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modernComment_129_D0F1EA80.xml" ContentType="application/vnd.ms-powerpoint.comments+xml"/>
  <Override PartName="/ppt/comments/modernComment_14B_83A4C9E2.xml" ContentType="application/vnd.ms-powerpoint.comments+xml"/>
  <Override PartName="/ppt/notesSlides/notesSlide1.xml" ContentType="application/vnd.openxmlformats-officedocument.presentationml.notesSlide+xml"/>
  <Override PartName="/ppt/comments/modernComment_10B_27CFC22A.xml" ContentType="application/vnd.ms-powerpoint.comments+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79" r:id="rId5"/>
    <p:sldMasterId id="2147483661" r:id="rId6"/>
    <p:sldMasterId id="2147483689" r:id="rId7"/>
  </p:sldMasterIdLst>
  <p:notesMasterIdLst>
    <p:notesMasterId r:id="rId53"/>
  </p:notesMasterIdLst>
  <p:sldIdLst>
    <p:sldId id="256" r:id="rId8"/>
    <p:sldId id="297" r:id="rId9"/>
    <p:sldId id="327" r:id="rId10"/>
    <p:sldId id="326" r:id="rId11"/>
    <p:sldId id="330" r:id="rId12"/>
    <p:sldId id="319" r:id="rId13"/>
    <p:sldId id="318" r:id="rId14"/>
    <p:sldId id="331" r:id="rId15"/>
    <p:sldId id="298" r:id="rId16"/>
    <p:sldId id="296" r:id="rId17"/>
    <p:sldId id="303" r:id="rId18"/>
    <p:sldId id="299" r:id="rId19"/>
    <p:sldId id="316" r:id="rId20"/>
    <p:sldId id="294" r:id="rId21"/>
    <p:sldId id="268" r:id="rId22"/>
    <p:sldId id="304" r:id="rId23"/>
    <p:sldId id="291" r:id="rId24"/>
    <p:sldId id="267" r:id="rId25"/>
    <p:sldId id="305" r:id="rId26"/>
    <p:sldId id="321" r:id="rId27"/>
    <p:sldId id="315" r:id="rId28"/>
    <p:sldId id="269" r:id="rId29"/>
    <p:sldId id="278" r:id="rId30"/>
    <p:sldId id="279" r:id="rId31"/>
    <p:sldId id="283" r:id="rId32"/>
    <p:sldId id="281" r:id="rId33"/>
    <p:sldId id="290" r:id="rId34"/>
    <p:sldId id="284" r:id="rId35"/>
    <p:sldId id="282" r:id="rId36"/>
    <p:sldId id="285" r:id="rId37"/>
    <p:sldId id="289" r:id="rId38"/>
    <p:sldId id="286" r:id="rId39"/>
    <p:sldId id="287" r:id="rId40"/>
    <p:sldId id="288" r:id="rId41"/>
    <p:sldId id="317" r:id="rId42"/>
    <p:sldId id="307" r:id="rId43"/>
    <p:sldId id="308" r:id="rId44"/>
    <p:sldId id="309" r:id="rId45"/>
    <p:sldId id="311" r:id="rId46"/>
    <p:sldId id="310" r:id="rId47"/>
    <p:sldId id="263" r:id="rId48"/>
    <p:sldId id="264" r:id="rId49"/>
    <p:sldId id="328" r:id="rId50"/>
    <p:sldId id="314" r:id="rId51"/>
    <p:sldId id="320" r:id="rId5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77725A-9628-4823-C399-4E51EC7E84FC}" name="Ana Hernandez" initials="AH" userId="S::ahernandez@facs.org::264cad78-1973-445d-94ab-de1df550acd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2144"/>
    <a:srgbClr val="000000"/>
    <a:srgbClr val="E91F00"/>
    <a:srgbClr val="8AA3B0"/>
    <a:srgbClr val="D6DBDB"/>
    <a:srgbClr val="323232"/>
    <a:srgbClr val="505050"/>
    <a:srgbClr val="787878"/>
    <a:srgbClr val="B4B4B4"/>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49B01-598C-196C-48FE-0D0351C04D3B}" v="33" dt="2025-03-12T15:35:05.917"/>
    <p1510:client id="{0BA326B6-819F-1DF5-F2F5-C731627C1542}" v="18" dt="2025-03-12T13:04:01.434"/>
    <p1510:client id="{2676271C-7AEA-2B66-32B7-0A9C85D5D0BC}" v="117" dt="2025-03-12T12:38:17.360"/>
    <p1510:client id="{27D31FD8-4FCE-C22B-C768-3284F8FC9822}" v="26" dt="2025-03-13T02:55:58.662"/>
    <p1510:client id="{376DC32E-14B5-1707-D6CC-9B304D8B86F1}" v="323" dt="2025-03-13T14:53:41.524"/>
    <p1510:client id="{4E70226E-71E9-3F53-E6F9-26C7DEAE39B5}" v="6" dt="2025-03-12T02:32:54.321"/>
    <p1510:client id="{5980B3F8-2523-F6FD-EE2F-620909E394B8}" v="63" dt="2025-03-13T21:39:23.729"/>
    <p1510:client id="{60B4DA68-629B-C263-1A8D-96941233289F}" v="1" dt="2025-03-14T00:23:03.320"/>
    <p1510:client id="{8A0DFFDB-3160-FDB7-7276-B04664E234D4}" v="408" dt="2025-03-12T23:48:05.171"/>
    <p1510:client id="{9771F930-7183-3275-AFAD-0452B3336311}" v="2" dt="2025-03-13T19:46:28.367"/>
    <p1510:client id="{D29BAA98-D349-9E29-7CE4-D7A489F20F37}" v="45" dt="2025-03-12T15:19:38.931"/>
    <p1510:client id="{DD737E0E-DDA1-675E-117B-94E1EE8275BA}" v="1519" dt="2025-03-13T23:11:34.116"/>
    <p1510:client id="{EAA3ED09-AA48-45D1-C828-EF67D1C59C4F}" v="23" dt="2025-03-13T18:02:46.653"/>
    <p1510:client id="{F2C9AC08-6F16-10F2-6245-51881FBD2D84}" v="818" dt="2025-03-12T08:40:52.0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microsoft.com/office/2015/10/relationships/revisionInfo" Target="revisionInfo.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Grierson" userId="S::ogrierson@facs.org::ff9dd439-f64e-4810-8d6d-6c66ec81f4b0" providerId="AD" clId="Web-{60B4DA68-629B-C263-1A8D-96941233289F}"/>
    <pc:docChg chg="modSld">
      <pc:chgData name="Olivia Grierson" userId="S::ogrierson@facs.org::ff9dd439-f64e-4810-8d6d-6c66ec81f4b0" providerId="AD" clId="Web-{60B4DA68-629B-C263-1A8D-96941233289F}" dt="2025-03-14T00:23:03.320" v="0" actId="20577"/>
      <pc:docMkLst>
        <pc:docMk/>
      </pc:docMkLst>
      <pc:sldChg chg="modSp">
        <pc:chgData name="Olivia Grierson" userId="S::ogrierson@facs.org::ff9dd439-f64e-4810-8d6d-6c66ec81f4b0" providerId="AD" clId="Web-{60B4DA68-629B-C263-1A8D-96941233289F}" dt="2025-03-14T00:23:03.320" v="0" actId="20577"/>
        <pc:sldMkLst>
          <pc:docMk/>
          <pc:sldMk cId="2208614882" sldId="331"/>
        </pc:sldMkLst>
        <pc:spChg chg="mod">
          <ac:chgData name="Olivia Grierson" userId="S::ogrierson@facs.org::ff9dd439-f64e-4810-8d6d-6c66ec81f4b0" providerId="AD" clId="Web-{60B4DA68-629B-C263-1A8D-96941233289F}" dt="2025-03-14T00:23:03.320" v="0" actId="20577"/>
          <ac:spMkLst>
            <pc:docMk/>
            <pc:sldMk cId="2208614882" sldId="331"/>
            <ac:spMk id="3" creationId="{4B0CA4BD-916F-739C-8A8A-8323071B155E}"/>
          </ac:spMkLst>
        </pc:spChg>
      </pc:sldChg>
    </pc:docChg>
  </pc:docChgLst>
</pc:chgInfo>
</file>

<file path=ppt/comments/modernComment_10B_27CFC22A.xml><?xml version="1.0" encoding="utf-8"?>
<p188:cmLst xmlns:a="http://schemas.openxmlformats.org/drawingml/2006/main" xmlns:r="http://schemas.openxmlformats.org/officeDocument/2006/relationships" xmlns:p188="http://schemas.microsoft.com/office/powerpoint/2018/8/main">
  <p188:cm id="{53D8B318-6DA4-4BD9-94DE-EC9A255EF76F}" authorId="{6B77725A-9628-4823-C399-4E51EC7E84FC}" created="2025-03-12T22:58:58.673">
    <pc:sldMkLst xmlns:pc="http://schemas.microsoft.com/office/powerpoint/2013/main/command">
      <pc:docMk/>
      <pc:sldMk cId="667927082" sldId="267"/>
    </pc:sldMkLst>
    <p188:txBody>
      <a:bodyPr/>
      <a:lstStyle/>
      <a:p>
        <a:r>
          <a:rPr lang="en-US"/>
          <a:t>Completion of the International Promulgation Application, including a support letter from a Surgical Society.​
We will have a site visit to your training center to ensure that courses are able to take place and that all course equipment is avaliable. ​
Submit the Application, support letter, and pictures for the training center and equipment to Dr. Westerband.​
Dr. Westerband will make a presentation for your case in the meeting of ACS-COT which will be held frequently during the year.​
Once application is approved, the planning process can commence. We will do our best to support in the planning and execution of the inaugural course. You will be working closely with the region chef of your area to ensure that the course is successful.​
Upon successful completion of this process a contract will be signed.​
Now, you are ready to run ATLS courses!</a:t>
        </a:r>
      </a:p>
    </p188:txBody>
  </p188:cm>
</p188:cmLst>
</file>

<file path=ppt/comments/modernComment_129_D0F1EA80.xml><?xml version="1.0" encoding="utf-8"?>
<p188:cmLst xmlns:a="http://schemas.openxmlformats.org/drawingml/2006/main" xmlns:r="http://schemas.openxmlformats.org/officeDocument/2006/relationships" xmlns:p188="http://schemas.microsoft.com/office/powerpoint/2018/8/main">
  <p188:cm id="{184BD994-CB7F-4D9C-A2E1-8811F9B89EA8}" authorId="{6B77725A-9628-4823-C399-4E51EC7E84FC}" created="2025-03-12T22:58:38.126">
    <pc:sldMkLst xmlns:pc="http://schemas.microsoft.com/office/powerpoint/2013/main/command">
      <pc:docMk/>
      <pc:sldMk cId="3505515136" sldId="297"/>
    </pc:sldMkLst>
    <p188:txBody>
      <a:bodyPr/>
      <a:lstStyle/>
      <a:p>
        <a:r>
          <a:rPr lang="en-US"/>
          <a:t>Mention giveaway! Make sure sign in sheet? </a:t>
        </a:r>
      </a:p>
    </p188:txBody>
  </p188:cm>
</p188:cmLst>
</file>

<file path=ppt/comments/modernComment_14B_83A4C9E2.xml><?xml version="1.0" encoding="utf-8"?>
<p188:cmLst xmlns:a="http://schemas.openxmlformats.org/drawingml/2006/main" xmlns:r="http://schemas.openxmlformats.org/officeDocument/2006/relationships" xmlns:p188="http://schemas.microsoft.com/office/powerpoint/2018/8/main">
  <p188:cm id="{210FD146-39AA-4C95-9BDD-F326C97FE286}" authorId="{6B77725A-9628-4823-C399-4E51EC7E84FC}" created="2025-03-12T22:58:38.126">
    <pc:sldMkLst xmlns:pc="http://schemas.microsoft.com/office/powerpoint/2013/main/command">
      <pc:docMk/>
      <pc:sldMk cId="3505515136" sldId="297"/>
    </pc:sldMkLst>
    <p188:txBody>
      <a:bodyPr/>
      <a:lstStyle/>
      <a:p>
        <a:r>
          <a:rPr lang="en-US"/>
          <a:t>Mention giveaway! Make sure sign in sheet?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7F035E-A023-8F49-BFF3-2B9C2D030E26}"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47F47-C0AC-5140-AA7A-FE9D19A65191}" type="slidenum">
              <a:rPr lang="en-US" smtClean="0"/>
              <a:t>‹#›</a:t>
            </a:fld>
            <a:endParaRPr lang="en-US"/>
          </a:p>
        </p:txBody>
      </p:sp>
    </p:spTree>
    <p:extLst>
      <p:ext uri="{BB962C8B-B14F-4D97-AF65-F5344CB8AC3E}">
        <p14:creationId xmlns:p14="http://schemas.microsoft.com/office/powerpoint/2010/main" val="1554932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Adjust time spent depending on response to previous question. If just a few people, go through quickly and offer for people to find you later. If a few dozen, spend more time!</a:t>
            </a:r>
          </a:p>
        </p:txBody>
      </p:sp>
      <p:sp>
        <p:nvSpPr>
          <p:cNvPr id="4" name="Slide Number Placeholder 3"/>
          <p:cNvSpPr>
            <a:spLocks noGrp="1"/>
          </p:cNvSpPr>
          <p:nvPr>
            <p:ph type="sldNum" sz="quarter" idx="5"/>
          </p:nvPr>
        </p:nvSpPr>
        <p:spPr/>
        <p:txBody>
          <a:bodyPr/>
          <a:lstStyle/>
          <a:p>
            <a:fld id="{75447F47-C0AC-5140-AA7A-FE9D19A65191}" type="slidenum">
              <a:rPr lang="en-US" smtClean="0"/>
              <a:t>15</a:t>
            </a:fld>
            <a:endParaRPr lang="en-US"/>
          </a:p>
        </p:txBody>
      </p:sp>
    </p:spTree>
    <p:extLst>
      <p:ext uri="{BB962C8B-B14F-4D97-AF65-F5344CB8AC3E}">
        <p14:creationId xmlns:p14="http://schemas.microsoft.com/office/powerpoint/2010/main" val="5301170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D2BFB59-D151-3B42-8804-DA038914B5D1}"/>
              </a:ext>
            </a:extLst>
          </p:cNvPr>
          <p:cNvSpPr>
            <a:spLocks noGrp="1"/>
          </p:cNvSpPr>
          <p:nvPr>
            <p:ph type="title" hasCustomPrompt="1"/>
          </p:nvPr>
        </p:nvSpPr>
        <p:spPr>
          <a:xfrm>
            <a:off x="457200" y="2571750"/>
            <a:ext cx="8305800" cy="993775"/>
          </a:xfrm>
          <a:prstGeom prst="rect">
            <a:avLst/>
          </a:prstGeom>
        </p:spPr>
        <p:txBody>
          <a:bodyPr vert="horz" lIns="91440" tIns="45720" rIns="91440" bIns="45720" rtlCol="0" anchor="ctr">
            <a:normAutofit/>
          </a:bodyPr>
          <a:lstStyle>
            <a:lvl1pPr>
              <a:defRPr baseline="0">
                <a:solidFill>
                  <a:schemeClr val="tx1"/>
                </a:solidFill>
              </a:defRPr>
            </a:lvl1pPr>
          </a:lstStyle>
          <a:p>
            <a:r>
              <a:rPr lang="en-US"/>
              <a:t>Click to edit divider title style</a:t>
            </a:r>
          </a:p>
        </p:txBody>
      </p:sp>
      <p:sp>
        <p:nvSpPr>
          <p:cNvPr id="8" name="Text Placeholder 2">
            <a:extLst>
              <a:ext uri="{FF2B5EF4-FFF2-40B4-BE49-F238E27FC236}">
                <a16:creationId xmlns:a16="http://schemas.microsoft.com/office/drawing/2014/main" id="{E097B25E-7AD0-2141-A0D1-A716EA4DB10D}"/>
              </a:ext>
            </a:extLst>
          </p:cNvPr>
          <p:cNvSpPr>
            <a:spLocks noGrp="1"/>
          </p:cNvSpPr>
          <p:nvPr>
            <p:ph idx="1"/>
          </p:nvPr>
        </p:nvSpPr>
        <p:spPr>
          <a:xfrm>
            <a:off x="457200" y="3667125"/>
            <a:ext cx="8305800" cy="1125537"/>
          </a:xfrm>
          <a:prstGeom prst="rect">
            <a:avLst/>
          </a:prstGeom>
        </p:spPr>
        <p:txBody>
          <a:bodyPr vert="horz" lIns="91440" tIns="45720" rIns="91440" bIns="45720" rtlCol="0">
            <a:normAutofit/>
          </a:bodyPr>
          <a:lstStyle>
            <a:lvl1pPr>
              <a:defRPr baseline="0">
                <a:solidFill>
                  <a:schemeClr val="tx1"/>
                </a:solidFill>
              </a:defRPr>
            </a:lvl1pPr>
          </a:lstStyle>
          <a:p>
            <a:pPr lvl="0"/>
            <a:r>
              <a:rPr lang="en-US"/>
              <a:t>Subhead</a:t>
            </a:r>
          </a:p>
        </p:txBody>
      </p:sp>
    </p:spTree>
    <p:extLst>
      <p:ext uri="{BB962C8B-B14F-4D97-AF65-F5344CB8AC3E}">
        <p14:creationId xmlns:p14="http://schemas.microsoft.com/office/powerpoint/2010/main" val="2330118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DD36E-A75F-10FB-1907-FFEC360958C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9D015B-07EA-E4D3-7C2E-7047C365ADE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AFE1905-8A8C-69F8-814A-5CBBD3563D75}"/>
              </a:ext>
            </a:extLst>
          </p:cNvPr>
          <p:cNvSpPr>
            <a:spLocks noGrp="1"/>
          </p:cNvSpPr>
          <p:nvPr>
            <p:ph type="dt" sz="half" idx="10"/>
          </p:nvPr>
        </p:nvSpPr>
        <p:spPr/>
        <p:txBody>
          <a:bodyPr/>
          <a:lstStyle/>
          <a:p>
            <a:fld id="{1D7E0DD0-AE90-498A-A111-21C2498E571B}" type="datetimeFigureOut">
              <a:rPr lang="en-US" smtClean="0"/>
              <a:t>3/13/2025</a:t>
            </a:fld>
            <a:endParaRPr lang="en-US"/>
          </a:p>
        </p:txBody>
      </p:sp>
      <p:sp>
        <p:nvSpPr>
          <p:cNvPr id="5" name="Footer Placeholder 4">
            <a:extLst>
              <a:ext uri="{FF2B5EF4-FFF2-40B4-BE49-F238E27FC236}">
                <a16:creationId xmlns:a16="http://schemas.microsoft.com/office/drawing/2014/main" id="{F64F9AA3-D91E-B618-A8C6-EDFEAAF0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29B03-B714-F4E4-BC11-AE105606F299}"/>
              </a:ext>
            </a:extLst>
          </p:cNvPr>
          <p:cNvSpPr>
            <a:spLocks noGrp="1"/>
          </p:cNvSpPr>
          <p:nvPr>
            <p:ph type="sldNum" sz="quarter" idx="12"/>
          </p:nvPr>
        </p:nvSpPr>
        <p:spPr/>
        <p:txBody>
          <a:bodyPr/>
          <a:lstStyle/>
          <a:p>
            <a:fld id="{1A815EBD-A005-487E-8A3C-06624200A842}" type="slidenum">
              <a:rPr lang="en-US" smtClean="0"/>
              <a:t>‹#›</a:t>
            </a:fld>
            <a:endParaRPr lang="en-US"/>
          </a:p>
        </p:txBody>
      </p:sp>
    </p:spTree>
    <p:extLst>
      <p:ext uri="{BB962C8B-B14F-4D97-AF65-F5344CB8AC3E}">
        <p14:creationId xmlns:p14="http://schemas.microsoft.com/office/powerpoint/2010/main" val="3685516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losur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4FEFFF6-B485-B863-AD76-2E9EAAB9316F}"/>
              </a:ext>
            </a:extLst>
          </p:cNvPr>
          <p:cNvSpPr>
            <a:spLocks noGrp="1"/>
          </p:cNvSpPr>
          <p:nvPr>
            <p:ph idx="1"/>
          </p:nvPr>
        </p:nvSpPr>
        <p:spPr>
          <a:xfrm>
            <a:off x="381000" y="1123950"/>
            <a:ext cx="8229600" cy="3048000"/>
          </a:xfrm>
          <a:prstGeom prst="rect">
            <a:avLst/>
          </a:prstGeom>
        </p:spPr>
        <p:txBody>
          <a:bodyPr lIns="91440"/>
          <a:lstStyle>
            <a:lvl1pPr marL="0" indent="0">
              <a:buNone/>
              <a:defRPr sz="1800" baseline="0">
                <a:solidFill>
                  <a:srgbClr val="323232"/>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857970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BD2BFB59-D151-3B42-8804-DA038914B5D1}"/>
              </a:ext>
            </a:extLst>
          </p:cNvPr>
          <p:cNvSpPr>
            <a:spLocks noGrp="1"/>
          </p:cNvSpPr>
          <p:nvPr>
            <p:ph type="title" hasCustomPrompt="1"/>
          </p:nvPr>
        </p:nvSpPr>
        <p:spPr>
          <a:xfrm>
            <a:off x="457200" y="1352550"/>
            <a:ext cx="8305800" cy="993775"/>
          </a:xfrm>
          <a:prstGeom prst="rect">
            <a:avLst/>
          </a:prstGeom>
        </p:spPr>
        <p:txBody>
          <a:bodyPr vert="horz" lIns="0" tIns="45720" rIns="91440" bIns="45720" rtlCol="0" anchor="ctr">
            <a:normAutofit/>
          </a:bodyPr>
          <a:lstStyle/>
          <a:p>
            <a:r>
              <a:rPr lang="en-US"/>
              <a:t>Click to edit Divider title style</a:t>
            </a:r>
          </a:p>
        </p:txBody>
      </p:sp>
      <p:sp>
        <p:nvSpPr>
          <p:cNvPr id="8" name="Text Placeholder 2">
            <a:extLst>
              <a:ext uri="{FF2B5EF4-FFF2-40B4-BE49-F238E27FC236}">
                <a16:creationId xmlns:a16="http://schemas.microsoft.com/office/drawing/2014/main" id="{E097B25E-7AD0-2141-A0D1-A716EA4DB10D}"/>
              </a:ext>
            </a:extLst>
          </p:cNvPr>
          <p:cNvSpPr>
            <a:spLocks noGrp="1"/>
          </p:cNvSpPr>
          <p:nvPr>
            <p:ph idx="1" hasCustomPrompt="1"/>
          </p:nvPr>
        </p:nvSpPr>
        <p:spPr>
          <a:xfrm>
            <a:off x="457200" y="2447925"/>
            <a:ext cx="8305800" cy="1430337"/>
          </a:xfrm>
          <a:prstGeom prst="rect">
            <a:avLst/>
          </a:prstGeom>
        </p:spPr>
        <p:txBody>
          <a:bodyPr vert="horz" lIns="0" tIns="45720" rIns="91440" bIns="45720" rtlCol="0">
            <a:normAutofit/>
          </a:bodyPr>
          <a:lstStyle/>
          <a:p>
            <a:pPr lvl="0"/>
            <a:r>
              <a:rPr lang="en-US"/>
              <a:t>Subhead</a:t>
            </a:r>
          </a:p>
        </p:txBody>
      </p:sp>
    </p:spTree>
    <p:extLst>
      <p:ext uri="{BB962C8B-B14F-4D97-AF65-F5344CB8AC3E}">
        <p14:creationId xmlns:p14="http://schemas.microsoft.com/office/powerpoint/2010/main" val="2973606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7C12-0B31-F446-A0B9-6062FDE5E8DE}"/>
              </a:ext>
            </a:extLst>
          </p:cNvPr>
          <p:cNvSpPr>
            <a:spLocks noGrp="1"/>
          </p:cNvSpPr>
          <p:nvPr>
            <p:ph type="title"/>
          </p:nvPr>
        </p:nvSpPr>
        <p:spPr>
          <a:xfrm>
            <a:off x="457200" y="274638"/>
            <a:ext cx="82296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D6F3B5-036E-0B4B-A1AA-BE02DFB566BD}"/>
              </a:ext>
            </a:extLst>
          </p:cNvPr>
          <p:cNvSpPr>
            <a:spLocks noGrp="1"/>
          </p:cNvSpPr>
          <p:nvPr>
            <p:ph idx="1"/>
          </p:nvPr>
        </p:nvSpPr>
        <p:spPr>
          <a:xfrm>
            <a:off x="457200" y="1370013"/>
            <a:ext cx="8229600" cy="3106737"/>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9490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F2C17-FB60-364D-955D-2B1D2622602C}"/>
              </a:ext>
            </a:extLst>
          </p:cNvPr>
          <p:cNvSpPr>
            <a:spLocks noGrp="1"/>
          </p:cNvSpPr>
          <p:nvPr>
            <p:ph type="title"/>
          </p:nvPr>
        </p:nvSpPr>
        <p:spPr>
          <a:xfrm>
            <a:off x="457200" y="274639"/>
            <a:ext cx="8229600" cy="62071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D4F8F2-7437-8D44-BE08-3DEE8CBC87C8}"/>
              </a:ext>
            </a:extLst>
          </p:cNvPr>
          <p:cNvSpPr>
            <a:spLocks noGrp="1"/>
          </p:cNvSpPr>
          <p:nvPr>
            <p:ph sz="half" idx="1"/>
          </p:nvPr>
        </p:nvSpPr>
        <p:spPr>
          <a:xfrm>
            <a:off x="457200" y="1141413"/>
            <a:ext cx="4114800" cy="3259137"/>
          </a:xfrm>
          <a:prstGeom prst="rect">
            <a:avLst/>
          </a:prstGeom>
        </p:spPr>
        <p:txBody>
          <a:bodyPr/>
          <a:lstStyle>
            <a:lvl1pPr marL="0" indent="0">
              <a:buNone/>
              <a:defRPr sz="2100" b="1" i="0" baseline="0">
                <a:solidFill>
                  <a:srgbClr val="FFA300"/>
                </a:solidFill>
              </a:defRPr>
            </a:lvl1pPr>
            <a:lvl2pPr>
              <a:defRPr sz="2100"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C102F945-D9C8-4A52-2795-C679AE24452F}"/>
              </a:ext>
            </a:extLst>
          </p:cNvPr>
          <p:cNvSpPr>
            <a:spLocks noGrp="1"/>
          </p:cNvSpPr>
          <p:nvPr>
            <p:ph sz="half" idx="10"/>
          </p:nvPr>
        </p:nvSpPr>
        <p:spPr>
          <a:xfrm>
            <a:off x="4648200" y="1141413"/>
            <a:ext cx="4114800" cy="3259137"/>
          </a:xfrm>
          <a:prstGeom prst="rect">
            <a:avLst/>
          </a:prstGeom>
        </p:spPr>
        <p:txBody>
          <a:bodyPr/>
          <a:lstStyle>
            <a:lvl1pPr marL="0" indent="0">
              <a:buNone/>
              <a:defRPr sz="2100" b="1" i="0" baseline="0">
                <a:solidFill>
                  <a:srgbClr val="FFA300"/>
                </a:solidFill>
              </a:defRPr>
            </a:lvl1pPr>
            <a:lvl2pPr>
              <a:defRPr sz="2100" baseline="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517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C03A1-4DDA-7D4E-9CB0-51924605C1E6}"/>
              </a:ext>
            </a:extLst>
          </p:cNvPr>
          <p:cNvSpPr>
            <a:spLocks noGrp="1"/>
          </p:cNvSpPr>
          <p:nvPr>
            <p:ph type="title"/>
          </p:nvPr>
        </p:nvSpPr>
        <p:spPr>
          <a:xfrm>
            <a:off x="457200" y="274638"/>
            <a:ext cx="8229600" cy="858837"/>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835C24-BC42-7E43-808D-2951DB4B7F3E}"/>
              </a:ext>
            </a:extLst>
          </p:cNvPr>
          <p:cNvSpPr>
            <a:spLocks noGrp="1"/>
          </p:cNvSpPr>
          <p:nvPr>
            <p:ph type="body" idx="1"/>
          </p:nvPr>
        </p:nvSpPr>
        <p:spPr>
          <a:xfrm>
            <a:off x="457200" y="1200150"/>
            <a:ext cx="4041775" cy="466725"/>
          </a:xfrm>
          <a:prstGeom prst="rect">
            <a:avLst/>
          </a:prstGeom>
        </p:spPr>
        <p:txBody>
          <a:bodyPr anchor="b"/>
          <a:lstStyle>
            <a:lvl1pPr marL="0" indent="0">
              <a:buNone/>
              <a:defRPr sz="2100" b="1" baseline="0">
                <a:solidFill>
                  <a:srgbClr val="FFA3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4E74CD-9D09-4643-BD85-73D84E9AB83A}"/>
              </a:ext>
            </a:extLst>
          </p:cNvPr>
          <p:cNvSpPr>
            <a:spLocks noGrp="1"/>
          </p:cNvSpPr>
          <p:nvPr>
            <p:ph sz="half" idx="2"/>
          </p:nvPr>
        </p:nvSpPr>
        <p:spPr>
          <a:xfrm>
            <a:off x="457200" y="1733550"/>
            <a:ext cx="4041775" cy="24384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6D7D76-38C7-5143-8472-897199D0D7AA}"/>
              </a:ext>
            </a:extLst>
          </p:cNvPr>
          <p:cNvSpPr>
            <a:spLocks noGrp="1"/>
          </p:cNvSpPr>
          <p:nvPr>
            <p:ph type="body" sz="quarter" idx="3"/>
          </p:nvPr>
        </p:nvSpPr>
        <p:spPr>
          <a:xfrm>
            <a:off x="4629150" y="1200150"/>
            <a:ext cx="4057650" cy="466725"/>
          </a:xfrm>
          <a:prstGeom prst="rect">
            <a:avLst/>
          </a:prstGeom>
        </p:spPr>
        <p:txBody>
          <a:bodyPr anchor="b"/>
          <a:lstStyle>
            <a:lvl1pPr marL="0" indent="0">
              <a:buNone/>
              <a:defRPr sz="2100" b="1" baseline="0">
                <a:solidFill>
                  <a:srgbClr val="FFA3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6169B5-0FF4-9C4E-9668-5C5D1BA1B54F}"/>
              </a:ext>
            </a:extLst>
          </p:cNvPr>
          <p:cNvSpPr>
            <a:spLocks noGrp="1"/>
          </p:cNvSpPr>
          <p:nvPr>
            <p:ph sz="quarter" idx="4"/>
          </p:nvPr>
        </p:nvSpPr>
        <p:spPr>
          <a:xfrm>
            <a:off x="4629150" y="1733550"/>
            <a:ext cx="4057650" cy="2438400"/>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6052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7B043-CF54-A648-B07C-132F3D08B824}"/>
              </a:ext>
            </a:extLst>
          </p:cNvPr>
          <p:cNvSpPr>
            <a:spLocks noGrp="1"/>
          </p:cNvSpPr>
          <p:nvPr>
            <p:ph type="title"/>
          </p:nvPr>
        </p:nvSpPr>
        <p:spPr>
          <a:xfrm>
            <a:off x="457200" y="274638"/>
            <a:ext cx="8229600" cy="993775"/>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038615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420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040E05-4010-C240-9BB7-3D3546425728}"/>
              </a:ext>
            </a:extLst>
          </p:cNvPr>
          <p:cNvSpPr>
            <a:spLocks noGrp="1"/>
          </p:cNvSpPr>
          <p:nvPr>
            <p:ph idx="1"/>
          </p:nvPr>
        </p:nvSpPr>
        <p:spPr>
          <a:xfrm>
            <a:off x="3887788" y="741363"/>
            <a:ext cx="4799012" cy="3735387"/>
          </a:xfrm>
          <a:prstGeom prst="rect">
            <a:avLst/>
          </a:prstGeom>
        </p:spPr>
        <p:txBody>
          <a:bodyPr>
            <a:normAutofit/>
          </a:bodyPr>
          <a:lstStyle>
            <a:lvl1pPr>
              <a:defRPr sz="2600" baseline="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7F011DA-ED52-174D-8273-CF94D152E2AB}"/>
              </a:ext>
            </a:extLst>
          </p:cNvPr>
          <p:cNvSpPr>
            <a:spLocks noGrp="1"/>
          </p:cNvSpPr>
          <p:nvPr>
            <p:ph type="title"/>
          </p:nvPr>
        </p:nvSpPr>
        <p:spPr>
          <a:xfrm>
            <a:off x="457200" y="342900"/>
            <a:ext cx="3122613" cy="1200150"/>
          </a:xfrm>
          <a:prstGeom prst="rect">
            <a:avLst/>
          </a:prstGeom>
        </p:spPr>
        <p:txBody>
          <a:bodyPr anchor="b">
            <a:normAutofit/>
          </a:bodyPr>
          <a:lstStyle>
            <a:lvl1pPr>
              <a:defRPr sz="2800" baseline="0">
                <a:solidFill>
                  <a:srgbClr val="FFA300"/>
                </a:solidFill>
              </a:defRPr>
            </a:lvl1pPr>
          </a:lstStyle>
          <a:p>
            <a:r>
              <a:rPr lang="en-US"/>
              <a:t>Click to edit Master title style</a:t>
            </a:r>
          </a:p>
        </p:txBody>
      </p:sp>
      <p:sp>
        <p:nvSpPr>
          <p:cNvPr id="9" name="Text Placeholder 3">
            <a:extLst>
              <a:ext uri="{FF2B5EF4-FFF2-40B4-BE49-F238E27FC236}">
                <a16:creationId xmlns:a16="http://schemas.microsoft.com/office/drawing/2014/main" id="{F1B2EB1E-BA5D-FF42-B850-90F8C392538B}"/>
              </a:ext>
            </a:extLst>
          </p:cNvPr>
          <p:cNvSpPr>
            <a:spLocks noGrp="1"/>
          </p:cNvSpPr>
          <p:nvPr>
            <p:ph type="body" sz="half" idx="2"/>
          </p:nvPr>
        </p:nvSpPr>
        <p:spPr>
          <a:xfrm>
            <a:off x="457200" y="1657349"/>
            <a:ext cx="3122613" cy="280559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6937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48F46-DE51-2945-8A97-F95152C5D81D}"/>
              </a:ext>
            </a:extLst>
          </p:cNvPr>
          <p:cNvSpPr>
            <a:spLocks noGrp="1"/>
          </p:cNvSpPr>
          <p:nvPr>
            <p:ph type="title"/>
          </p:nvPr>
        </p:nvSpPr>
        <p:spPr>
          <a:xfrm>
            <a:off x="457200" y="342900"/>
            <a:ext cx="3122613" cy="1200150"/>
          </a:xfrm>
          <a:prstGeom prst="rect">
            <a:avLst/>
          </a:prstGeom>
        </p:spPr>
        <p:txBody>
          <a:bodyPr anchor="b">
            <a:normAutofit/>
          </a:bodyPr>
          <a:lstStyle>
            <a:lvl1pPr>
              <a:defRPr sz="2800" baseline="0">
                <a:solidFill>
                  <a:srgbClr val="FFA300"/>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CC8AC003-8764-8F4C-A73C-4DFC12EC9325}"/>
              </a:ext>
            </a:extLst>
          </p:cNvPr>
          <p:cNvSpPr>
            <a:spLocks noGrp="1"/>
          </p:cNvSpPr>
          <p:nvPr>
            <p:ph type="pic" idx="1"/>
          </p:nvPr>
        </p:nvSpPr>
        <p:spPr>
          <a:xfrm>
            <a:off x="3887788" y="741363"/>
            <a:ext cx="4799012" cy="373538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2BA6C3-7C9E-2D40-B1BA-E8B374377AA4}"/>
              </a:ext>
            </a:extLst>
          </p:cNvPr>
          <p:cNvSpPr>
            <a:spLocks noGrp="1"/>
          </p:cNvSpPr>
          <p:nvPr>
            <p:ph type="body" sz="half" idx="2"/>
          </p:nvPr>
        </p:nvSpPr>
        <p:spPr>
          <a:xfrm>
            <a:off x="457200" y="1657349"/>
            <a:ext cx="3122613" cy="280559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09442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10" Type="http://schemas.openxmlformats.org/officeDocument/2006/relationships/image" Target="../media/image2.jpeg"/><Relationship Id="rId4" Type="http://schemas.openxmlformats.org/officeDocument/2006/relationships/slideLayout" Target="../slideLayouts/slideLayout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4BD6A0-5E2F-7F05-A6F7-458783C938F8}"/>
              </a:ext>
            </a:extLst>
          </p:cNvPr>
          <p:cNvSpPr txBox="1"/>
          <p:nvPr userDrawn="1"/>
        </p:nvSpPr>
        <p:spPr>
          <a:xfrm>
            <a:off x="381000" y="4629150"/>
            <a:ext cx="8229600" cy="301621"/>
          </a:xfrm>
          <a:prstGeom prst="rect">
            <a:avLst/>
          </a:prstGeom>
          <a:noFill/>
        </p:spPr>
        <p:txBody>
          <a:bodyPr wrap="square" l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80" b="0" i="0">
              <a:solidFill>
                <a:schemeClr val="bg1"/>
              </a:solidFill>
              <a:effectLst/>
              <a:latin typeface="Figtree"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80" b="0" i="0">
                <a:solidFill>
                  <a:schemeClr val="bg1"/>
                </a:solidFill>
                <a:effectLst/>
                <a:latin typeface="Figtree" pitchFamily="2" charset="0"/>
              </a:rPr>
              <a:t>© American College of Surgeons 2024– Content cannot be reproduced or repurposed without written permission of the American College of Surgeons.</a:t>
            </a:r>
          </a:p>
        </p:txBody>
      </p:sp>
    </p:spTree>
    <p:extLst>
      <p:ext uri="{BB962C8B-B14F-4D97-AF65-F5344CB8AC3E}">
        <p14:creationId xmlns:p14="http://schemas.microsoft.com/office/powerpoint/2010/main" val="1853577525"/>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3600" b="1" i="0" kern="1200">
          <a:solidFill>
            <a:schemeClr val="bg1"/>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17E4B8-4B6E-73F6-4382-39C444C2D290}"/>
              </a:ext>
            </a:extLst>
          </p:cNvPr>
          <p:cNvSpPr txBox="1"/>
          <p:nvPr userDrawn="1"/>
        </p:nvSpPr>
        <p:spPr>
          <a:xfrm>
            <a:off x="381000" y="4107147"/>
            <a:ext cx="8229600" cy="301621"/>
          </a:xfrm>
          <a:prstGeom prst="rect">
            <a:avLst/>
          </a:prstGeom>
          <a:noFill/>
        </p:spPr>
        <p:txBody>
          <a:bodyPr wrap="square" l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80" b="0" i="0">
              <a:solidFill>
                <a:schemeClr val="bg2">
                  <a:lumMod val="50000"/>
                </a:schemeClr>
              </a:solidFill>
              <a:effectLst/>
              <a:latin typeface="Figtree"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80" b="0" i="0">
                <a:solidFill>
                  <a:schemeClr val="bg2">
                    <a:lumMod val="50000"/>
                  </a:schemeClr>
                </a:solidFill>
                <a:effectLst/>
                <a:latin typeface="Figtree" pitchFamily="2" charset="0"/>
              </a:rPr>
              <a:t>© American College of Surgeons 2024– Content cannot be reproduced or repurposed without written permission of the American College of Surgeons.</a:t>
            </a:r>
          </a:p>
        </p:txBody>
      </p:sp>
    </p:spTree>
    <p:extLst>
      <p:ext uri="{BB962C8B-B14F-4D97-AF65-F5344CB8AC3E}">
        <p14:creationId xmlns:p14="http://schemas.microsoft.com/office/powerpoint/2010/main" val="2069005702"/>
      </p:ext>
    </p:extLst>
  </p:cSld>
  <p:clrMap bg1="lt1" tx1="dk1" bg2="lt2" tx2="dk2" accent1="accent1" accent2="accent2" accent3="accent3" accent4="accent4" accent5="accent5" accent6="accent6" hlink="hlink" folHlink="folHlink"/>
  <p:sldLayoutIdLst>
    <p:sldLayoutId id="2147483680" r:id="rId1"/>
  </p:sldLayoutIdLst>
  <p:txStyles>
    <p:titleStyle>
      <a:lvl1pPr algn="l" defTabSz="914400" rtl="0" eaLnBrk="1" latinLnBrk="0" hangingPunct="1">
        <a:lnSpc>
          <a:spcPct val="90000"/>
        </a:lnSpc>
        <a:spcBef>
          <a:spcPct val="0"/>
        </a:spcBef>
        <a:buNone/>
        <a:defRPr sz="3600" b="1" i="0" kern="1200">
          <a:solidFill>
            <a:srgbClr val="00233D"/>
          </a:solidFill>
          <a:latin typeface="Helvetica"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Helvetica"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Helvetica"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Helvetica"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C96FB8-A056-8F2A-14DB-BE9A5CA643CC}"/>
              </a:ext>
            </a:extLst>
          </p:cNvPr>
          <p:cNvSpPr txBox="1"/>
          <p:nvPr userDrawn="1"/>
        </p:nvSpPr>
        <p:spPr>
          <a:xfrm>
            <a:off x="381000" y="4107147"/>
            <a:ext cx="8229600" cy="301621"/>
          </a:xfrm>
          <a:prstGeom prst="rect">
            <a:avLst/>
          </a:prstGeom>
          <a:noFill/>
        </p:spPr>
        <p:txBody>
          <a:bodyPr wrap="square" l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680" b="0" i="0">
              <a:solidFill>
                <a:schemeClr val="bg2">
                  <a:lumMod val="50000"/>
                </a:schemeClr>
              </a:solidFill>
              <a:effectLst/>
              <a:latin typeface="Figtree"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680" b="0" i="0">
                <a:solidFill>
                  <a:schemeClr val="bg2">
                    <a:lumMod val="50000"/>
                  </a:schemeClr>
                </a:solidFill>
                <a:effectLst/>
                <a:latin typeface="Figtree" pitchFamily="2" charset="0"/>
              </a:rPr>
              <a:t>© American College of Surgeons 2024– Content cannot be reproduced or repurposed without written permission of the American College of Surgeons.</a:t>
            </a:r>
          </a:p>
        </p:txBody>
      </p:sp>
    </p:spTree>
    <p:extLst>
      <p:ext uri="{BB962C8B-B14F-4D97-AF65-F5344CB8AC3E}">
        <p14:creationId xmlns:p14="http://schemas.microsoft.com/office/powerpoint/2010/main" val="380560950"/>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Lst>
  <p:txStyles>
    <p:title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5D10C6A5-5C31-22BE-7A41-3D5551CE79BA}"/>
              </a:ext>
            </a:extLst>
          </p:cNvPr>
          <p:cNvSpPr txBox="1">
            <a:spLocks/>
          </p:cNvSpPr>
          <p:nvPr userDrawn="1"/>
        </p:nvSpPr>
        <p:spPr>
          <a:xfrm>
            <a:off x="381000" y="432143"/>
            <a:ext cx="8229600" cy="678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a:lstStyle>
          <a:p>
            <a:r>
              <a:rPr lang="en-US"/>
              <a:t>Disclosure</a:t>
            </a:r>
          </a:p>
        </p:txBody>
      </p:sp>
      <p:sp>
        <p:nvSpPr>
          <p:cNvPr id="3" name="TextBox 2">
            <a:extLst>
              <a:ext uri="{FF2B5EF4-FFF2-40B4-BE49-F238E27FC236}">
                <a16:creationId xmlns:a16="http://schemas.microsoft.com/office/drawing/2014/main" id="{BFEFE977-EE76-B842-C18E-65DE79A1A9F5}"/>
              </a:ext>
            </a:extLst>
          </p:cNvPr>
          <p:cNvSpPr txBox="1"/>
          <p:nvPr userDrawn="1"/>
        </p:nvSpPr>
        <p:spPr>
          <a:xfrm>
            <a:off x="381000" y="4107147"/>
            <a:ext cx="8229600" cy="301621"/>
          </a:xfrm>
          <a:prstGeom prst="rect">
            <a:avLst/>
          </a:prstGeom>
          <a:noFill/>
        </p:spPr>
        <p:txBody>
          <a:bodyPr wrap="square" l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80" b="0" i="0">
                <a:solidFill>
                  <a:schemeClr val="bg2">
                    <a:lumMod val="50000"/>
                  </a:schemeClr>
                </a:solidFill>
                <a:effectLst/>
                <a:latin typeface="Figtree" pitchFamily="2" charset="0"/>
              </a:rPr>
              <a:t>© American College of Surgeons 2024– Content cannot be reproduced or repurposed without written permission of the American College of Surgeons.</a:t>
            </a:r>
          </a:p>
          <a:p>
            <a:r>
              <a:rPr lang="en-US" sz="680" b="0" i="0" baseline="0">
                <a:solidFill>
                  <a:schemeClr val="bg2">
                    <a:lumMod val="75000"/>
                  </a:schemeClr>
                </a:solidFill>
                <a:effectLst/>
                <a:latin typeface="Figtree" pitchFamily="2" charset="0"/>
              </a:rPr>
              <a:t>The opinions expressed in these presentations are those of the individual participants and not necessarily those of the American College of Surgeons.</a:t>
            </a:r>
            <a:endParaRPr lang="en-US" sz="680" b="0" i="0" baseline="0">
              <a:solidFill>
                <a:schemeClr val="bg2">
                  <a:lumMod val="75000"/>
                </a:schemeClr>
              </a:solidFill>
              <a:latin typeface="Figtree" pitchFamily="2" charset="0"/>
            </a:endParaRPr>
          </a:p>
        </p:txBody>
      </p:sp>
    </p:spTree>
    <p:extLst>
      <p:ext uri="{BB962C8B-B14F-4D97-AF65-F5344CB8AC3E}">
        <p14:creationId xmlns:p14="http://schemas.microsoft.com/office/powerpoint/2010/main" val="688341762"/>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hyperlink" Target="https://learning.facs.or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microsoft.com/office/2018/10/relationships/comments" Target="../comments/modernComment_10B_27CFC22A.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29_D0F1EA80.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0.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4B_83A4C9E2.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traumaed.facs.org/"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D6D94-A96E-9615-C3AD-AAD370B9D4EA}"/>
              </a:ext>
            </a:extLst>
          </p:cNvPr>
          <p:cNvSpPr>
            <a:spLocks noGrp="1"/>
          </p:cNvSpPr>
          <p:nvPr>
            <p:ph type="title"/>
          </p:nvPr>
        </p:nvSpPr>
        <p:spPr/>
        <p:txBody>
          <a:bodyPr>
            <a:normAutofit/>
          </a:bodyPr>
          <a:lstStyle/>
          <a:p>
            <a:pPr algn="ctr"/>
            <a:r>
              <a:rPr lang="en-US" sz="2400">
                <a:latin typeface="Helvetica"/>
                <a:cs typeface="Helvetica"/>
              </a:rPr>
              <a:t>Meet with Your ACS Customer Service Team: International Coordinators</a:t>
            </a:r>
            <a:endParaRPr lang="en-US" sz="2400">
              <a:cs typeface="Helvetica" pitchFamily="2" charset="0"/>
            </a:endParaRPr>
          </a:p>
        </p:txBody>
      </p:sp>
      <p:sp>
        <p:nvSpPr>
          <p:cNvPr id="3" name="Content Placeholder 2">
            <a:extLst>
              <a:ext uri="{FF2B5EF4-FFF2-40B4-BE49-F238E27FC236}">
                <a16:creationId xmlns:a16="http://schemas.microsoft.com/office/drawing/2014/main" id="{9CAAFAB2-2074-AC00-53E7-CAAD2FBA78F7}"/>
              </a:ext>
            </a:extLst>
          </p:cNvPr>
          <p:cNvSpPr>
            <a:spLocks noGrp="1"/>
          </p:cNvSpPr>
          <p:nvPr>
            <p:ph idx="1"/>
          </p:nvPr>
        </p:nvSpPr>
        <p:spPr/>
        <p:txBody>
          <a:bodyPr vert="horz" lIns="91440" tIns="45720" rIns="91440" bIns="45720" rtlCol="0" anchor="t">
            <a:normAutofit/>
          </a:bodyPr>
          <a:lstStyle/>
          <a:p>
            <a:pPr algn="ctr"/>
            <a:r>
              <a:rPr lang="en-US" b="1">
                <a:latin typeface="Helvetica"/>
                <a:cs typeface="Helvetica"/>
              </a:rPr>
              <a:t>March 14th, 2025</a:t>
            </a:r>
            <a:endParaRPr lang="en-US" b="1">
              <a:cs typeface="Helvetica"/>
            </a:endParaRPr>
          </a:p>
          <a:p>
            <a:pPr algn="ctr"/>
            <a:r>
              <a:rPr lang="en-US" b="1">
                <a:latin typeface="Helvetica"/>
                <a:cs typeface="Helvetica"/>
              </a:rPr>
              <a:t>Chicago, IL</a:t>
            </a:r>
            <a:endParaRPr lang="en-US" b="1">
              <a:cs typeface="Helvetica"/>
            </a:endParaRPr>
          </a:p>
        </p:txBody>
      </p:sp>
    </p:spTree>
    <p:extLst>
      <p:ext uri="{BB962C8B-B14F-4D97-AF65-F5344CB8AC3E}">
        <p14:creationId xmlns:p14="http://schemas.microsoft.com/office/powerpoint/2010/main" val="2284284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C3EC6-0FD8-96DC-2034-1F7B2387BD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8833EE-6135-D85F-EC0E-922DB7045B4E}"/>
              </a:ext>
            </a:extLst>
          </p:cNvPr>
          <p:cNvSpPr>
            <a:spLocks noGrp="1"/>
          </p:cNvSpPr>
          <p:nvPr>
            <p:ph type="title"/>
          </p:nvPr>
        </p:nvSpPr>
        <p:spPr>
          <a:xfrm>
            <a:off x="1830998" y="122172"/>
            <a:ext cx="7310681" cy="471673"/>
          </a:xfrm>
        </p:spPr>
        <p:txBody>
          <a:bodyPr lIns="91440" tIns="45720" rIns="91440" bIns="45720" anchor="t"/>
          <a:lstStyle/>
          <a:p>
            <a:r>
              <a:rPr lang="en-US" sz="3000">
                <a:latin typeface="Helvetica"/>
                <a:cs typeface="Helvetica"/>
              </a:rPr>
              <a:t>New Features in CMS for ATLS 11th Ed.</a:t>
            </a:r>
            <a:br>
              <a:rPr lang="en-US">
                <a:latin typeface="Helvetica"/>
                <a:cs typeface="Helvetica"/>
              </a:rPr>
            </a:br>
            <a:r>
              <a:rPr lang="en-US" sz="3000">
                <a:latin typeface="Helvetica"/>
                <a:cs typeface="Helvetica"/>
              </a:rPr>
              <a:t> </a:t>
            </a:r>
            <a:br>
              <a:rPr lang="en-US" sz="3000">
                <a:latin typeface="Helvetica"/>
                <a:cs typeface="Helvetica"/>
              </a:rPr>
            </a:br>
            <a:endParaRPr lang="en-US" sz="3000">
              <a:cs typeface="Helvetica" pitchFamily="2" charset="0"/>
            </a:endParaRPr>
          </a:p>
        </p:txBody>
      </p:sp>
      <p:sp>
        <p:nvSpPr>
          <p:cNvPr id="3" name="Content Placeholder 2">
            <a:extLst>
              <a:ext uri="{FF2B5EF4-FFF2-40B4-BE49-F238E27FC236}">
                <a16:creationId xmlns:a16="http://schemas.microsoft.com/office/drawing/2014/main" id="{28B3182C-45C0-098D-D396-B5C8BE789AE2}"/>
              </a:ext>
            </a:extLst>
          </p:cNvPr>
          <p:cNvSpPr>
            <a:spLocks noGrp="1"/>
          </p:cNvSpPr>
          <p:nvPr>
            <p:ph idx="1"/>
          </p:nvPr>
        </p:nvSpPr>
        <p:spPr/>
        <p:txBody>
          <a:bodyPr lIns="91440" tIns="45720" rIns="91440" bIns="45720" anchor="t"/>
          <a:lstStyle/>
          <a:p>
            <a:endParaRPr lang="en-US">
              <a:cs typeface="Helvetica" pitchFamily="2" charset="0"/>
            </a:endParaRPr>
          </a:p>
          <a:p>
            <a:endParaRPr lang="en-US">
              <a:cs typeface="Helvetica"/>
            </a:endParaRPr>
          </a:p>
        </p:txBody>
      </p:sp>
      <p:pic>
        <p:nvPicPr>
          <p:cNvPr id="5" name="Picture 4" descr="A person holding a megaphone&#10;&#10;AI-generated content may be incorrect.">
            <a:extLst>
              <a:ext uri="{FF2B5EF4-FFF2-40B4-BE49-F238E27FC236}">
                <a16:creationId xmlns:a16="http://schemas.microsoft.com/office/drawing/2014/main" id="{7DB891E5-2A0D-E3CB-051B-24DD8C25D138}"/>
              </a:ext>
            </a:extLst>
          </p:cNvPr>
          <p:cNvPicPr>
            <a:picLocks noChangeAspect="1"/>
          </p:cNvPicPr>
          <p:nvPr/>
        </p:nvPicPr>
        <p:blipFill>
          <a:blip r:embed="rId2"/>
          <a:stretch>
            <a:fillRect/>
          </a:stretch>
        </p:blipFill>
        <p:spPr>
          <a:xfrm>
            <a:off x="157285" y="208695"/>
            <a:ext cx="1763225" cy="1308712"/>
          </a:xfrm>
          <a:prstGeom prst="rect">
            <a:avLst/>
          </a:prstGeom>
        </p:spPr>
      </p:pic>
      <p:sp>
        <p:nvSpPr>
          <p:cNvPr id="4" name="TextBox 3">
            <a:extLst>
              <a:ext uri="{FF2B5EF4-FFF2-40B4-BE49-F238E27FC236}">
                <a16:creationId xmlns:a16="http://schemas.microsoft.com/office/drawing/2014/main" id="{448273F0-89C1-B8BE-A5C9-19EEFE2FA322}"/>
              </a:ext>
            </a:extLst>
          </p:cNvPr>
          <p:cNvSpPr txBox="1"/>
          <p:nvPr/>
        </p:nvSpPr>
        <p:spPr>
          <a:xfrm>
            <a:off x="159972" y="664308"/>
            <a:ext cx="905241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114550" lvl="4" indent="-285750">
              <a:buFont typeface="Courier New,monospace"/>
              <a:buChar char="o"/>
            </a:pPr>
            <a:r>
              <a:rPr lang="en-US">
                <a:solidFill>
                  <a:srgbClr val="0F2144"/>
                </a:solidFill>
              </a:rPr>
              <a:t>Courses available in </a:t>
            </a:r>
            <a:r>
              <a:rPr lang="en-US" b="1">
                <a:solidFill>
                  <a:srgbClr val="0F2144"/>
                </a:solidFill>
              </a:rPr>
              <a:t>English, Spanish and Brazilian Portuguese</a:t>
            </a:r>
            <a:r>
              <a:rPr lang="en-US">
                <a:solidFill>
                  <a:srgbClr val="0F2144"/>
                </a:solidFill>
              </a:rPr>
              <a:t> at launch, with additional languages (as need identified) in the future</a:t>
            </a:r>
            <a:endParaRPr lang="en-US">
              <a:solidFill>
                <a:srgbClr val="0F2144"/>
              </a:solidFill>
              <a:ea typeface="Calibri"/>
              <a:cs typeface="Calibri"/>
            </a:endParaRPr>
          </a:p>
          <a:p>
            <a:pPr marL="2571750" lvl="5" indent="-285750">
              <a:buFont typeface="Wingdings,Sans-Serif"/>
              <a:buChar char="§"/>
            </a:pPr>
            <a:r>
              <a:rPr lang="en-US" sz="1500">
                <a:solidFill>
                  <a:srgbClr val="0F2144"/>
                </a:solidFill>
              </a:rPr>
              <a:t>Course materials and emails will be in language selected for learners; course materials available in all languages for faculty</a:t>
            </a:r>
            <a:endParaRPr lang="en-US" sz="1500">
              <a:solidFill>
                <a:srgbClr val="0F2144"/>
              </a:solidFill>
              <a:ea typeface="Calibri"/>
              <a:cs typeface="Calibri"/>
            </a:endParaRPr>
          </a:p>
          <a:p>
            <a:pPr marL="285750" indent="-285750">
              <a:buFont typeface="Arial,Sans-Serif"/>
              <a:buChar char="•"/>
            </a:pPr>
            <a:r>
              <a:rPr lang="en-US">
                <a:solidFill>
                  <a:srgbClr val="0F2144"/>
                </a:solidFill>
              </a:rPr>
              <a:t>Sites can elect</a:t>
            </a:r>
            <a:r>
              <a:rPr lang="en-US" b="1">
                <a:solidFill>
                  <a:srgbClr val="0F2144"/>
                </a:solidFill>
              </a:rPr>
              <a:t> non-CME versions</a:t>
            </a:r>
            <a:r>
              <a:rPr lang="en-US">
                <a:solidFill>
                  <a:srgbClr val="0F2144"/>
                </a:solidFill>
              </a:rPr>
              <a:t> of each course type, minimizing required documentation (e.g., disclosures, financial reporting, etc.)</a:t>
            </a:r>
            <a:endParaRPr lang="en-US">
              <a:solidFill>
                <a:srgbClr val="0F2144"/>
              </a:solidFill>
              <a:ea typeface="Calibri" panose="020F0502020204030204"/>
              <a:cs typeface="Calibri" panose="020F0502020204030204"/>
            </a:endParaRPr>
          </a:p>
          <a:p>
            <a:pPr marL="285750" indent="-285750">
              <a:buFont typeface="Arial"/>
              <a:buChar char="•"/>
            </a:pPr>
            <a:r>
              <a:rPr lang="en-US">
                <a:solidFill>
                  <a:srgbClr val="0F2144"/>
                </a:solidFill>
                <a:ea typeface="+mn-lt"/>
                <a:cs typeface="+mn-lt"/>
              </a:rPr>
              <a:t>Ability to include </a:t>
            </a:r>
            <a:r>
              <a:rPr lang="en-US" b="1">
                <a:solidFill>
                  <a:srgbClr val="0F2144"/>
                </a:solidFill>
                <a:ea typeface="+mn-lt"/>
                <a:cs typeface="+mn-lt"/>
              </a:rPr>
              <a:t>appropriate Chair Name and Signature on ATLS cards for Countries</a:t>
            </a:r>
            <a:r>
              <a:rPr lang="en-US" b="1" u="sng">
                <a:solidFill>
                  <a:srgbClr val="0F2144"/>
                </a:solidFill>
                <a:ea typeface="+mn-lt"/>
                <a:cs typeface="+mn-lt"/>
              </a:rPr>
              <a:t> with more than one contracting entity</a:t>
            </a:r>
            <a:endParaRPr lang="en-US" b="1" u="sng">
              <a:solidFill>
                <a:srgbClr val="0F2144"/>
              </a:solidFill>
              <a:ea typeface="Calibri" panose="020F0502020204030204"/>
              <a:cs typeface="Calibri" panose="020F0502020204030204"/>
            </a:endParaRPr>
          </a:p>
          <a:p>
            <a:pPr marL="285750" indent="-285750">
              <a:buFont typeface="Arial"/>
              <a:buChar char="•"/>
            </a:pPr>
            <a:r>
              <a:rPr lang="en-US">
                <a:solidFill>
                  <a:srgbClr val="0F2144"/>
                </a:solidFill>
                <a:ea typeface="Calibri" panose="020F0502020204030204"/>
                <a:cs typeface="Calibri" panose="020F0502020204030204"/>
              </a:rPr>
              <a:t>Addition of </a:t>
            </a:r>
            <a:r>
              <a:rPr lang="en-US" b="1">
                <a:solidFill>
                  <a:srgbClr val="0F2144"/>
                </a:solidFill>
                <a:ea typeface="Calibri" panose="020F0502020204030204"/>
                <a:cs typeface="Calibri" panose="020F0502020204030204"/>
              </a:rPr>
              <a:t>Pre-Test data in CMS</a:t>
            </a:r>
            <a:r>
              <a:rPr lang="en-US">
                <a:solidFill>
                  <a:srgbClr val="0F2144"/>
                </a:solidFill>
                <a:ea typeface="Calibri" panose="020F0502020204030204"/>
                <a:cs typeface="Calibri" panose="020F0502020204030204"/>
              </a:rPr>
              <a:t> (transmitted data from LMS), including reports by site, course, region, country, state/province/ and date range</a:t>
            </a:r>
          </a:p>
          <a:p>
            <a:pPr marL="285750" indent="-285750">
              <a:buFont typeface="Arial"/>
              <a:buChar char="•"/>
            </a:pPr>
            <a:r>
              <a:rPr lang="en-US" b="1">
                <a:solidFill>
                  <a:srgbClr val="0F2144"/>
                </a:solidFill>
                <a:ea typeface="Calibri" panose="020F0502020204030204"/>
                <a:cs typeface="Calibri" panose="020F0502020204030204"/>
              </a:rPr>
              <a:t>New report</a:t>
            </a:r>
            <a:r>
              <a:rPr lang="en-US">
                <a:solidFill>
                  <a:srgbClr val="0F2144"/>
                </a:solidFill>
                <a:ea typeface="Calibri" panose="020F0502020204030204"/>
                <a:cs typeface="Calibri" panose="020F0502020204030204"/>
              </a:rPr>
              <a:t> available to Chairs, Vice Chairs and Coordinators at course site level that includes all courses with faculty and student roster and email address</a:t>
            </a:r>
          </a:p>
          <a:p>
            <a:endParaRPr lang="en-US">
              <a:solidFill>
                <a:srgbClr val="0F2144"/>
              </a:solidFill>
              <a:ea typeface="Calibri" panose="020F0502020204030204"/>
              <a:cs typeface="Calibri" panose="020F0502020204030204"/>
            </a:endParaRPr>
          </a:p>
          <a:p>
            <a:pPr marL="285750" indent="-285750">
              <a:buFont typeface="Arial"/>
              <a:buChar char="•"/>
            </a:pPr>
            <a:endParaRPr lang="en-US">
              <a:solidFill>
                <a:srgbClr val="0F2144"/>
              </a:solidFill>
              <a:ea typeface="Calibri" panose="020F0502020204030204"/>
              <a:cs typeface="Calibri" panose="020F0502020204030204"/>
            </a:endParaRPr>
          </a:p>
          <a:p>
            <a:pPr marL="285750" indent="-285750">
              <a:buFont typeface="Arial,Sans-Serif"/>
              <a:buChar char="•"/>
            </a:pPr>
            <a:endParaRPr lang="en-US">
              <a:solidFill>
                <a:srgbClr val="0F2144"/>
              </a:solidFill>
              <a:ea typeface="Calibri" panose="020F0502020204030204"/>
              <a:cs typeface="Calibri" panose="020F0502020204030204"/>
            </a:endParaRPr>
          </a:p>
          <a:p>
            <a:pPr marL="2114550" lvl="4" indent="-285750">
              <a:buFont typeface="Courier New"/>
              <a:buChar char="o"/>
            </a:pPr>
            <a:endParaRPr lang="en-US">
              <a:solidFill>
                <a:srgbClr val="0F2144"/>
              </a:solidFill>
              <a:ea typeface="Calibri" panose="020F0502020204030204"/>
              <a:cs typeface="Calibri" panose="020F0502020204030204"/>
            </a:endParaRPr>
          </a:p>
        </p:txBody>
      </p:sp>
    </p:spTree>
    <p:extLst>
      <p:ext uri="{BB962C8B-B14F-4D97-AF65-F5344CB8AC3E}">
        <p14:creationId xmlns:p14="http://schemas.microsoft.com/office/powerpoint/2010/main" val="256913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DB14A-B7B8-28AC-F2B7-0A8A511FF3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06E4E-8FC6-E251-4D38-E4EC4F2E5B73}"/>
              </a:ext>
            </a:extLst>
          </p:cNvPr>
          <p:cNvSpPr>
            <a:spLocks noGrp="1"/>
          </p:cNvSpPr>
          <p:nvPr>
            <p:ph type="title"/>
          </p:nvPr>
        </p:nvSpPr>
        <p:spPr>
          <a:xfrm>
            <a:off x="457200" y="209485"/>
            <a:ext cx="8229600" cy="562040"/>
          </a:xfrm>
        </p:spPr>
        <p:txBody>
          <a:bodyPr lIns="91440" tIns="45720" rIns="91440" bIns="45720" anchor="t"/>
          <a:lstStyle/>
          <a:p>
            <a:pPr algn="ctr"/>
            <a:r>
              <a:rPr lang="en-US">
                <a:latin typeface="Helvetica"/>
                <a:cs typeface="Helvetica"/>
              </a:rPr>
              <a:t>Current Benefits of CMS </a:t>
            </a:r>
            <a:br>
              <a:rPr lang="en-US">
                <a:latin typeface="Helvetica"/>
                <a:cs typeface="Helvetica"/>
              </a:rPr>
            </a:br>
            <a:r>
              <a:rPr lang="en-US" b="0" i="1">
                <a:latin typeface="Helvetica"/>
                <a:cs typeface="Helvetica"/>
              </a:rPr>
              <a:t> </a:t>
            </a:r>
            <a:endParaRPr lang="en-US">
              <a:cs typeface="Helvetica" pitchFamily="2" charset="0"/>
            </a:endParaRPr>
          </a:p>
        </p:txBody>
      </p:sp>
      <p:sp>
        <p:nvSpPr>
          <p:cNvPr id="3" name="Content Placeholder 2">
            <a:extLst>
              <a:ext uri="{FF2B5EF4-FFF2-40B4-BE49-F238E27FC236}">
                <a16:creationId xmlns:a16="http://schemas.microsoft.com/office/drawing/2014/main" id="{9B82E3CB-91C7-D7AC-BA17-140D6E2C845D}"/>
              </a:ext>
            </a:extLst>
          </p:cNvPr>
          <p:cNvSpPr>
            <a:spLocks noGrp="1"/>
          </p:cNvSpPr>
          <p:nvPr>
            <p:ph idx="1"/>
          </p:nvPr>
        </p:nvSpPr>
        <p:spPr>
          <a:xfrm>
            <a:off x="465137" y="494446"/>
            <a:ext cx="8163048" cy="3828439"/>
          </a:xfrm>
        </p:spPr>
        <p:txBody>
          <a:bodyPr lIns="91440" tIns="45720" rIns="91440" bIns="45720" anchor="t"/>
          <a:lstStyle/>
          <a:p>
            <a:endParaRPr lang="en-US" sz="1600">
              <a:solidFill>
                <a:srgbClr val="0F2144"/>
              </a:solidFill>
              <a:latin typeface="Helvetica"/>
              <a:cs typeface="Helvetica"/>
            </a:endParaRPr>
          </a:p>
          <a:p>
            <a:pPr marL="457200" indent="-457200">
              <a:buChar char="•"/>
            </a:pPr>
            <a:r>
              <a:rPr lang="en-US" sz="1800">
                <a:solidFill>
                  <a:srgbClr val="0F2144"/>
                </a:solidFill>
                <a:latin typeface="Helvetica"/>
                <a:cs typeface="Helvetica"/>
              </a:rPr>
              <a:t>Reporting Features:</a:t>
            </a:r>
            <a:endParaRPr lang="en-US" sz="1800">
              <a:solidFill>
                <a:srgbClr val="0F2144"/>
              </a:solidFill>
              <a:cs typeface="Helvetica"/>
            </a:endParaRPr>
          </a:p>
          <a:p>
            <a:pPr marL="1143000" lvl="1">
              <a:buFont typeface="Courier New" panose="020B0604020202020204" pitchFamily="34" charset="0"/>
              <a:buChar char="o"/>
            </a:pPr>
            <a:r>
              <a:rPr lang="en-US" sz="1400">
                <a:solidFill>
                  <a:srgbClr val="0F2144"/>
                </a:solidFill>
                <a:latin typeface="Helvetica"/>
                <a:cs typeface="Helvetica"/>
              </a:rPr>
              <a:t>Locate sites, faculty, coordinators, educators, etc. And contact information</a:t>
            </a:r>
            <a:endParaRPr lang="en-US" sz="1400">
              <a:solidFill>
                <a:srgbClr val="0F2144"/>
              </a:solidFill>
              <a:cs typeface="Helvetica"/>
            </a:endParaRPr>
          </a:p>
          <a:p>
            <a:pPr marL="1143000" lvl="1">
              <a:buFont typeface="Courier New" panose="020B0604020202020204" pitchFamily="34" charset="0"/>
              <a:buChar char="o"/>
            </a:pPr>
            <a:r>
              <a:rPr lang="en-US" sz="1400">
                <a:solidFill>
                  <a:srgbClr val="0F2144"/>
                </a:solidFill>
                <a:latin typeface="Helvetica"/>
                <a:cs typeface="Helvetica"/>
              </a:rPr>
              <a:t>Analyze data by course within sites, areas and/or regions </a:t>
            </a:r>
            <a:endParaRPr lang="en-US" sz="1400">
              <a:cs typeface="Helvetica"/>
            </a:endParaRPr>
          </a:p>
          <a:p>
            <a:pPr marL="1143000" lvl="1">
              <a:buFont typeface="Courier New" panose="020B0604020202020204" pitchFamily="34" charset="0"/>
              <a:buChar char="o"/>
            </a:pPr>
            <a:r>
              <a:rPr lang="en-US" sz="1400">
                <a:solidFill>
                  <a:srgbClr val="0F2144"/>
                </a:solidFill>
                <a:latin typeface="Helvetica"/>
                <a:cs typeface="Helvetica"/>
              </a:rPr>
              <a:t>Access to course evaluation responses </a:t>
            </a:r>
          </a:p>
          <a:p>
            <a:pPr marL="457200" indent="-457200">
              <a:buChar char="•"/>
            </a:pPr>
            <a:r>
              <a:rPr lang="en-US" sz="1800">
                <a:solidFill>
                  <a:srgbClr val="0F2144"/>
                </a:solidFill>
                <a:latin typeface="Helvetica"/>
                <a:cs typeface="Helvetica"/>
              </a:rPr>
              <a:t>Portable access to the most up to date course resources </a:t>
            </a:r>
          </a:p>
          <a:p>
            <a:pPr marL="457200" indent="-457200">
              <a:buChar char="•"/>
            </a:pPr>
            <a:r>
              <a:rPr lang="en-US" sz="1800">
                <a:solidFill>
                  <a:srgbClr val="0F2144"/>
                </a:solidFill>
                <a:latin typeface="Helvetica"/>
                <a:cs typeface="Helvetica"/>
              </a:rPr>
              <a:t>Automatic emails to faculty and learners at different states with deadlines, prompts, reminders to ease administration of offering course</a:t>
            </a:r>
            <a:endParaRPr lang="en-US"/>
          </a:p>
          <a:p>
            <a:pPr marL="457200" indent="-457200">
              <a:buChar char="•"/>
            </a:pPr>
            <a:r>
              <a:rPr lang="en-US" sz="1800">
                <a:solidFill>
                  <a:srgbClr val="0F2144"/>
                </a:solidFill>
                <a:latin typeface="Helvetica"/>
                <a:cs typeface="Helvetica"/>
              </a:rPr>
              <a:t>Enhanced learner experience and access to resources indefinitely for current edition (modules, etc.)</a:t>
            </a:r>
            <a:endParaRPr lang="en-US"/>
          </a:p>
          <a:p>
            <a:pPr marL="971550" lvl="1" indent="-285750">
              <a:buFont typeface="Courier New" panose="020B0604020202020204" pitchFamily="34" charset="0"/>
              <a:buChar char="o"/>
            </a:pPr>
            <a:r>
              <a:rPr lang="en-US" sz="1400">
                <a:solidFill>
                  <a:srgbClr val="0F2144"/>
                </a:solidFill>
                <a:latin typeface="Helvetica"/>
                <a:cs typeface="Helvetica"/>
              </a:rPr>
              <a:t>Access to LMS with PDF versions of Manual – lower cost due to no shipping, less delay of materials</a:t>
            </a:r>
            <a:endParaRPr lang="en-US" sz="1400">
              <a:solidFill>
                <a:srgbClr val="0F2144"/>
              </a:solidFill>
              <a:cs typeface="Helvetica"/>
            </a:endParaRPr>
          </a:p>
          <a:p>
            <a:pPr marL="457200" indent="-457200">
              <a:buChar char="•"/>
            </a:pPr>
            <a:endParaRPr lang="en-US" sz="1800">
              <a:solidFill>
                <a:srgbClr val="0F2144"/>
              </a:solidFill>
              <a:cs typeface="Helvetica"/>
            </a:endParaRPr>
          </a:p>
          <a:p>
            <a:pPr marL="457200" indent="-457200">
              <a:buChar char="•"/>
            </a:pPr>
            <a:endParaRPr lang="en-US" sz="1800">
              <a:solidFill>
                <a:srgbClr val="0F2144"/>
              </a:solidFill>
              <a:cs typeface="Helvetica"/>
            </a:endParaRPr>
          </a:p>
          <a:p>
            <a:pPr marL="457200" indent="-457200">
              <a:buChar char="•"/>
            </a:pPr>
            <a:endParaRPr lang="en-US" sz="1800">
              <a:solidFill>
                <a:srgbClr val="0F2144"/>
              </a:solidFill>
              <a:cs typeface="Helvetica"/>
            </a:endParaRPr>
          </a:p>
          <a:p>
            <a:pPr marL="457200" indent="-457200">
              <a:buChar char="•"/>
            </a:pPr>
            <a:endParaRPr lang="en-US" sz="1800">
              <a:solidFill>
                <a:srgbClr val="0F2144"/>
              </a:solidFill>
              <a:cs typeface="Helvetica"/>
            </a:endParaRPr>
          </a:p>
        </p:txBody>
      </p:sp>
    </p:spTree>
    <p:extLst>
      <p:ext uri="{BB962C8B-B14F-4D97-AF65-F5344CB8AC3E}">
        <p14:creationId xmlns:p14="http://schemas.microsoft.com/office/powerpoint/2010/main" val="2364166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23308-E899-1A98-6FD1-D791DAF98D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847ED1-C022-3C2F-CC3C-C0086D4E05C6}"/>
              </a:ext>
            </a:extLst>
          </p:cNvPr>
          <p:cNvSpPr>
            <a:spLocks noGrp="1"/>
          </p:cNvSpPr>
          <p:nvPr>
            <p:ph type="title"/>
          </p:nvPr>
        </p:nvSpPr>
        <p:spPr>
          <a:xfrm>
            <a:off x="457200" y="144787"/>
            <a:ext cx="3363912" cy="1490094"/>
          </a:xfrm>
        </p:spPr>
        <p:txBody>
          <a:bodyPr lIns="91440" tIns="45720" rIns="91440" bIns="45720" anchor="t"/>
          <a:lstStyle/>
          <a:p>
            <a:r>
              <a:rPr lang="en-US">
                <a:latin typeface="Helvetica"/>
                <a:cs typeface="Helvetica"/>
              </a:rPr>
              <a:t>LMS:</a:t>
            </a:r>
            <a:br>
              <a:rPr lang="en-US">
                <a:latin typeface="Helvetica"/>
                <a:cs typeface="Helvetica"/>
              </a:rPr>
            </a:br>
            <a:r>
              <a:rPr lang="en-US" sz="2000">
                <a:latin typeface="Helvetica"/>
                <a:cs typeface="Helvetica"/>
              </a:rPr>
              <a:t>Learning Management System</a:t>
            </a:r>
            <a:br>
              <a:rPr lang="en-US" sz="3000">
                <a:latin typeface="Helvetica"/>
                <a:cs typeface="Helvetica"/>
              </a:rPr>
            </a:br>
            <a:r>
              <a:rPr lang="en-US" sz="1500" b="0">
                <a:latin typeface="Helvetica"/>
                <a:cs typeface="Helvetica"/>
                <a:hlinkClick r:id="rId4"/>
              </a:rPr>
              <a:t>https://learning.facs.org/</a:t>
            </a:r>
            <a:br>
              <a:rPr lang="en-US" sz="1500" b="0">
                <a:latin typeface="Helvetica"/>
                <a:cs typeface="Helvetica"/>
              </a:rPr>
            </a:br>
            <a:br>
              <a:rPr lang="en-US" sz="1500" b="0">
                <a:cs typeface="Helvetica" pitchFamily="2" charset="0"/>
              </a:rPr>
            </a:br>
            <a:br>
              <a:rPr lang="en-US" sz="1500" b="0">
                <a:cs typeface="Helvetica" pitchFamily="2" charset="0"/>
              </a:rPr>
            </a:br>
            <a:br>
              <a:rPr lang="en-US" sz="3000" b="0">
                <a:cs typeface="Helvetica" pitchFamily="2" charset="0"/>
              </a:rPr>
            </a:br>
            <a:endParaRPr lang="en-US" sz="3000" b="0">
              <a:cs typeface="Helvetica" pitchFamily="2" charset="0"/>
            </a:endParaRPr>
          </a:p>
        </p:txBody>
      </p:sp>
      <p:sp>
        <p:nvSpPr>
          <p:cNvPr id="3" name="Content Placeholder 2">
            <a:extLst>
              <a:ext uri="{FF2B5EF4-FFF2-40B4-BE49-F238E27FC236}">
                <a16:creationId xmlns:a16="http://schemas.microsoft.com/office/drawing/2014/main" id="{8E53C11F-AC10-0F6F-6825-D96C5456E90A}"/>
              </a:ext>
            </a:extLst>
          </p:cNvPr>
          <p:cNvSpPr>
            <a:spLocks noGrp="1"/>
          </p:cNvSpPr>
          <p:nvPr>
            <p:ph idx="1"/>
          </p:nvPr>
        </p:nvSpPr>
        <p:spPr/>
        <p:txBody>
          <a:bodyPr lIns="91440" tIns="45720" rIns="91440" bIns="45720" anchor="t"/>
          <a:lstStyle/>
          <a:p>
            <a:endParaRPr lang="en-US">
              <a:cs typeface="Helvetica"/>
            </a:endParaRPr>
          </a:p>
          <a:p>
            <a:endParaRPr lang="en-US">
              <a:cs typeface="Helvetica"/>
            </a:endParaRPr>
          </a:p>
        </p:txBody>
      </p:sp>
      <p:sp>
        <p:nvSpPr>
          <p:cNvPr id="5" name="TextBox 4">
            <a:extLst>
              <a:ext uri="{FF2B5EF4-FFF2-40B4-BE49-F238E27FC236}">
                <a16:creationId xmlns:a16="http://schemas.microsoft.com/office/drawing/2014/main" id="{B39ABD40-0D40-8C0A-FC39-5189C423736D}"/>
              </a:ext>
            </a:extLst>
          </p:cNvPr>
          <p:cNvSpPr txBox="1"/>
          <p:nvPr/>
        </p:nvSpPr>
        <p:spPr>
          <a:xfrm>
            <a:off x="515937" y="1841500"/>
            <a:ext cx="3008312"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500">
                <a:solidFill>
                  <a:srgbClr val="00233D"/>
                </a:solidFill>
                <a:latin typeface="Helvetica"/>
                <a:cs typeface="Helvetica"/>
              </a:rPr>
              <a:t>For Learners to access course materials and claim credit</a:t>
            </a:r>
            <a:br>
              <a:rPr lang="en-US" sz="1500">
                <a:latin typeface="Helvetica"/>
                <a:cs typeface="Helvetica"/>
              </a:rPr>
            </a:br>
            <a:endParaRPr lang="en-US" sz="1500">
              <a:solidFill>
                <a:srgbClr val="00233D"/>
              </a:solidFill>
              <a:latin typeface="Helvetica"/>
              <a:cs typeface="Helvetica"/>
            </a:endParaRPr>
          </a:p>
          <a:p>
            <a:pPr marL="285750" indent="-285750">
              <a:buFont typeface="Arial"/>
              <a:buChar char="•"/>
            </a:pPr>
            <a:r>
              <a:rPr lang="en-US" sz="1500">
                <a:solidFill>
                  <a:srgbClr val="00233D"/>
                </a:solidFill>
                <a:latin typeface="Helvetica"/>
                <a:cs typeface="Helvetica"/>
              </a:rPr>
              <a:t>ATLS 11th edition materials will be in language selected for course</a:t>
            </a:r>
            <a:endParaRPr lang="en-US">
              <a:ea typeface="Calibri" panose="020F0502020204030204"/>
              <a:cs typeface="Calibri" panose="020F0502020204030204"/>
            </a:endParaRPr>
          </a:p>
        </p:txBody>
      </p:sp>
      <p:pic>
        <p:nvPicPr>
          <p:cNvPr id="6" name="LMS 2">
            <a:hlinkClick r:id="" action="ppaction://media"/>
            <a:extLst>
              <a:ext uri="{FF2B5EF4-FFF2-40B4-BE49-F238E27FC236}">
                <a16:creationId xmlns:a16="http://schemas.microsoft.com/office/drawing/2014/main" id="{D9D5DF25-0C6C-4B24-836D-3075E87A92F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98838" y="276225"/>
            <a:ext cx="5743575" cy="4083050"/>
          </a:xfrm>
          <a:prstGeom prst="rect">
            <a:avLst/>
          </a:prstGeom>
        </p:spPr>
      </p:pic>
    </p:spTree>
    <p:extLst>
      <p:ext uri="{BB962C8B-B14F-4D97-AF65-F5344CB8AC3E}">
        <p14:creationId xmlns:p14="http://schemas.microsoft.com/office/powerpoint/2010/main" val="31488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22DA-5959-CEAD-C559-8E0E5A80AEF4}"/>
              </a:ext>
            </a:extLst>
          </p:cNvPr>
          <p:cNvSpPr>
            <a:spLocks noGrp="1"/>
          </p:cNvSpPr>
          <p:nvPr>
            <p:ph type="title"/>
          </p:nvPr>
        </p:nvSpPr>
        <p:spPr/>
        <p:txBody>
          <a:bodyPr/>
          <a:lstStyle/>
          <a:p>
            <a:r>
              <a:rPr lang="en-US">
                <a:latin typeface="Helvetica"/>
                <a:cs typeface="Helvetica"/>
              </a:rPr>
              <a:t>New Sites/ Promulgation</a:t>
            </a:r>
            <a:endParaRPr lang="en-US"/>
          </a:p>
        </p:txBody>
      </p:sp>
      <p:sp>
        <p:nvSpPr>
          <p:cNvPr id="3" name="Content Placeholder 2">
            <a:extLst>
              <a:ext uri="{FF2B5EF4-FFF2-40B4-BE49-F238E27FC236}">
                <a16:creationId xmlns:a16="http://schemas.microsoft.com/office/drawing/2014/main" id="{F77F2275-2E3F-541C-DF19-D45BE0CC03B9}"/>
              </a:ext>
            </a:extLst>
          </p:cNvPr>
          <p:cNvSpPr>
            <a:spLocks noGrp="1"/>
          </p:cNvSpPr>
          <p:nvPr>
            <p:ph idx="1"/>
          </p:nvPr>
        </p:nvSpPr>
        <p:spPr/>
        <p:txBody>
          <a:bodyPr vert="horz" lIns="0" tIns="45720" rIns="91440" bIns="45720" rtlCol="0" anchor="t">
            <a:normAutofit/>
          </a:bodyPr>
          <a:lstStyle/>
          <a:p>
            <a:r>
              <a:rPr lang="en-US">
                <a:latin typeface="Helvetica"/>
                <a:cs typeface="Helvetica"/>
              </a:rPr>
              <a:t>Ana Hernandez</a:t>
            </a:r>
            <a:endParaRPr lang="en-US"/>
          </a:p>
        </p:txBody>
      </p:sp>
    </p:spTree>
    <p:extLst>
      <p:ext uri="{BB962C8B-B14F-4D97-AF65-F5344CB8AC3E}">
        <p14:creationId xmlns:p14="http://schemas.microsoft.com/office/powerpoint/2010/main" val="227572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180E-37BE-98CA-B666-86C36CFEC9E9}"/>
              </a:ext>
            </a:extLst>
          </p:cNvPr>
          <p:cNvSpPr>
            <a:spLocks noGrp="1"/>
          </p:cNvSpPr>
          <p:nvPr>
            <p:ph type="title"/>
          </p:nvPr>
        </p:nvSpPr>
        <p:spPr/>
        <p:txBody>
          <a:bodyPr lIns="91440" tIns="45720" rIns="91440" bIns="45720" anchor="t"/>
          <a:lstStyle/>
          <a:p>
            <a:pPr algn="ctr"/>
            <a:r>
              <a:rPr lang="en-US">
                <a:latin typeface="Helvetica"/>
                <a:cs typeface="Helvetica"/>
              </a:rPr>
              <a:t>Poll: </a:t>
            </a:r>
            <a:br>
              <a:rPr lang="en-US">
                <a:latin typeface="Helvetica"/>
                <a:cs typeface="Helvetica"/>
              </a:rPr>
            </a:br>
            <a:br>
              <a:rPr lang="en-US">
                <a:cs typeface="Helvetica"/>
              </a:rPr>
            </a:br>
            <a:r>
              <a:rPr lang="en-US" sz="2000">
                <a:latin typeface="Helvetica"/>
                <a:cs typeface="Helvetica"/>
              </a:rPr>
              <a:t>Are you considering seeking approval for a new ATLS site? </a:t>
            </a:r>
            <a:br>
              <a:rPr lang="en-US" sz="2000">
                <a:latin typeface="Helvetica"/>
                <a:cs typeface="Helvetica"/>
              </a:rPr>
            </a:br>
            <a:br>
              <a:rPr lang="en-US" sz="2000">
                <a:latin typeface="Helvetica"/>
                <a:cs typeface="Helvetica"/>
              </a:rPr>
            </a:br>
            <a:r>
              <a:rPr lang="en-US" sz="2000" b="0">
                <a:latin typeface="Helvetica"/>
                <a:cs typeface="Helvetica"/>
              </a:rPr>
              <a:t>1. Yes – It's in the works.</a:t>
            </a:r>
            <a:br>
              <a:rPr lang="en-US" sz="2000" b="0">
                <a:latin typeface="Helvetica"/>
                <a:cs typeface="Helvetica"/>
              </a:rPr>
            </a:br>
            <a:r>
              <a:rPr lang="en-US" sz="2000" b="0">
                <a:latin typeface="Helvetica"/>
                <a:cs typeface="Helvetica"/>
              </a:rPr>
              <a:t>2. Maybe – We are considering.</a:t>
            </a:r>
            <a:br>
              <a:rPr lang="en-US" sz="2000" b="0">
                <a:latin typeface="Helvetica"/>
                <a:cs typeface="Helvetica"/>
              </a:rPr>
            </a:br>
            <a:r>
              <a:rPr lang="en-US" sz="2000" b="0">
                <a:latin typeface="Helvetica"/>
                <a:cs typeface="Helvetica"/>
              </a:rPr>
              <a:t>3. No thanks.</a:t>
            </a:r>
            <a:endParaRPr lang="en-US" sz="2000" b="0">
              <a:cs typeface="Helvetica"/>
            </a:endParaRPr>
          </a:p>
        </p:txBody>
      </p:sp>
    </p:spTree>
    <p:extLst>
      <p:ext uri="{BB962C8B-B14F-4D97-AF65-F5344CB8AC3E}">
        <p14:creationId xmlns:p14="http://schemas.microsoft.com/office/powerpoint/2010/main" val="2755263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E24A6-1880-A02A-F35C-19097C041683}"/>
              </a:ext>
            </a:extLst>
          </p:cNvPr>
          <p:cNvSpPr>
            <a:spLocks noGrp="1"/>
          </p:cNvSpPr>
          <p:nvPr>
            <p:ph type="title"/>
          </p:nvPr>
        </p:nvSpPr>
        <p:spPr>
          <a:xfrm>
            <a:off x="457200" y="-3696"/>
            <a:ext cx="8305800" cy="993775"/>
          </a:xfrm>
        </p:spPr>
        <p:txBody>
          <a:bodyPr/>
          <a:lstStyle/>
          <a:p>
            <a:r>
              <a:rPr lang="en-US">
                <a:latin typeface="Helvetica"/>
                <a:cs typeface="Helvetica"/>
              </a:rPr>
              <a:t>New Sites</a:t>
            </a:r>
            <a:endParaRPr lang="en-US"/>
          </a:p>
        </p:txBody>
      </p:sp>
      <p:sp>
        <p:nvSpPr>
          <p:cNvPr id="3" name="Content Placeholder 2">
            <a:extLst>
              <a:ext uri="{FF2B5EF4-FFF2-40B4-BE49-F238E27FC236}">
                <a16:creationId xmlns:a16="http://schemas.microsoft.com/office/drawing/2014/main" id="{39C7DD15-0185-3740-746F-58C8DD57D731}"/>
              </a:ext>
            </a:extLst>
          </p:cNvPr>
          <p:cNvSpPr>
            <a:spLocks noGrp="1"/>
          </p:cNvSpPr>
          <p:nvPr>
            <p:ph idx="1"/>
          </p:nvPr>
        </p:nvSpPr>
        <p:spPr>
          <a:xfrm>
            <a:off x="446939" y="989321"/>
            <a:ext cx="4970135" cy="2726874"/>
          </a:xfrm>
        </p:spPr>
        <p:txBody>
          <a:bodyPr vert="horz" lIns="0" tIns="45720" rIns="91440" bIns="45720" rtlCol="0" anchor="t">
            <a:noAutofit/>
          </a:bodyPr>
          <a:lstStyle/>
          <a:p>
            <a:r>
              <a:rPr lang="en-US" sz="1200" b="1">
                <a:latin typeface="Helvetica"/>
                <a:cs typeface="Helvetica"/>
              </a:rPr>
              <a:t>During the ATLS site visit, the following items must be discussed and reviewed: </a:t>
            </a:r>
            <a:endParaRPr lang="en-US" sz="1200" b="1">
              <a:latin typeface="Helvetica"/>
              <a:cs typeface="Helvetica" pitchFamily="2" charset="0"/>
            </a:endParaRPr>
          </a:p>
          <a:p>
            <a:r>
              <a:rPr lang="en-US" sz="1200" b="1">
                <a:latin typeface="Helvetica"/>
                <a:cs typeface="Helvetica"/>
              </a:rPr>
              <a:t>1. Course overview </a:t>
            </a:r>
          </a:p>
          <a:p>
            <a:r>
              <a:rPr lang="en-US" sz="1200" b="1">
                <a:latin typeface="Helvetica"/>
                <a:cs typeface="Helvetica"/>
              </a:rPr>
              <a:t>2. Course ownership, sponsorship, trademark, and copyright </a:t>
            </a:r>
            <a:endParaRPr lang="en-US" sz="1200" b="1">
              <a:cs typeface="Helvetica" pitchFamily="2" charset="0"/>
            </a:endParaRPr>
          </a:p>
          <a:p>
            <a:r>
              <a:rPr lang="en-US" sz="1200" b="1">
                <a:latin typeface="Helvetica"/>
                <a:cs typeface="Helvetica"/>
              </a:rPr>
              <a:t>3. Continuing Medical Education (CME) in the U.S. and Canada </a:t>
            </a:r>
            <a:endParaRPr lang="en-US" sz="1200" b="1">
              <a:cs typeface="Helvetica"/>
            </a:endParaRPr>
          </a:p>
          <a:p>
            <a:r>
              <a:rPr lang="en-US" sz="1200" b="1">
                <a:latin typeface="Helvetica"/>
                <a:cs typeface="Helvetica"/>
              </a:rPr>
              <a:t>4. Funding sources in the U.S. and Canada </a:t>
            </a:r>
            <a:endParaRPr lang="en-US" sz="1200" b="1">
              <a:cs typeface="Helvetica"/>
            </a:endParaRPr>
          </a:p>
          <a:p>
            <a:r>
              <a:rPr lang="en-US" sz="1200" b="1">
                <a:latin typeface="Helvetica"/>
                <a:cs typeface="Helvetica"/>
              </a:rPr>
              <a:t>5. Organizational structure and roles </a:t>
            </a:r>
            <a:endParaRPr lang="en-US" sz="1200" b="1">
              <a:cs typeface="Helvetica"/>
            </a:endParaRPr>
          </a:p>
          <a:p>
            <a:r>
              <a:rPr lang="en-US" sz="1200" b="1">
                <a:latin typeface="Helvetica"/>
                <a:cs typeface="Helvetica"/>
              </a:rPr>
              <a:t>6. Surgical skills </a:t>
            </a:r>
            <a:endParaRPr lang="en-US" sz="1200" b="1">
              <a:cs typeface="Helvetica"/>
            </a:endParaRPr>
          </a:p>
          <a:p>
            <a:r>
              <a:rPr lang="en-US" sz="1200" b="1">
                <a:latin typeface="Helvetica"/>
                <a:cs typeface="Helvetica"/>
              </a:rPr>
              <a:t>7. Facility review </a:t>
            </a:r>
            <a:endParaRPr lang="en-US" sz="1200" b="1">
              <a:cs typeface="Helvetica"/>
            </a:endParaRPr>
          </a:p>
          <a:p>
            <a:r>
              <a:rPr lang="en-US" sz="1200" b="1">
                <a:latin typeface="Helvetica"/>
                <a:cs typeface="Helvetica"/>
              </a:rPr>
              <a:t>8. Surgical skills laboratory and choice of patient models</a:t>
            </a:r>
            <a:endParaRPr lang="en-US" sz="1200" b="1">
              <a:cs typeface="Helvetica"/>
            </a:endParaRPr>
          </a:p>
        </p:txBody>
      </p:sp>
      <p:pic>
        <p:nvPicPr>
          <p:cNvPr id="4" name="Picture 3">
            <a:extLst>
              <a:ext uri="{FF2B5EF4-FFF2-40B4-BE49-F238E27FC236}">
                <a16:creationId xmlns:a16="http://schemas.microsoft.com/office/drawing/2014/main" id="{ECFF50A4-5A02-E8EE-1001-420F7AFBBA2D}"/>
              </a:ext>
            </a:extLst>
          </p:cNvPr>
          <p:cNvPicPr>
            <a:picLocks noChangeAspect="1"/>
          </p:cNvPicPr>
          <p:nvPr/>
        </p:nvPicPr>
        <p:blipFill>
          <a:blip r:embed="rId3"/>
          <a:stretch>
            <a:fillRect/>
          </a:stretch>
        </p:blipFill>
        <p:spPr>
          <a:xfrm>
            <a:off x="5788070" y="608587"/>
            <a:ext cx="2730645" cy="32925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6248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 with different colored countries/regions&#10;&#10;AI-generated content may be incorrect.">
            <a:extLst>
              <a:ext uri="{FF2B5EF4-FFF2-40B4-BE49-F238E27FC236}">
                <a16:creationId xmlns:a16="http://schemas.microsoft.com/office/drawing/2014/main" id="{144A5F84-C267-8357-BD8B-54CC150BADC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248410" y="1135277"/>
            <a:ext cx="4383980" cy="2874254"/>
          </a:xfrm>
          <a:prstGeom prst="rect">
            <a:avLst/>
          </a:prstGeom>
          <a:ln w="12700">
            <a:solidFill>
              <a:schemeClr val="accent1"/>
            </a:solidFill>
          </a:ln>
        </p:spPr>
      </p:pic>
      <p:sp>
        <p:nvSpPr>
          <p:cNvPr id="6" name="TextBox 5">
            <a:extLst>
              <a:ext uri="{FF2B5EF4-FFF2-40B4-BE49-F238E27FC236}">
                <a16:creationId xmlns:a16="http://schemas.microsoft.com/office/drawing/2014/main" id="{6ECC6CF0-6900-9BCE-08AC-19BEEB709919}"/>
              </a:ext>
            </a:extLst>
          </p:cNvPr>
          <p:cNvSpPr txBox="1"/>
          <p:nvPr/>
        </p:nvSpPr>
        <p:spPr>
          <a:xfrm>
            <a:off x="241707" y="1076956"/>
            <a:ext cx="3772104" cy="1631216"/>
          </a:xfrm>
          <a:prstGeom prst="rect">
            <a:avLst/>
          </a:prstGeom>
          <a:noFill/>
        </p:spPr>
        <p:txBody>
          <a:bodyPr wrap="square" lIns="91440" tIns="45720" rIns="91440" bIns="45720" rtlCol="0" anchor="t">
            <a:spAutoFit/>
          </a:bodyPr>
          <a:lstStyle/>
          <a:p>
            <a:pPr algn="ctr"/>
            <a:r>
              <a:rPr lang="en-US" sz="2800" b="1" u="sng">
                <a:solidFill>
                  <a:srgbClr val="FF0000"/>
                </a:solidFill>
              </a:rPr>
              <a:t>ATLS </a:t>
            </a:r>
            <a:endParaRPr lang="en-US" sz="2800">
              <a:solidFill>
                <a:srgbClr val="FF0000"/>
              </a:solidFill>
            </a:endParaRPr>
          </a:p>
          <a:p>
            <a:pPr marL="285750" indent="-285750">
              <a:buFont typeface="Wingdings" pitchFamily="2" charset="2"/>
              <a:buChar char="§"/>
            </a:pPr>
            <a:r>
              <a:rPr lang="en-US"/>
              <a:t>&gt; 3000 courses/year</a:t>
            </a:r>
          </a:p>
          <a:p>
            <a:pPr marL="285750" indent="-285750">
              <a:buFont typeface="Wingdings" pitchFamily="2" charset="2"/>
              <a:buChar char="§"/>
            </a:pPr>
            <a:r>
              <a:rPr lang="en-US"/>
              <a:t>&gt; 50k learners/year</a:t>
            </a:r>
          </a:p>
          <a:p>
            <a:pPr marL="285750" indent="-285750">
              <a:buFont typeface="Wingdings" pitchFamily="2" charset="2"/>
              <a:buChar char="§"/>
            </a:pPr>
            <a:r>
              <a:rPr lang="en-US"/>
              <a:t>&gt; 80 countries </a:t>
            </a:r>
          </a:p>
          <a:p>
            <a:pPr marL="285750" indent="-285750">
              <a:buFont typeface="Wingdings" pitchFamily="2" charset="2"/>
              <a:buChar char="§"/>
            </a:pPr>
            <a:r>
              <a:rPr lang="en-US">
                <a:highlight>
                  <a:srgbClr val="FFFF00"/>
                </a:highlight>
                <a:ea typeface="Calibri" panose="020F0502020204030204"/>
                <a:cs typeface="Calibri" panose="020F0502020204030204"/>
              </a:rPr>
              <a:t>40% of courses from Regions 14-17</a:t>
            </a:r>
          </a:p>
        </p:txBody>
      </p:sp>
      <p:sp>
        <p:nvSpPr>
          <p:cNvPr id="3" name="Title 1">
            <a:extLst>
              <a:ext uri="{FF2B5EF4-FFF2-40B4-BE49-F238E27FC236}">
                <a16:creationId xmlns:a16="http://schemas.microsoft.com/office/drawing/2014/main" id="{D31AA9B5-4094-E5E6-C0CA-CA50A6A83704}"/>
              </a:ext>
            </a:extLst>
          </p:cNvPr>
          <p:cNvSpPr>
            <a:spLocks noGrp="1"/>
          </p:cNvSpPr>
          <p:nvPr>
            <p:ph type="title"/>
          </p:nvPr>
        </p:nvSpPr>
        <p:spPr>
          <a:xfrm>
            <a:off x="337563" y="456262"/>
            <a:ext cx="8467008" cy="1241479"/>
          </a:xfrm>
        </p:spPr>
        <p:txBody>
          <a:bodyPr lIns="91440" tIns="45720" rIns="91440" bIns="45720" anchor="t"/>
          <a:lstStyle/>
          <a:p>
            <a:pPr algn="ctr"/>
            <a:r>
              <a:rPr lang="en-US">
                <a:latin typeface="Helvetica"/>
                <a:cs typeface="Helvetica"/>
              </a:rPr>
              <a:t>Promulgation</a:t>
            </a:r>
            <a:endParaRPr lang="en-US">
              <a:cs typeface="Helvetica" pitchFamily="2" charset="0"/>
            </a:endParaRPr>
          </a:p>
        </p:txBody>
      </p:sp>
    </p:spTree>
    <p:extLst>
      <p:ext uri="{BB962C8B-B14F-4D97-AF65-F5344CB8AC3E}">
        <p14:creationId xmlns:p14="http://schemas.microsoft.com/office/powerpoint/2010/main" val="353444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CAC6A-017F-665B-A257-7F9C3AB0E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493148-F737-26CE-81B1-A9D5982BC3E0}"/>
              </a:ext>
            </a:extLst>
          </p:cNvPr>
          <p:cNvSpPr>
            <a:spLocks noGrp="1"/>
          </p:cNvSpPr>
          <p:nvPr>
            <p:ph type="title"/>
          </p:nvPr>
        </p:nvSpPr>
        <p:spPr>
          <a:xfrm>
            <a:off x="298948" y="185958"/>
            <a:ext cx="8467008" cy="1241479"/>
          </a:xfrm>
        </p:spPr>
        <p:txBody>
          <a:bodyPr lIns="91440" tIns="45720" rIns="91440" bIns="45720" anchor="t"/>
          <a:lstStyle/>
          <a:p>
            <a:pPr algn="ctr"/>
            <a:r>
              <a:rPr lang="en-US">
                <a:latin typeface="Helvetica"/>
                <a:cs typeface="Helvetica"/>
              </a:rPr>
              <a:t>Promulgation</a:t>
            </a:r>
            <a:endParaRPr lang="en-US">
              <a:cs typeface="Helvetica" pitchFamily="2" charset="0"/>
            </a:endParaRPr>
          </a:p>
        </p:txBody>
      </p:sp>
      <p:pic>
        <p:nvPicPr>
          <p:cNvPr id="5" name="Content Placeholder 4" descr="A close-up of a form&#10;&#10;AI-generated content may be incorrect.">
            <a:extLst>
              <a:ext uri="{FF2B5EF4-FFF2-40B4-BE49-F238E27FC236}">
                <a16:creationId xmlns:a16="http://schemas.microsoft.com/office/drawing/2014/main" id="{752B1960-4C94-6CD3-23F7-20AA34399C11}"/>
              </a:ext>
            </a:extLst>
          </p:cNvPr>
          <p:cNvPicPr>
            <a:picLocks noGrp="1" noChangeAspect="1"/>
          </p:cNvPicPr>
          <p:nvPr>
            <p:ph sz="half" idx="1"/>
          </p:nvPr>
        </p:nvPicPr>
        <p:blipFill>
          <a:blip r:embed="rId2"/>
          <a:srcRect r="6915" b="5305"/>
          <a:stretch/>
        </p:blipFill>
        <p:spPr>
          <a:xfrm>
            <a:off x="631061" y="1050492"/>
            <a:ext cx="2674502" cy="2721663"/>
          </a:xfrm>
          <a:prstGeom prst="rect">
            <a:avLst/>
          </a:prstGeom>
          <a:ln>
            <a:noFill/>
          </a:ln>
          <a:effectLst>
            <a:outerShdw blurRad="190500" algn="tl" rotWithShape="0">
              <a:srgbClr val="000000">
                <a:alpha val="70000"/>
              </a:srgbClr>
            </a:outerShdw>
          </a:effectLst>
        </p:spPr>
      </p:pic>
      <p:sp>
        <p:nvSpPr>
          <p:cNvPr id="6" name="Content Placeholder 5">
            <a:extLst>
              <a:ext uri="{FF2B5EF4-FFF2-40B4-BE49-F238E27FC236}">
                <a16:creationId xmlns:a16="http://schemas.microsoft.com/office/drawing/2014/main" id="{11376785-C8B2-F5D0-0A53-73BC373B6CFB}"/>
              </a:ext>
            </a:extLst>
          </p:cNvPr>
          <p:cNvSpPr>
            <a:spLocks noGrp="1"/>
          </p:cNvSpPr>
          <p:nvPr>
            <p:ph sz="half" idx="10"/>
          </p:nvPr>
        </p:nvSpPr>
        <p:spPr>
          <a:xfrm>
            <a:off x="4115679" y="1053664"/>
            <a:ext cx="4114800" cy="2711738"/>
          </a:xfrm>
        </p:spPr>
        <p:txBody>
          <a:bodyPr lIns="91440" tIns="45720" rIns="91440" bIns="45720" anchor="t"/>
          <a:lstStyle/>
          <a:p>
            <a:r>
              <a:rPr lang="en-US" sz="1800" b="0">
                <a:solidFill>
                  <a:schemeClr val="accent1">
                    <a:lumMod val="76000"/>
                  </a:schemeClr>
                </a:solidFill>
                <a:latin typeface="Helvetica"/>
                <a:cs typeface="Helvetica"/>
              </a:rPr>
              <a:t>ATLS promulgation requests must be submitted by an approved entity such as:</a:t>
            </a:r>
            <a:endParaRPr lang="en-US" sz="1800">
              <a:solidFill>
                <a:schemeClr val="accent1">
                  <a:lumMod val="76000"/>
                </a:schemeClr>
              </a:solidFill>
              <a:cs typeface="Helvetica"/>
            </a:endParaRPr>
          </a:p>
          <a:p>
            <a:pPr marL="285750" indent="-285750">
              <a:buChar char="•"/>
            </a:pPr>
            <a:r>
              <a:rPr lang="en-US" sz="1800" b="0">
                <a:solidFill>
                  <a:schemeClr val="accent1">
                    <a:lumMod val="76000"/>
                  </a:schemeClr>
                </a:solidFill>
                <a:latin typeface="Helvetica"/>
                <a:cs typeface="Helvetica"/>
              </a:rPr>
              <a:t>Specialty Society</a:t>
            </a:r>
            <a:endParaRPr lang="en-US" sz="1800" b="0">
              <a:solidFill>
                <a:schemeClr val="accent1">
                  <a:lumMod val="76000"/>
                </a:schemeClr>
              </a:solidFill>
              <a:cs typeface="Helvetica"/>
            </a:endParaRPr>
          </a:p>
          <a:p>
            <a:pPr marL="285750" indent="-285750">
              <a:buChar char="•"/>
            </a:pPr>
            <a:r>
              <a:rPr lang="en-US" sz="1800" b="0">
                <a:solidFill>
                  <a:schemeClr val="accent1">
                    <a:lumMod val="76000"/>
                  </a:schemeClr>
                </a:solidFill>
                <a:latin typeface="Helvetica"/>
                <a:cs typeface="Helvetica"/>
              </a:rPr>
              <a:t>ACS Chapter</a:t>
            </a:r>
          </a:p>
          <a:p>
            <a:pPr marL="285750" indent="-285750">
              <a:buChar char="•"/>
            </a:pPr>
            <a:r>
              <a:rPr lang="en-US" sz="1800" b="0">
                <a:solidFill>
                  <a:schemeClr val="accent1">
                    <a:lumMod val="76000"/>
                  </a:schemeClr>
                </a:solidFill>
                <a:latin typeface="Helvetica"/>
                <a:cs typeface="Helvetica"/>
              </a:rPr>
              <a:t>Ministry of Health </a:t>
            </a:r>
            <a:endParaRPr lang="en-US" sz="1800" b="0">
              <a:solidFill>
                <a:schemeClr val="accent1">
                  <a:lumMod val="76000"/>
                </a:schemeClr>
              </a:solidFill>
              <a:cs typeface="Helvetica"/>
            </a:endParaRPr>
          </a:p>
          <a:p>
            <a:pPr marL="342900" indent="-342900">
              <a:buChar char="•"/>
            </a:pPr>
            <a:endParaRPr lang="en-US" sz="1400" b="0">
              <a:cs typeface="Helvetica"/>
            </a:endParaRPr>
          </a:p>
          <a:p>
            <a:pPr marL="342900" indent="-342900">
              <a:buChar char="•"/>
            </a:pPr>
            <a:endParaRPr lang="en-US" b="0">
              <a:cs typeface="Helvetica"/>
            </a:endParaRPr>
          </a:p>
          <a:p>
            <a:pPr marL="342900" indent="-342900">
              <a:buChar char="•"/>
            </a:pPr>
            <a:endParaRPr lang="en-US" b="0">
              <a:cs typeface="Helvetica"/>
            </a:endParaRPr>
          </a:p>
          <a:p>
            <a:pPr marL="342900" indent="-342900">
              <a:buChar char="•"/>
            </a:pPr>
            <a:endParaRPr lang="en-US" b="0">
              <a:cs typeface="Helvetica"/>
            </a:endParaRPr>
          </a:p>
        </p:txBody>
      </p:sp>
    </p:spTree>
    <p:extLst>
      <p:ext uri="{BB962C8B-B14F-4D97-AF65-F5344CB8AC3E}">
        <p14:creationId xmlns:p14="http://schemas.microsoft.com/office/powerpoint/2010/main" val="2646919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9FCC3C-4635-3E11-2E02-9C2A3B417D88}"/>
              </a:ext>
            </a:extLst>
          </p:cNvPr>
          <p:cNvSpPr>
            <a:spLocks noGrp="1"/>
          </p:cNvSpPr>
          <p:nvPr>
            <p:ph sz="half" idx="1"/>
          </p:nvPr>
        </p:nvSpPr>
        <p:spPr>
          <a:xfrm>
            <a:off x="93924" y="1160573"/>
            <a:ext cx="3354783" cy="2900509"/>
          </a:xfrm>
        </p:spPr>
        <p:txBody>
          <a:bodyPr lIns="91440" tIns="45720" rIns="91440" bIns="45720" anchor="t"/>
          <a:lstStyle/>
          <a:p>
            <a:r>
              <a:rPr lang="en-US">
                <a:solidFill>
                  <a:schemeClr val="tx1"/>
                </a:solidFill>
                <a:latin typeface="Helvetica"/>
                <a:cs typeface="Helvetica"/>
              </a:rPr>
              <a:t>Full promulgation</a:t>
            </a:r>
            <a:endParaRPr lang="en-US">
              <a:solidFill>
                <a:schemeClr val="tx1"/>
              </a:solidFill>
              <a:cs typeface="Helvetica" pitchFamily="2" charset="0"/>
            </a:endParaRPr>
          </a:p>
          <a:p>
            <a:r>
              <a:rPr lang="en-US" sz="1400" b="0">
                <a:solidFill>
                  <a:schemeClr val="tx1"/>
                </a:solidFill>
                <a:latin typeface="Helvetica"/>
                <a:cs typeface="Helvetica"/>
              </a:rPr>
              <a:t>ATLS program established in a new country for ongoing courses </a:t>
            </a:r>
            <a:endParaRPr lang="en-US" sz="1400">
              <a:solidFill>
                <a:schemeClr val="tx1"/>
              </a:solidFill>
              <a:cs typeface="Helvetica"/>
            </a:endParaRPr>
          </a:p>
          <a:p>
            <a:r>
              <a:rPr lang="en-US" sz="1400" b="0">
                <a:solidFill>
                  <a:schemeClr val="tx1"/>
                </a:solidFill>
                <a:latin typeface="Helvetica"/>
                <a:cs typeface="Helvetica"/>
              </a:rPr>
              <a:t>Requires: </a:t>
            </a:r>
          </a:p>
          <a:p>
            <a:pPr marL="285750" indent="-285750">
              <a:buChar char="•"/>
            </a:pPr>
            <a:r>
              <a:rPr lang="en-US" sz="1400" b="0">
                <a:solidFill>
                  <a:schemeClr val="tx1"/>
                </a:solidFill>
                <a:latin typeface="Helvetica"/>
                <a:cs typeface="Helvetica"/>
              </a:rPr>
              <a:t>Application</a:t>
            </a:r>
          </a:p>
          <a:p>
            <a:pPr marL="285750" indent="-285750">
              <a:buChar char="•"/>
            </a:pPr>
            <a:r>
              <a:rPr lang="en-US" sz="1400" b="0">
                <a:solidFill>
                  <a:schemeClr val="tx1"/>
                </a:solidFill>
                <a:latin typeface="Helvetica"/>
                <a:cs typeface="Helvetica"/>
              </a:rPr>
              <a:t>COT Review</a:t>
            </a:r>
          </a:p>
          <a:p>
            <a:pPr marL="285750" indent="-285750">
              <a:buChar char="•"/>
            </a:pPr>
            <a:r>
              <a:rPr lang="en-US" sz="1400" b="0">
                <a:solidFill>
                  <a:schemeClr val="tx1"/>
                </a:solidFill>
                <a:latin typeface="Helvetica"/>
                <a:cs typeface="Helvetica"/>
              </a:rPr>
              <a:t>Site Visit/Approval</a:t>
            </a:r>
            <a:endParaRPr lang="en-US">
              <a:solidFill>
                <a:schemeClr val="tx1"/>
              </a:solidFill>
              <a:cs typeface="Helvetica" pitchFamily="2" charset="0"/>
            </a:endParaRPr>
          </a:p>
          <a:p>
            <a:pPr marL="285750" indent="-285750">
              <a:buChar char="•"/>
            </a:pPr>
            <a:r>
              <a:rPr lang="en-US" sz="1400" b="0">
                <a:solidFill>
                  <a:schemeClr val="tx1"/>
                </a:solidFill>
                <a:latin typeface="Helvetica"/>
                <a:cs typeface="Helvetica"/>
              </a:rPr>
              <a:t>Initial Training</a:t>
            </a:r>
          </a:p>
          <a:p>
            <a:pPr marL="285750" indent="-285750">
              <a:buChar char="•"/>
            </a:pPr>
            <a:r>
              <a:rPr lang="en-US" sz="1400" b="0">
                <a:solidFill>
                  <a:schemeClr val="tx1"/>
                </a:solidFill>
                <a:latin typeface="Helvetica"/>
                <a:cs typeface="Helvetica"/>
              </a:rPr>
              <a:t>Inaugural Courses</a:t>
            </a:r>
          </a:p>
        </p:txBody>
      </p:sp>
      <p:sp>
        <p:nvSpPr>
          <p:cNvPr id="4" name="Content Placeholder 3">
            <a:extLst>
              <a:ext uri="{FF2B5EF4-FFF2-40B4-BE49-F238E27FC236}">
                <a16:creationId xmlns:a16="http://schemas.microsoft.com/office/drawing/2014/main" id="{D3917B12-18BC-2506-EBBE-3B9F927ACFF5}"/>
              </a:ext>
            </a:extLst>
          </p:cNvPr>
          <p:cNvSpPr>
            <a:spLocks noGrp="1"/>
          </p:cNvSpPr>
          <p:nvPr>
            <p:ph sz="half" idx="10"/>
          </p:nvPr>
        </p:nvSpPr>
        <p:spPr>
          <a:xfrm>
            <a:off x="3617866" y="1158146"/>
            <a:ext cx="5334395" cy="3153724"/>
          </a:xfrm>
        </p:spPr>
        <p:txBody>
          <a:bodyPr lIns="91440" tIns="45720" rIns="91440" bIns="45720" anchor="t"/>
          <a:lstStyle/>
          <a:p>
            <a:r>
              <a:rPr lang="en-US">
                <a:solidFill>
                  <a:schemeClr val="tx1"/>
                </a:solidFill>
                <a:latin typeface="Helvetica"/>
                <a:cs typeface="Helvetica"/>
              </a:rPr>
              <a:t>Partnership Promulgation </a:t>
            </a:r>
          </a:p>
          <a:p>
            <a:pPr marL="285750" indent="-285750">
              <a:buChar char="•"/>
            </a:pPr>
            <a:r>
              <a:rPr lang="en-US" sz="1400" b="0">
                <a:solidFill>
                  <a:schemeClr val="tx1"/>
                </a:solidFill>
                <a:latin typeface="Helvetica"/>
                <a:cs typeface="Helvetica"/>
              </a:rPr>
              <a:t>For countries currently unable to develop an independent program</a:t>
            </a:r>
            <a:endParaRPr lang="en-US" sz="1400">
              <a:solidFill>
                <a:schemeClr val="tx1"/>
              </a:solidFill>
              <a:latin typeface="Helvetica"/>
              <a:cs typeface="Helvetica"/>
            </a:endParaRPr>
          </a:p>
          <a:p>
            <a:pPr marL="285750" indent="-285750">
              <a:buChar char="•"/>
            </a:pPr>
            <a:r>
              <a:rPr lang="en-US" sz="1400" b="0">
                <a:solidFill>
                  <a:schemeClr val="tx1"/>
                </a:solidFill>
                <a:latin typeface="Helvetica"/>
                <a:cs typeface="Helvetica"/>
              </a:rPr>
              <a:t>Establish a formal relationship with a sponsoring country </a:t>
            </a:r>
            <a:endParaRPr lang="en-US" sz="1400">
              <a:solidFill>
                <a:schemeClr val="tx1"/>
              </a:solidFill>
              <a:latin typeface="Helvetica"/>
              <a:cs typeface="Helvetica"/>
            </a:endParaRPr>
          </a:p>
          <a:p>
            <a:pPr marL="285750" indent="-285750">
              <a:buChar char="•"/>
            </a:pPr>
            <a:r>
              <a:rPr lang="en-US" sz="1400" b="0">
                <a:solidFill>
                  <a:schemeClr val="tx1"/>
                </a:solidFill>
                <a:latin typeface="Helvetica"/>
                <a:cs typeface="Helvetica"/>
              </a:rPr>
              <a:t>Sponsoring country responsible for oversight and conducting ATLS courses.</a:t>
            </a:r>
            <a:endParaRPr lang="en-US" sz="1400">
              <a:solidFill>
                <a:schemeClr val="tx1"/>
              </a:solidFill>
              <a:latin typeface="Helvetica"/>
              <a:cs typeface="Helvetica"/>
            </a:endParaRPr>
          </a:p>
          <a:p>
            <a:pPr marL="285750" indent="-285750">
              <a:buChar char="•"/>
            </a:pPr>
            <a:r>
              <a:rPr lang="en-US" sz="1400" b="0">
                <a:solidFill>
                  <a:schemeClr val="tx1"/>
                </a:solidFill>
                <a:latin typeface="Helvetica"/>
                <a:cs typeface="Helvetica"/>
              </a:rPr>
              <a:t>Partner country responsible for the site and the students/providers. </a:t>
            </a:r>
            <a:endParaRPr lang="en-US" sz="1400">
              <a:solidFill>
                <a:schemeClr val="tx1"/>
              </a:solidFill>
              <a:latin typeface="Helvetica"/>
              <a:cs typeface="Helvetica"/>
            </a:endParaRPr>
          </a:p>
          <a:p>
            <a:pPr marL="285750" indent="-285750">
              <a:buChar char="•"/>
            </a:pPr>
            <a:r>
              <a:rPr lang="en-US" sz="1400" b="0">
                <a:solidFill>
                  <a:schemeClr val="tx1"/>
                </a:solidFill>
                <a:latin typeface="Helvetica"/>
                <a:cs typeface="Helvetica"/>
              </a:rPr>
              <a:t>Effective for providing ATLS courses to countries with limited resources or limited people to train.  </a:t>
            </a:r>
            <a:endParaRPr lang="en-US" sz="1400">
              <a:solidFill>
                <a:schemeClr val="tx1"/>
              </a:solidFill>
              <a:latin typeface="Helvetica"/>
              <a:cs typeface="Helvetica"/>
            </a:endParaRPr>
          </a:p>
          <a:p>
            <a:pPr marL="285750" indent="-285750">
              <a:buChar char="•"/>
            </a:pPr>
            <a:r>
              <a:rPr lang="en-US" sz="1400" b="0">
                <a:solidFill>
                  <a:schemeClr val="tx1"/>
                </a:solidFill>
                <a:latin typeface="Helvetica"/>
                <a:cs typeface="Helvetica"/>
              </a:rPr>
              <a:t>Goal is to transition to full promulgation within 3 years</a:t>
            </a:r>
          </a:p>
        </p:txBody>
      </p:sp>
      <p:sp>
        <p:nvSpPr>
          <p:cNvPr id="8" name="Title 1">
            <a:extLst>
              <a:ext uri="{FF2B5EF4-FFF2-40B4-BE49-F238E27FC236}">
                <a16:creationId xmlns:a16="http://schemas.microsoft.com/office/drawing/2014/main" id="{F610F5AE-B37A-98DE-C201-F1D30344E867}"/>
              </a:ext>
            </a:extLst>
          </p:cNvPr>
          <p:cNvSpPr txBox="1">
            <a:spLocks/>
          </p:cNvSpPr>
          <p:nvPr/>
        </p:nvSpPr>
        <p:spPr>
          <a:xfrm>
            <a:off x="338361" y="347075"/>
            <a:ext cx="8467008" cy="1241479"/>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a:lstStyle>
          <a:p>
            <a:pPr algn="ctr"/>
            <a:r>
              <a:rPr lang="en-US">
                <a:latin typeface="Helvetica"/>
                <a:cs typeface="Helvetica"/>
              </a:rPr>
              <a:t>Promulgation</a:t>
            </a:r>
            <a:br>
              <a:rPr lang="en-US">
                <a:latin typeface="Helvetica"/>
                <a:cs typeface="Helvetica"/>
              </a:rPr>
            </a:br>
            <a:endParaRPr lang="en-US" b="0" i="1">
              <a:cs typeface="Helvetica" pitchFamily="2" charset="0"/>
            </a:endParaRPr>
          </a:p>
        </p:txBody>
      </p:sp>
    </p:spTree>
    <p:extLst>
      <p:ext uri="{BB962C8B-B14F-4D97-AF65-F5344CB8AC3E}">
        <p14:creationId xmlns:p14="http://schemas.microsoft.com/office/powerpoint/2010/main" val="667927082"/>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DD958-E709-6474-5585-B24FE1FAFAF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730967-2FC7-A9E2-47E2-6B21B346179B}"/>
              </a:ext>
            </a:extLst>
          </p:cNvPr>
          <p:cNvSpPr>
            <a:spLocks noGrp="1"/>
          </p:cNvSpPr>
          <p:nvPr>
            <p:ph sz="half" idx="1"/>
          </p:nvPr>
        </p:nvSpPr>
        <p:spPr>
          <a:xfrm>
            <a:off x="434534" y="543515"/>
            <a:ext cx="7946489" cy="2900509"/>
          </a:xfrm>
        </p:spPr>
        <p:txBody>
          <a:bodyPr lIns="91440" tIns="45720" rIns="91440" bIns="45720" anchor="t"/>
          <a:lstStyle/>
          <a:p>
            <a:endParaRPr lang="en-US" sz="1800">
              <a:solidFill>
                <a:srgbClr val="0F2144"/>
              </a:solidFill>
              <a:cs typeface="Helvetica" pitchFamily="2" charset="0"/>
            </a:endParaRPr>
          </a:p>
          <a:p>
            <a:r>
              <a:rPr lang="en-US" sz="1800">
                <a:solidFill>
                  <a:srgbClr val="0F2144"/>
                </a:solidFill>
                <a:latin typeface="Helvetica"/>
                <a:cs typeface="Helvetica"/>
              </a:rPr>
              <a:t>An ATLS host(Demo) course  is a one-time course held outside of an approved, established facility or promulgated country to educate and train a cadre of physicians who do not normally have access to ATLS courses.</a:t>
            </a:r>
            <a:endParaRPr lang="en-US" sz="1800">
              <a:solidFill>
                <a:srgbClr val="0F2144"/>
              </a:solidFill>
              <a:cs typeface="Helvetica" pitchFamily="2" charset="0"/>
            </a:endParaRPr>
          </a:p>
          <a:p>
            <a:r>
              <a:rPr lang="en-US" sz="1800">
                <a:solidFill>
                  <a:srgbClr val="0F2144"/>
                </a:solidFill>
                <a:latin typeface="Helvetica"/>
                <a:cs typeface="Helvetica"/>
              </a:rPr>
              <a:t>A host course can work to establish a network with which to build the proper resources to promulgate at a later date (either as a partnership or full promulgation).</a:t>
            </a:r>
          </a:p>
          <a:p>
            <a:r>
              <a:rPr lang="en-US" sz="1800">
                <a:solidFill>
                  <a:srgbClr val="0F2144"/>
                </a:solidFill>
                <a:latin typeface="Helvetica"/>
                <a:cs typeface="Helvetica"/>
              </a:rPr>
              <a:t>Host courses must be preapproved by the ATLS committee prior to any planning. The requesting country is fully dependent on international faculty members for the coordination, logistics, and conduct of the course. </a:t>
            </a:r>
            <a:endParaRPr lang="en-US" sz="1800">
              <a:latin typeface="Helvetica"/>
            </a:endParaRPr>
          </a:p>
        </p:txBody>
      </p:sp>
      <p:sp>
        <p:nvSpPr>
          <p:cNvPr id="8" name="Title 1">
            <a:extLst>
              <a:ext uri="{FF2B5EF4-FFF2-40B4-BE49-F238E27FC236}">
                <a16:creationId xmlns:a16="http://schemas.microsoft.com/office/drawing/2014/main" id="{F1B743DA-3314-671C-3C9E-163800147FA3}"/>
              </a:ext>
            </a:extLst>
          </p:cNvPr>
          <p:cNvSpPr txBox="1">
            <a:spLocks/>
          </p:cNvSpPr>
          <p:nvPr/>
        </p:nvSpPr>
        <p:spPr>
          <a:xfrm>
            <a:off x="338361" y="38156"/>
            <a:ext cx="8467008" cy="1241479"/>
          </a:xfrm>
          <a:prstGeom prst="rect">
            <a:avLst/>
          </a:prstGeom>
        </p:spPr>
        <p:txBody>
          <a:bodyPr lIns="91440" tIns="45720" rIns="91440" bIns="45720" anchor="t"/>
          <a:lstStyle>
            <a:lvl1pPr algn="l" defTabSz="914400" rtl="0" eaLnBrk="1" latinLnBrk="0" hangingPunct="1">
              <a:lnSpc>
                <a:spcPct val="90000"/>
              </a:lnSpc>
              <a:spcBef>
                <a:spcPct val="0"/>
              </a:spcBef>
              <a:buNone/>
              <a:defRPr sz="3600" b="1" kern="1200">
                <a:solidFill>
                  <a:srgbClr val="00233D"/>
                </a:solidFill>
                <a:latin typeface="Helvetica" pitchFamily="2" charset="0"/>
                <a:ea typeface="+mj-ea"/>
                <a:cs typeface="+mj-cs"/>
              </a:defRPr>
            </a:lvl1pPr>
          </a:lstStyle>
          <a:p>
            <a:pPr algn="ctr"/>
            <a:r>
              <a:rPr lang="en-US">
                <a:latin typeface="Helvetica"/>
                <a:cs typeface="Helvetica"/>
              </a:rPr>
              <a:t>Host Course</a:t>
            </a:r>
            <a:endParaRPr lang="en-US"/>
          </a:p>
        </p:txBody>
      </p:sp>
    </p:spTree>
    <p:extLst>
      <p:ext uri="{BB962C8B-B14F-4D97-AF65-F5344CB8AC3E}">
        <p14:creationId xmlns:p14="http://schemas.microsoft.com/office/powerpoint/2010/main" val="877808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3470C-8596-EECC-75F4-99AEE7E768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F4062F-34B8-AD3F-4908-B574C4365AEC}"/>
              </a:ext>
            </a:extLst>
          </p:cNvPr>
          <p:cNvSpPr>
            <a:spLocks noGrp="1"/>
          </p:cNvSpPr>
          <p:nvPr>
            <p:ph type="title"/>
          </p:nvPr>
        </p:nvSpPr>
        <p:spPr>
          <a:xfrm>
            <a:off x="392092" y="563960"/>
            <a:ext cx="8229600" cy="1155520"/>
          </a:xfrm>
        </p:spPr>
        <p:txBody>
          <a:bodyPr lIns="91440" tIns="45720" rIns="91440" bIns="45720" anchor="t"/>
          <a:lstStyle/>
          <a:p>
            <a:pPr algn="ctr"/>
            <a:r>
              <a:rPr lang="en-US">
                <a:latin typeface="Helvetica"/>
                <a:cs typeface="Helvetica"/>
              </a:rPr>
              <a:t>Poll:</a:t>
            </a:r>
            <a:r>
              <a:rPr lang="en-US" b="0" i="1">
                <a:latin typeface="Helvetica"/>
                <a:cs typeface="Helvetica"/>
              </a:rPr>
              <a:t> </a:t>
            </a:r>
            <a:endParaRPr lang="en-US">
              <a:cs typeface="Helvetica" pitchFamily="2" charset="0"/>
            </a:endParaRPr>
          </a:p>
        </p:txBody>
      </p:sp>
      <p:sp>
        <p:nvSpPr>
          <p:cNvPr id="3" name="Content Placeholder 2">
            <a:extLst>
              <a:ext uri="{FF2B5EF4-FFF2-40B4-BE49-F238E27FC236}">
                <a16:creationId xmlns:a16="http://schemas.microsoft.com/office/drawing/2014/main" id="{14B28999-E38C-F9C7-9809-4CC29ABDC9B2}"/>
              </a:ext>
            </a:extLst>
          </p:cNvPr>
          <p:cNvSpPr>
            <a:spLocks noGrp="1"/>
          </p:cNvSpPr>
          <p:nvPr>
            <p:ph idx="1"/>
          </p:nvPr>
        </p:nvSpPr>
        <p:spPr>
          <a:xfrm>
            <a:off x="457200" y="1025143"/>
            <a:ext cx="8229600" cy="3451607"/>
          </a:xfrm>
        </p:spPr>
        <p:txBody>
          <a:bodyPr lIns="91440" tIns="45720" rIns="91440" bIns="45720" anchor="t"/>
          <a:lstStyle/>
          <a:p>
            <a:endParaRPr lang="en-US">
              <a:cs typeface="Helvetica" pitchFamily="2" charset="0"/>
            </a:endParaRPr>
          </a:p>
          <a:p>
            <a:pPr algn="ctr"/>
            <a:r>
              <a:rPr lang="en-US">
                <a:latin typeface="Helvetica"/>
                <a:cs typeface="Helvetica"/>
              </a:rPr>
              <a:t>What State or Country did you travel from to be with us today?</a:t>
            </a:r>
            <a:endParaRPr lang="en-US">
              <a:cs typeface="Helvetica"/>
            </a:endParaRPr>
          </a:p>
          <a:p>
            <a:endParaRPr lang="en-US">
              <a:highlight>
                <a:srgbClr val="FFFF00"/>
              </a:highlight>
              <a:latin typeface="Helvetica"/>
              <a:cs typeface="Helvetica"/>
            </a:endParaRPr>
          </a:p>
          <a:p>
            <a:endParaRPr lang="en-US">
              <a:highlight>
                <a:srgbClr val="FFFF00"/>
              </a:highlight>
              <a:latin typeface="Helvetica"/>
              <a:cs typeface="Helvetica"/>
            </a:endParaRPr>
          </a:p>
          <a:p>
            <a:endParaRPr lang="en-US">
              <a:highlight>
                <a:srgbClr val="FFFF00"/>
              </a:highlight>
              <a:latin typeface="Helvetica"/>
              <a:cs typeface="Helvetica"/>
            </a:endParaRPr>
          </a:p>
          <a:p>
            <a:endParaRPr lang="en-US">
              <a:latin typeface="Helvetica"/>
              <a:cs typeface="Helvetica"/>
            </a:endParaRPr>
          </a:p>
          <a:p>
            <a:r>
              <a:rPr lang="en-US">
                <a:latin typeface="Helvetica"/>
                <a:cs typeface="Helvetica"/>
              </a:rPr>
              <a:t> </a:t>
            </a:r>
          </a:p>
          <a:p>
            <a:endParaRPr lang="en-US" i="1">
              <a:latin typeface="Helvetica"/>
              <a:cs typeface="Helvetica"/>
            </a:endParaRPr>
          </a:p>
          <a:p>
            <a:endParaRPr lang="en-US">
              <a:latin typeface="Helvetica"/>
              <a:cs typeface="Helvetica"/>
            </a:endParaRPr>
          </a:p>
        </p:txBody>
      </p:sp>
    </p:spTree>
    <p:extLst>
      <p:ext uri="{BB962C8B-B14F-4D97-AF65-F5344CB8AC3E}">
        <p14:creationId xmlns:p14="http://schemas.microsoft.com/office/powerpoint/2010/main" val="3505515136"/>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C7732-B8CB-CBCB-1DDF-8372E49D5ED9}"/>
              </a:ext>
            </a:extLst>
          </p:cNvPr>
          <p:cNvSpPr>
            <a:spLocks noGrp="1"/>
          </p:cNvSpPr>
          <p:nvPr>
            <p:ph type="title"/>
          </p:nvPr>
        </p:nvSpPr>
        <p:spPr/>
        <p:txBody>
          <a:bodyPr lIns="91440" tIns="45720" rIns="91440" bIns="45720" anchor="t"/>
          <a:lstStyle/>
          <a:p>
            <a:r>
              <a:rPr lang="en-US">
                <a:latin typeface="Helvetica"/>
                <a:cs typeface="Helvetica"/>
              </a:rPr>
              <a:t>Host Course</a:t>
            </a:r>
            <a:endParaRPr lang="en-US"/>
          </a:p>
        </p:txBody>
      </p:sp>
      <p:pic>
        <p:nvPicPr>
          <p:cNvPr id="5" name="Content Placeholder 4">
            <a:extLst>
              <a:ext uri="{FF2B5EF4-FFF2-40B4-BE49-F238E27FC236}">
                <a16:creationId xmlns:a16="http://schemas.microsoft.com/office/drawing/2014/main" id="{3F878BF8-0E11-02A2-0DAC-A1ED26B6BF0C}"/>
              </a:ext>
            </a:extLst>
          </p:cNvPr>
          <p:cNvPicPr>
            <a:picLocks noGrp="1" noChangeAspect="1"/>
          </p:cNvPicPr>
          <p:nvPr>
            <p:ph type="pic" idx="1"/>
          </p:nvPr>
        </p:nvPicPr>
        <p:blipFill>
          <a:blip r:embed="rId2"/>
          <a:srcRect l="1822" r="1822"/>
          <a:stretch/>
        </p:blipFill>
        <p:spPr>
          <a:xfrm>
            <a:off x="3930920" y="342391"/>
            <a:ext cx="4799012" cy="3735387"/>
          </a:xfrm>
        </p:spPr>
      </p:pic>
      <p:sp>
        <p:nvSpPr>
          <p:cNvPr id="3" name="Content Placeholder 2">
            <a:extLst>
              <a:ext uri="{FF2B5EF4-FFF2-40B4-BE49-F238E27FC236}">
                <a16:creationId xmlns:a16="http://schemas.microsoft.com/office/drawing/2014/main" id="{E37BD76D-9A32-B236-B883-58D797160467}"/>
              </a:ext>
            </a:extLst>
          </p:cNvPr>
          <p:cNvSpPr>
            <a:spLocks noGrp="1"/>
          </p:cNvSpPr>
          <p:nvPr>
            <p:ph type="body" sz="half" idx="2"/>
          </p:nvPr>
        </p:nvSpPr>
        <p:spPr>
          <a:xfrm>
            <a:off x="457200" y="934887"/>
            <a:ext cx="3122613" cy="3118304"/>
          </a:xfrm>
        </p:spPr>
        <p:txBody>
          <a:bodyPr lIns="91440" tIns="45720" rIns="91440" bIns="45720" anchor="t"/>
          <a:lstStyle/>
          <a:p>
            <a:r>
              <a:rPr lang="en-US" b="0">
                <a:solidFill>
                  <a:srgbClr val="0F2144"/>
                </a:solidFill>
                <a:latin typeface="Helvetica"/>
                <a:cs typeface="Helvetica"/>
              </a:rPr>
              <a:t>Mexico &amp; U.S</a:t>
            </a:r>
            <a:r>
              <a:rPr lang="en-US">
                <a:solidFill>
                  <a:srgbClr val="0F2144"/>
                </a:solidFill>
                <a:latin typeface="Helvetica"/>
                <a:cs typeface="Helvetica"/>
              </a:rPr>
              <a:t>.:</a:t>
            </a:r>
            <a:r>
              <a:rPr lang="en-US" b="0">
                <a:solidFill>
                  <a:srgbClr val="0F2144"/>
                </a:solidFill>
                <a:latin typeface="Helvetica"/>
                <a:cs typeface="Helvetica"/>
              </a:rPr>
              <a:t> Host Guatemala</a:t>
            </a:r>
            <a:endParaRPr lang="en-US" b="0">
              <a:solidFill>
                <a:srgbClr val="0F2144"/>
              </a:solidFill>
              <a:cs typeface="Helvetica"/>
            </a:endParaRPr>
          </a:p>
          <a:p>
            <a:r>
              <a:rPr lang="en-US" b="0">
                <a:solidFill>
                  <a:srgbClr val="0F2144"/>
                </a:solidFill>
                <a:latin typeface="Helvetica"/>
                <a:cs typeface="Helvetica"/>
              </a:rPr>
              <a:t>Curaçao: Host Surinam</a:t>
            </a:r>
            <a:endParaRPr lang="en-US" b="0">
              <a:solidFill>
                <a:srgbClr val="0F2144"/>
              </a:solidFill>
            </a:endParaRPr>
          </a:p>
          <a:p>
            <a:r>
              <a:rPr lang="en-US">
                <a:solidFill>
                  <a:srgbClr val="0F2144"/>
                </a:solidFill>
                <a:latin typeface="Helvetica"/>
                <a:cs typeface="Helvetica"/>
              </a:rPr>
              <a:t>Fargo, ND: Host Kosova</a:t>
            </a:r>
            <a:endParaRPr lang="en-US"/>
          </a:p>
          <a:p>
            <a:endParaRPr lang="en-US">
              <a:solidFill>
                <a:srgbClr val="0F2144"/>
              </a:solidFill>
              <a:latin typeface="Helvetica"/>
              <a:cs typeface="Helvetica"/>
            </a:endParaRPr>
          </a:p>
          <a:p>
            <a:endParaRPr lang="en-US">
              <a:solidFill>
                <a:srgbClr val="0F2144"/>
              </a:solidFill>
              <a:latin typeface="Helvetica"/>
              <a:cs typeface="Helvetica"/>
            </a:endParaRPr>
          </a:p>
          <a:p>
            <a:r>
              <a:rPr lang="en-US">
                <a:solidFill>
                  <a:srgbClr val="0F2144"/>
                </a:solidFill>
                <a:latin typeface="Helvetica"/>
                <a:cs typeface="Helvetica"/>
              </a:rPr>
              <a:t>Forthcoming:</a:t>
            </a:r>
          </a:p>
          <a:p>
            <a:r>
              <a:rPr lang="en-US" b="0">
                <a:solidFill>
                  <a:srgbClr val="0F2144"/>
                </a:solidFill>
                <a:latin typeface="Helvetica"/>
                <a:cs typeface="Helvetica"/>
              </a:rPr>
              <a:t>Toledo, </a:t>
            </a:r>
            <a:r>
              <a:rPr lang="en-US">
                <a:solidFill>
                  <a:srgbClr val="0F2144"/>
                </a:solidFill>
                <a:latin typeface="Helvetica"/>
                <a:cs typeface="Helvetica"/>
              </a:rPr>
              <a:t>OH</a:t>
            </a:r>
            <a:r>
              <a:rPr lang="en-US" b="0">
                <a:solidFill>
                  <a:srgbClr val="0F2144"/>
                </a:solidFill>
                <a:latin typeface="Helvetica"/>
                <a:cs typeface="Helvetica"/>
              </a:rPr>
              <a:t> : Nepal</a:t>
            </a:r>
          </a:p>
          <a:p>
            <a:endParaRPr lang="en-US">
              <a:latin typeface="Helvetica"/>
              <a:cs typeface="Helvetica"/>
            </a:endParaRPr>
          </a:p>
          <a:p>
            <a:endParaRPr lang="en-US">
              <a:latin typeface="Helvetica"/>
              <a:cs typeface="Helvetica"/>
            </a:endParaRPr>
          </a:p>
          <a:p>
            <a:r>
              <a:rPr lang="en-US" sz="1050">
                <a:latin typeface="Helvetica"/>
                <a:cs typeface="Helvetica"/>
              </a:rPr>
              <a:t>Pictured: Sanford Fargo, ND. team and Kosova </a:t>
            </a:r>
          </a:p>
        </p:txBody>
      </p:sp>
    </p:spTree>
    <p:extLst>
      <p:ext uri="{BB962C8B-B14F-4D97-AF65-F5344CB8AC3E}">
        <p14:creationId xmlns:p14="http://schemas.microsoft.com/office/powerpoint/2010/main" val="1577379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341B3-1A50-8C32-A5B6-687B906F11E6}"/>
              </a:ext>
            </a:extLst>
          </p:cNvPr>
          <p:cNvSpPr>
            <a:spLocks noGrp="1"/>
          </p:cNvSpPr>
          <p:nvPr>
            <p:ph type="title"/>
          </p:nvPr>
        </p:nvSpPr>
        <p:spPr/>
        <p:txBody>
          <a:bodyPr/>
          <a:lstStyle/>
          <a:p>
            <a:r>
              <a:rPr lang="en-US">
                <a:latin typeface="Helvetica"/>
                <a:cs typeface="Helvetica"/>
              </a:rPr>
              <a:t>Orders &amp; Procurement Options</a:t>
            </a:r>
            <a:endParaRPr lang="en-US">
              <a:cs typeface="Helvetica"/>
            </a:endParaRPr>
          </a:p>
        </p:txBody>
      </p:sp>
      <p:sp>
        <p:nvSpPr>
          <p:cNvPr id="3" name="Content Placeholder 2">
            <a:extLst>
              <a:ext uri="{FF2B5EF4-FFF2-40B4-BE49-F238E27FC236}">
                <a16:creationId xmlns:a16="http://schemas.microsoft.com/office/drawing/2014/main" id="{348F90B9-8D8C-5E4A-76B2-4304CF10C400}"/>
              </a:ext>
            </a:extLst>
          </p:cNvPr>
          <p:cNvSpPr>
            <a:spLocks noGrp="1"/>
          </p:cNvSpPr>
          <p:nvPr>
            <p:ph idx="1"/>
          </p:nvPr>
        </p:nvSpPr>
        <p:spPr/>
        <p:txBody>
          <a:bodyPr vert="horz" lIns="0" tIns="45720" rIns="91440" bIns="45720" rtlCol="0" anchor="t">
            <a:normAutofit/>
          </a:bodyPr>
          <a:lstStyle/>
          <a:p>
            <a:r>
              <a:rPr lang="en-US">
                <a:latin typeface="Helvetica"/>
                <a:cs typeface="Helvetica"/>
              </a:rPr>
              <a:t>Jack Daly</a:t>
            </a:r>
            <a:endParaRPr lang="en-US">
              <a:latin typeface="Helvetica"/>
            </a:endParaRPr>
          </a:p>
        </p:txBody>
      </p:sp>
    </p:spTree>
    <p:extLst>
      <p:ext uri="{BB962C8B-B14F-4D97-AF65-F5344CB8AC3E}">
        <p14:creationId xmlns:p14="http://schemas.microsoft.com/office/powerpoint/2010/main" val="3667640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5434-DE87-96D1-31C8-835293E26A68}"/>
              </a:ext>
            </a:extLst>
          </p:cNvPr>
          <p:cNvSpPr>
            <a:spLocks noGrp="1"/>
          </p:cNvSpPr>
          <p:nvPr>
            <p:ph type="title"/>
          </p:nvPr>
        </p:nvSpPr>
        <p:spPr>
          <a:xfrm>
            <a:off x="457200" y="128723"/>
            <a:ext cx="8305800" cy="993775"/>
          </a:xfrm>
        </p:spPr>
        <p:txBody>
          <a:bodyPr/>
          <a:lstStyle/>
          <a:p>
            <a:pPr algn="ctr"/>
            <a:r>
              <a:rPr lang="en-US" sz="4400">
                <a:solidFill>
                  <a:srgbClr val="000000"/>
                </a:solidFill>
                <a:latin typeface="Aptos Display"/>
              </a:rPr>
              <a:t>Introduction</a:t>
            </a:r>
            <a:endParaRPr lang="en-US">
              <a:cs typeface="Helvetica" pitchFamily="2" charset="0"/>
            </a:endParaRPr>
          </a:p>
        </p:txBody>
      </p:sp>
      <p:sp>
        <p:nvSpPr>
          <p:cNvPr id="3" name="Content Placeholder 2">
            <a:extLst>
              <a:ext uri="{FF2B5EF4-FFF2-40B4-BE49-F238E27FC236}">
                <a16:creationId xmlns:a16="http://schemas.microsoft.com/office/drawing/2014/main" id="{EA86DDAA-F0CD-246B-8856-74BFC685F89D}"/>
              </a:ext>
            </a:extLst>
          </p:cNvPr>
          <p:cNvSpPr>
            <a:spLocks noGrp="1"/>
          </p:cNvSpPr>
          <p:nvPr>
            <p:ph idx="1"/>
          </p:nvPr>
        </p:nvSpPr>
        <p:spPr>
          <a:xfrm>
            <a:off x="236393" y="1193427"/>
            <a:ext cx="5129997" cy="2755176"/>
          </a:xfrm>
        </p:spPr>
        <p:txBody>
          <a:bodyPr vert="horz" lIns="0" tIns="45720" rIns="91440" bIns="45720" rtlCol="0" anchor="t">
            <a:normAutofit/>
          </a:bodyPr>
          <a:lstStyle/>
          <a:p>
            <a:r>
              <a:rPr lang="en-US" sz="2800">
                <a:latin typeface="Aptos"/>
              </a:rPr>
              <a:t>Trauma Education Business Operations Team</a:t>
            </a:r>
            <a:endParaRPr lang="en-US">
              <a:cs typeface="Helvetica" pitchFamily="2" charset="0"/>
            </a:endParaRPr>
          </a:p>
          <a:p>
            <a:pPr marL="342900" indent="-342900">
              <a:buChar char="•"/>
            </a:pPr>
            <a:r>
              <a:rPr lang="en-US">
                <a:latin typeface="Aptos"/>
              </a:rPr>
              <a:t>Jack Daly (Me) – Business Administrator</a:t>
            </a:r>
            <a:endParaRPr lang="en-US">
              <a:latin typeface="Helvetica"/>
              <a:cs typeface="Helvetica"/>
            </a:endParaRPr>
          </a:p>
          <a:p>
            <a:pPr marL="342900" indent="-342900">
              <a:buChar char="•"/>
            </a:pPr>
            <a:r>
              <a:rPr lang="en-US">
                <a:latin typeface="Aptos"/>
              </a:rPr>
              <a:t>Olivia Grierson – Program Manager</a:t>
            </a:r>
            <a:endParaRPr lang="en-US">
              <a:cs typeface="Helvetica"/>
            </a:endParaRPr>
          </a:p>
          <a:p>
            <a:endParaRPr lang="en-US">
              <a:cs typeface="Helvetica"/>
            </a:endParaRPr>
          </a:p>
        </p:txBody>
      </p:sp>
      <p:pic>
        <p:nvPicPr>
          <p:cNvPr id="7" name="Picture 6" descr="White puzzle with one red piece">
            <a:extLst>
              <a:ext uri="{FF2B5EF4-FFF2-40B4-BE49-F238E27FC236}">
                <a16:creationId xmlns:a16="http://schemas.microsoft.com/office/drawing/2014/main" id="{14487AA7-5EB9-2F17-9349-017D4029FF03}"/>
              </a:ext>
            </a:extLst>
          </p:cNvPr>
          <p:cNvPicPr>
            <a:picLocks noChangeAspect="1"/>
          </p:cNvPicPr>
          <p:nvPr/>
        </p:nvPicPr>
        <p:blipFill>
          <a:blip r:embed="rId2"/>
          <a:stretch>
            <a:fillRect/>
          </a:stretch>
        </p:blipFill>
        <p:spPr>
          <a:xfrm>
            <a:off x="5244778" y="1424228"/>
            <a:ext cx="3812412" cy="2121423"/>
          </a:xfrm>
          <a:prstGeom prst="rect">
            <a:avLst/>
          </a:prstGeom>
        </p:spPr>
      </p:pic>
    </p:spTree>
    <p:extLst>
      <p:ext uri="{BB962C8B-B14F-4D97-AF65-F5344CB8AC3E}">
        <p14:creationId xmlns:p14="http://schemas.microsoft.com/office/powerpoint/2010/main" val="3088434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D923F-3E7A-E973-1EAF-9EF8ADBD2A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9076E7-1936-6A2B-7E33-5C010C958E59}"/>
              </a:ext>
            </a:extLst>
          </p:cNvPr>
          <p:cNvSpPr>
            <a:spLocks noGrp="1"/>
          </p:cNvSpPr>
          <p:nvPr>
            <p:ph type="title"/>
          </p:nvPr>
        </p:nvSpPr>
        <p:spPr>
          <a:xfrm>
            <a:off x="457200" y="138112"/>
            <a:ext cx="8305800" cy="993775"/>
          </a:xfrm>
        </p:spPr>
        <p:txBody>
          <a:bodyPr/>
          <a:lstStyle/>
          <a:p>
            <a:pPr algn="ctr"/>
            <a:r>
              <a:rPr lang="en-US" sz="4400">
                <a:solidFill>
                  <a:srgbClr val="000000"/>
                </a:solidFill>
                <a:latin typeface="Aptos Display"/>
              </a:rPr>
              <a:t>Projects/Responsibilities </a:t>
            </a:r>
            <a:endParaRPr lang="en-US">
              <a:cs typeface="Helvetica" pitchFamily="2" charset="0"/>
            </a:endParaRPr>
          </a:p>
        </p:txBody>
      </p:sp>
      <p:sp>
        <p:nvSpPr>
          <p:cNvPr id="3" name="Content Placeholder 2">
            <a:extLst>
              <a:ext uri="{FF2B5EF4-FFF2-40B4-BE49-F238E27FC236}">
                <a16:creationId xmlns:a16="http://schemas.microsoft.com/office/drawing/2014/main" id="{C8D7DF37-4E33-3CF5-09F4-B29027864365}"/>
              </a:ext>
            </a:extLst>
          </p:cNvPr>
          <p:cNvSpPr>
            <a:spLocks noGrp="1"/>
          </p:cNvSpPr>
          <p:nvPr>
            <p:ph idx="1"/>
          </p:nvPr>
        </p:nvSpPr>
        <p:spPr>
          <a:xfrm>
            <a:off x="4885010" y="1011037"/>
            <a:ext cx="4259840" cy="2969488"/>
          </a:xfrm>
        </p:spPr>
        <p:txBody>
          <a:bodyPr vert="horz" lIns="0" tIns="45720" rIns="91440" bIns="45720" rtlCol="0" anchor="t">
            <a:normAutofit fontScale="92500" lnSpcReduction="10000"/>
          </a:bodyPr>
          <a:lstStyle/>
          <a:p>
            <a:r>
              <a:rPr lang="en-US" sz="2800">
                <a:latin typeface="Aptos"/>
              </a:rPr>
              <a:t>Accounting/Finance</a:t>
            </a:r>
            <a:endParaRPr lang="en-US">
              <a:cs typeface="Helvetica" pitchFamily="2" charset="0"/>
            </a:endParaRPr>
          </a:p>
          <a:p>
            <a:r>
              <a:rPr lang="en-US" sz="2800">
                <a:latin typeface="Aptos"/>
              </a:rPr>
              <a:t>Operations</a:t>
            </a:r>
            <a:endParaRPr lang="en-US">
              <a:cs typeface="Helvetica" pitchFamily="2" charset="0"/>
            </a:endParaRPr>
          </a:p>
          <a:p>
            <a:pPr marL="914400" lvl="1" indent="-342900">
              <a:buFont typeface="Arial" panose="020B0604020202020204" pitchFamily="34" charset="0"/>
              <a:buChar char="•"/>
            </a:pPr>
            <a:r>
              <a:rPr lang="en-US">
                <a:latin typeface="Aptos"/>
              </a:rPr>
              <a:t>Bulk Orders </a:t>
            </a:r>
            <a:endParaRPr lang="en-US">
              <a:cs typeface="Helvetica" pitchFamily="2" charset="0"/>
            </a:endParaRPr>
          </a:p>
          <a:p>
            <a:pPr marL="914400" lvl="1" indent="-342900">
              <a:buFont typeface="Arial" panose="020B0604020202020204" pitchFamily="34" charset="0"/>
              <a:buChar char="•"/>
            </a:pPr>
            <a:r>
              <a:rPr lang="en-US">
                <a:latin typeface="Aptos"/>
              </a:rPr>
              <a:t>MAs/CLAs</a:t>
            </a:r>
          </a:p>
          <a:p>
            <a:pPr marL="914400" lvl="1" indent="-342900">
              <a:buFont typeface="Arial" panose="020B0604020202020204" pitchFamily="34" charset="0"/>
              <a:buChar char="•"/>
            </a:pPr>
            <a:r>
              <a:rPr lang="en-US">
                <a:latin typeface="Aptos"/>
              </a:rPr>
              <a:t>Technical Issues</a:t>
            </a:r>
            <a:endParaRPr lang="en-US">
              <a:cs typeface="Helvetica" pitchFamily="2" charset="0"/>
            </a:endParaRPr>
          </a:p>
          <a:p>
            <a:pPr marL="914400" lvl="1" indent="-342900">
              <a:buFont typeface="Arial" panose="020B0604020202020204" pitchFamily="34" charset="0"/>
              <a:buChar char="•"/>
            </a:pPr>
            <a:r>
              <a:rPr lang="en-US">
                <a:latin typeface="Aptos"/>
              </a:rPr>
              <a:t>Vendor Management</a:t>
            </a:r>
            <a:endParaRPr lang="en-US">
              <a:cs typeface="Helvetica" pitchFamily="2" charset="0"/>
            </a:endParaRPr>
          </a:p>
          <a:p>
            <a:pPr marL="914400" lvl="1" indent="-342900">
              <a:buFont typeface="Arial" panose="020B0604020202020204" pitchFamily="34" charset="0"/>
              <a:buChar char="•"/>
            </a:pPr>
            <a:r>
              <a:rPr lang="en-US">
                <a:latin typeface="Aptos"/>
              </a:rPr>
              <a:t>Shipping</a:t>
            </a:r>
          </a:p>
          <a:p>
            <a:r>
              <a:rPr lang="en-US" sz="2800" err="1">
                <a:latin typeface="Aptos"/>
              </a:rPr>
              <a:t>MyATLS</a:t>
            </a:r>
            <a:r>
              <a:rPr lang="en-US" sz="2800">
                <a:latin typeface="Aptos"/>
              </a:rPr>
              <a:t> App</a:t>
            </a:r>
            <a:endParaRPr lang="en-US">
              <a:cs typeface="Helvetica" pitchFamily="2" charset="0"/>
            </a:endParaRPr>
          </a:p>
          <a:p>
            <a:pPr marL="457200" indent="-457200">
              <a:buFont typeface="Arial" panose="020B0604020202020204" pitchFamily="34" charset="0"/>
              <a:buChar char="•"/>
            </a:pPr>
            <a:endParaRPr lang="en-US" sz="2800">
              <a:latin typeface="Aptos"/>
              <a:cs typeface="Helvetica"/>
            </a:endParaRPr>
          </a:p>
          <a:p>
            <a:endParaRPr lang="en-US">
              <a:cs typeface="Helvetica"/>
            </a:endParaRPr>
          </a:p>
        </p:txBody>
      </p:sp>
      <p:pic>
        <p:nvPicPr>
          <p:cNvPr id="8" name="Picture 7" descr="Gear with compass turning gears without">
            <a:extLst>
              <a:ext uri="{FF2B5EF4-FFF2-40B4-BE49-F238E27FC236}">
                <a16:creationId xmlns:a16="http://schemas.microsoft.com/office/drawing/2014/main" id="{A8CCF04E-C948-4525-83C2-8796D342E3BC}"/>
              </a:ext>
            </a:extLst>
          </p:cNvPr>
          <p:cNvPicPr>
            <a:picLocks noChangeAspect="1"/>
          </p:cNvPicPr>
          <p:nvPr/>
        </p:nvPicPr>
        <p:blipFill>
          <a:blip r:embed="rId2"/>
          <a:stretch>
            <a:fillRect/>
          </a:stretch>
        </p:blipFill>
        <p:spPr>
          <a:xfrm>
            <a:off x="455753" y="1132150"/>
            <a:ext cx="3949861" cy="2640474"/>
          </a:xfrm>
          <a:prstGeom prst="rect">
            <a:avLst/>
          </a:prstGeom>
        </p:spPr>
      </p:pic>
    </p:spTree>
    <p:extLst>
      <p:ext uri="{BB962C8B-B14F-4D97-AF65-F5344CB8AC3E}">
        <p14:creationId xmlns:p14="http://schemas.microsoft.com/office/powerpoint/2010/main" val="252425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FA9A2-3942-1C2D-A21E-F9AABC23E0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9E8911-AB9A-B520-9B05-14E510490E6A}"/>
              </a:ext>
            </a:extLst>
          </p:cNvPr>
          <p:cNvSpPr>
            <a:spLocks noGrp="1"/>
          </p:cNvSpPr>
          <p:nvPr>
            <p:ph type="title"/>
          </p:nvPr>
        </p:nvSpPr>
        <p:spPr>
          <a:xfrm>
            <a:off x="421029" y="142058"/>
            <a:ext cx="8305800" cy="993775"/>
          </a:xfrm>
        </p:spPr>
        <p:txBody>
          <a:bodyPr/>
          <a:lstStyle/>
          <a:p>
            <a:pPr algn="ctr"/>
            <a:r>
              <a:rPr lang="en-US" sz="4400">
                <a:solidFill>
                  <a:srgbClr val="000000"/>
                </a:solidFill>
                <a:latin typeface="Aptos Display"/>
              </a:rPr>
              <a:t>Bulk Orders</a:t>
            </a:r>
            <a:r>
              <a:rPr lang="en-US" sz="4400" b="0">
                <a:solidFill>
                  <a:srgbClr val="000000"/>
                </a:solidFill>
                <a:latin typeface="Aptos Display"/>
              </a:rPr>
              <a:t>  </a:t>
            </a:r>
            <a:endParaRPr lang="en-US">
              <a:cs typeface="Helvetica" pitchFamily="2" charset="0"/>
            </a:endParaRPr>
          </a:p>
        </p:txBody>
      </p:sp>
      <p:sp>
        <p:nvSpPr>
          <p:cNvPr id="3" name="Content Placeholder 2">
            <a:extLst>
              <a:ext uri="{FF2B5EF4-FFF2-40B4-BE49-F238E27FC236}">
                <a16:creationId xmlns:a16="http://schemas.microsoft.com/office/drawing/2014/main" id="{2AB8BB57-C556-D73F-9993-721E8ACEB702}"/>
              </a:ext>
            </a:extLst>
          </p:cNvPr>
          <p:cNvSpPr>
            <a:spLocks noGrp="1"/>
          </p:cNvSpPr>
          <p:nvPr>
            <p:ph idx="1"/>
          </p:nvPr>
        </p:nvSpPr>
        <p:spPr>
          <a:xfrm>
            <a:off x="616352" y="1191399"/>
            <a:ext cx="8305800" cy="2755176"/>
          </a:xfrm>
        </p:spPr>
        <p:txBody>
          <a:bodyPr vert="horz" lIns="0" tIns="45720" rIns="91440" bIns="45720" rtlCol="0" anchor="t">
            <a:normAutofit lnSpcReduction="10000"/>
          </a:bodyPr>
          <a:lstStyle/>
          <a:p>
            <a:r>
              <a:rPr lang="en-US" sz="2800">
                <a:latin typeface="Aptos"/>
              </a:rPr>
              <a:t>Over 100 Items </a:t>
            </a:r>
            <a:endParaRPr lang="en-US">
              <a:cs typeface="Helvetica" pitchFamily="2" charset="0"/>
            </a:endParaRPr>
          </a:p>
          <a:p>
            <a:pPr marL="800100" lvl="1" indent="-342900">
              <a:buFont typeface="Arial" panose="020B0604020202020204" pitchFamily="34" charset="0"/>
              <a:buChar char="•"/>
            </a:pPr>
            <a:r>
              <a:rPr lang="en-US">
                <a:latin typeface="Aptos"/>
              </a:rPr>
              <a:t>Freight Shipping</a:t>
            </a:r>
            <a:endParaRPr lang="en-US">
              <a:cs typeface="Helvetica" pitchFamily="2" charset="0"/>
            </a:endParaRPr>
          </a:p>
          <a:p>
            <a:pPr marL="800100" lvl="1" indent="-342900">
              <a:buFont typeface="Arial" panose="020B0604020202020204" pitchFamily="34" charset="0"/>
              <a:buChar char="•"/>
            </a:pPr>
            <a:r>
              <a:rPr lang="en-US">
                <a:latin typeface="Aptos"/>
              </a:rPr>
              <a:t>Clutch/Get Logistics </a:t>
            </a:r>
            <a:endParaRPr lang="en-US">
              <a:cs typeface="Helvetica" pitchFamily="2" charset="0"/>
            </a:endParaRPr>
          </a:p>
          <a:p>
            <a:pPr marL="914400" lvl="1" indent="-342900">
              <a:buFont typeface="Arial" panose="020B0604020202020204" pitchFamily="34" charset="0"/>
              <a:buChar char="•"/>
            </a:pPr>
            <a:endParaRPr lang="en-US">
              <a:latin typeface="Aptos"/>
              <a:cs typeface="Helvetica"/>
            </a:endParaRPr>
          </a:p>
          <a:p>
            <a:r>
              <a:rPr lang="en-US">
                <a:latin typeface="Helvetica"/>
                <a:cs typeface="Helvetica"/>
              </a:rPr>
              <a:t>Options</a:t>
            </a:r>
            <a:endParaRPr lang="en-US">
              <a:cs typeface="Helvetica" pitchFamily="2" charset="0"/>
            </a:endParaRPr>
          </a:p>
          <a:p>
            <a:pPr marL="914400" lvl="1" indent="-342900">
              <a:buFont typeface="Arial" panose="020B0604020202020204" pitchFamily="34" charset="0"/>
              <a:buChar char="•"/>
            </a:pPr>
            <a:r>
              <a:rPr lang="en-US">
                <a:latin typeface="Helvetica"/>
                <a:cs typeface="Helvetica"/>
              </a:rPr>
              <a:t>CMS</a:t>
            </a:r>
          </a:p>
          <a:p>
            <a:pPr marL="914400" lvl="1" indent="-342900">
              <a:buFont typeface="Arial" panose="020B0604020202020204" pitchFamily="34" charset="0"/>
              <a:buChar char="•"/>
            </a:pPr>
            <a:r>
              <a:rPr lang="en-US">
                <a:latin typeface="Helvetica"/>
                <a:cs typeface="Helvetica"/>
              </a:rPr>
              <a:t>Order Form</a:t>
            </a:r>
          </a:p>
          <a:p>
            <a:pPr marL="457200" indent="-457200">
              <a:buChar char="•"/>
            </a:pPr>
            <a:endParaRPr lang="en-US" sz="2800">
              <a:latin typeface="Aptos"/>
              <a:cs typeface="Helvetica"/>
            </a:endParaRPr>
          </a:p>
          <a:p>
            <a:endParaRPr lang="en-US">
              <a:cs typeface="Helvetica"/>
            </a:endParaRPr>
          </a:p>
        </p:txBody>
      </p:sp>
      <p:pic>
        <p:nvPicPr>
          <p:cNvPr id="5" name="Picture 4" descr="Different sized boxes">
            <a:extLst>
              <a:ext uri="{FF2B5EF4-FFF2-40B4-BE49-F238E27FC236}">
                <a16:creationId xmlns:a16="http://schemas.microsoft.com/office/drawing/2014/main" id="{03943E6D-6108-6091-6A6B-D7D2CC12D759}"/>
              </a:ext>
            </a:extLst>
          </p:cNvPr>
          <p:cNvPicPr>
            <a:picLocks noChangeAspect="1"/>
          </p:cNvPicPr>
          <p:nvPr/>
        </p:nvPicPr>
        <p:blipFill>
          <a:blip r:embed="rId2"/>
          <a:stretch>
            <a:fillRect/>
          </a:stretch>
        </p:blipFill>
        <p:spPr>
          <a:xfrm>
            <a:off x="4767381" y="1190383"/>
            <a:ext cx="3826763" cy="2632517"/>
          </a:xfrm>
          <a:prstGeom prst="rect">
            <a:avLst/>
          </a:prstGeom>
        </p:spPr>
      </p:pic>
    </p:spTree>
    <p:extLst>
      <p:ext uri="{BB962C8B-B14F-4D97-AF65-F5344CB8AC3E}">
        <p14:creationId xmlns:p14="http://schemas.microsoft.com/office/powerpoint/2010/main" val="12503127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46CC4-C69A-BB97-8FED-336B202937A8}"/>
              </a:ext>
            </a:extLst>
          </p:cNvPr>
          <p:cNvSpPr>
            <a:spLocks noGrp="1"/>
          </p:cNvSpPr>
          <p:nvPr>
            <p:ph type="title"/>
          </p:nvPr>
        </p:nvSpPr>
        <p:spPr>
          <a:xfrm>
            <a:off x="470971" y="1380092"/>
            <a:ext cx="8305800" cy="993775"/>
          </a:xfrm>
        </p:spPr>
        <p:txBody>
          <a:bodyPr>
            <a:normAutofit/>
          </a:bodyPr>
          <a:lstStyle/>
          <a:p>
            <a:pPr algn="ctr"/>
            <a:r>
              <a:rPr lang="en-US">
                <a:latin typeface="Helvetica"/>
                <a:cs typeface="Helvetica"/>
              </a:rPr>
              <a:t>Bulk Orders - CMS</a:t>
            </a:r>
            <a:endParaRPr lang="en-US">
              <a:cs typeface="Helvetica"/>
            </a:endParaRPr>
          </a:p>
        </p:txBody>
      </p:sp>
    </p:spTree>
    <p:extLst>
      <p:ext uri="{BB962C8B-B14F-4D97-AF65-F5344CB8AC3E}">
        <p14:creationId xmlns:p14="http://schemas.microsoft.com/office/powerpoint/2010/main" val="2105083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CDA29-64AE-C7D0-C4FC-8E0A6D6C5A5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4A34B5-9C65-BE08-6405-8AF05FF52F55}"/>
              </a:ext>
            </a:extLst>
          </p:cNvPr>
          <p:cNvSpPr>
            <a:spLocks noGrp="1"/>
          </p:cNvSpPr>
          <p:nvPr>
            <p:ph idx="1"/>
          </p:nvPr>
        </p:nvSpPr>
        <p:spPr>
          <a:xfrm>
            <a:off x="457200" y="739922"/>
            <a:ext cx="8305800" cy="3618918"/>
          </a:xfrm>
        </p:spPr>
        <p:txBody>
          <a:bodyPr vert="horz" lIns="0" tIns="45720" rIns="91440" bIns="45720" rtlCol="0" anchor="t">
            <a:normAutofit/>
          </a:bodyPr>
          <a:lstStyle/>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pitchFamily="2" charset="0"/>
            </a:endParaRPr>
          </a:p>
          <a:p>
            <a:pPr algn="ctr"/>
            <a:endParaRPr lang="en-US">
              <a:latin typeface="Aptos"/>
              <a:cs typeface="Helvetica" pitchFamily="2" charset="0"/>
            </a:endParaRPr>
          </a:p>
          <a:p>
            <a:pPr algn="ctr"/>
            <a:endParaRPr lang="en-US">
              <a:latin typeface="Aptos"/>
            </a:endParaRPr>
          </a:p>
          <a:p>
            <a:pPr algn="ctr"/>
            <a:endParaRPr lang="en-US">
              <a:latin typeface="Aptos"/>
              <a:cs typeface="Helvetica" pitchFamily="2" charset="0"/>
            </a:endParaRPr>
          </a:p>
          <a:p>
            <a:pPr algn="ctr"/>
            <a:endParaRPr lang="en-US">
              <a:latin typeface="Aptos"/>
              <a:cs typeface="Helvetica" pitchFamily="2" charset="0"/>
            </a:endParaRPr>
          </a:p>
          <a:p>
            <a:pPr marL="457200" indent="-457200">
              <a:buChar char="•"/>
            </a:pPr>
            <a:endParaRPr lang="en-US" sz="2800">
              <a:latin typeface="Aptos"/>
              <a:cs typeface="Helvetica"/>
            </a:endParaRPr>
          </a:p>
          <a:p>
            <a:endParaRPr lang="en-US">
              <a:cs typeface="Helvetica"/>
            </a:endParaRPr>
          </a:p>
        </p:txBody>
      </p:sp>
      <p:sp>
        <p:nvSpPr>
          <p:cNvPr id="6" name="TextBox 5">
            <a:extLst>
              <a:ext uri="{FF2B5EF4-FFF2-40B4-BE49-F238E27FC236}">
                <a16:creationId xmlns:a16="http://schemas.microsoft.com/office/drawing/2014/main" id="{B3C56FFB-7088-6EF6-5055-87B77C82CF69}"/>
              </a:ext>
            </a:extLst>
          </p:cNvPr>
          <p:cNvSpPr txBox="1"/>
          <p:nvPr/>
        </p:nvSpPr>
        <p:spPr>
          <a:xfrm>
            <a:off x="4808219" y="456950"/>
            <a:ext cx="3745188"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Aptos"/>
              </a:rPr>
              <a:t>Freight Shipping </a:t>
            </a:r>
            <a:endParaRPr lang="en-US"/>
          </a:p>
          <a:p>
            <a:pPr algn="ctr"/>
            <a:r>
              <a:rPr lang="en-US" sz="2200">
                <a:latin typeface="Aptos"/>
              </a:rPr>
              <a:t>Quote</a:t>
            </a:r>
            <a:endParaRPr lang="en-US"/>
          </a:p>
        </p:txBody>
      </p:sp>
      <p:sp>
        <p:nvSpPr>
          <p:cNvPr id="7" name="TextBox 6">
            <a:extLst>
              <a:ext uri="{FF2B5EF4-FFF2-40B4-BE49-F238E27FC236}">
                <a16:creationId xmlns:a16="http://schemas.microsoft.com/office/drawing/2014/main" id="{9EFEAD00-AFB7-6A4A-41C6-FE2F6A63EB3A}"/>
              </a:ext>
            </a:extLst>
          </p:cNvPr>
          <p:cNvSpPr txBox="1"/>
          <p:nvPr/>
        </p:nvSpPr>
        <p:spPr>
          <a:xfrm>
            <a:off x="546070" y="456950"/>
            <a:ext cx="3035978"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ptos"/>
              </a:rPr>
              <a:t>Order Received in </a:t>
            </a:r>
            <a:endParaRPr lang="en-US">
              <a:solidFill>
                <a:schemeClr val="bg1"/>
              </a:solidFill>
            </a:endParaRPr>
          </a:p>
          <a:p>
            <a:pPr algn="ctr"/>
            <a:r>
              <a:rPr lang="en-US" sz="2200">
                <a:solidFill>
                  <a:schemeClr val="bg1"/>
                </a:solidFill>
                <a:latin typeface="Aptos"/>
              </a:rPr>
              <a:t>CMS</a:t>
            </a:r>
            <a:endParaRPr lang="en-US">
              <a:solidFill>
                <a:schemeClr val="bg1"/>
              </a:solidFill>
            </a:endParaRPr>
          </a:p>
        </p:txBody>
      </p:sp>
      <p:sp>
        <p:nvSpPr>
          <p:cNvPr id="8" name="TextBox 7">
            <a:extLst>
              <a:ext uri="{FF2B5EF4-FFF2-40B4-BE49-F238E27FC236}">
                <a16:creationId xmlns:a16="http://schemas.microsoft.com/office/drawing/2014/main" id="{941465C0-8639-AD2C-9A6B-47814E271A24}"/>
              </a:ext>
            </a:extLst>
          </p:cNvPr>
          <p:cNvSpPr txBox="1"/>
          <p:nvPr/>
        </p:nvSpPr>
        <p:spPr>
          <a:xfrm>
            <a:off x="4883960" y="1930455"/>
            <a:ext cx="3669447"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ptos"/>
              </a:rPr>
              <a:t>Shipping Cost Added to </a:t>
            </a:r>
            <a:endParaRPr lang="en-US" sz="2200">
              <a:solidFill>
                <a:schemeClr val="bg1"/>
              </a:solidFill>
              <a:latin typeface="Calibri" panose="020F0502020204030204"/>
              <a:ea typeface="Calibri" panose="020F0502020204030204"/>
              <a:cs typeface="Calibri" panose="020F0502020204030204"/>
            </a:endParaRPr>
          </a:p>
          <a:p>
            <a:pPr algn="ctr"/>
            <a:r>
              <a:rPr lang="en-US" sz="2200">
                <a:solidFill>
                  <a:schemeClr val="bg1"/>
                </a:solidFill>
                <a:latin typeface="Aptos"/>
              </a:rPr>
              <a:t>Invoice</a:t>
            </a:r>
            <a:endParaRPr lang="en-US" sz="2200">
              <a:solidFill>
                <a:schemeClr val="bg1"/>
              </a:solidFill>
              <a:ea typeface="Calibri" panose="020F0502020204030204"/>
              <a:cs typeface="Calibri" panose="020F0502020204030204"/>
            </a:endParaRPr>
          </a:p>
        </p:txBody>
      </p:sp>
      <p:sp>
        <p:nvSpPr>
          <p:cNvPr id="9" name="TextBox 8">
            <a:extLst>
              <a:ext uri="{FF2B5EF4-FFF2-40B4-BE49-F238E27FC236}">
                <a16:creationId xmlns:a16="http://schemas.microsoft.com/office/drawing/2014/main" id="{039CB14A-4AD1-D01C-B7DA-2A56392B95F5}"/>
              </a:ext>
            </a:extLst>
          </p:cNvPr>
          <p:cNvSpPr txBox="1"/>
          <p:nvPr/>
        </p:nvSpPr>
        <p:spPr>
          <a:xfrm>
            <a:off x="546069" y="1930455"/>
            <a:ext cx="3035978"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ptos"/>
              </a:rPr>
              <a:t>Invoice Sent to Customer for Payment</a:t>
            </a:r>
            <a:endParaRPr lang="en-US" sz="2200">
              <a:solidFill>
                <a:schemeClr val="bg1"/>
              </a:solidFill>
              <a:ea typeface="Calibri" panose="020F0502020204030204"/>
              <a:cs typeface="Calibri" panose="020F0502020204030204"/>
            </a:endParaRPr>
          </a:p>
        </p:txBody>
      </p:sp>
      <p:sp>
        <p:nvSpPr>
          <p:cNvPr id="10" name="TextBox 9">
            <a:extLst>
              <a:ext uri="{FF2B5EF4-FFF2-40B4-BE49-F238E27FC236}">
                <a16:creationId xmlns:a16="http://schemas.microsoft.com/office/drawing/2014/main" id="{2B4DFE07-502E-8928-D52C-8D0DF7156F2D}"/>
              </a:ext>
            </a:extLst>
          </p:cNvPr>
          <p:cNvSpPr txBox="1"/>
          <p:nvPr/>
        </p:nvSpPr>
        <p:spPr>
          <a:xfrm>
            <a:off x="546068" y="3307564"/>
            <a:ext cx="3035979" cy="8309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ptos"/>
              </a:rPr>
              <a:t>Invoice Paid and Order Shipped</a:t>
            </a:r>
            <a:endParaRPr lang="en-US">
              <a:solidFill>
                <a:schemeClr val="bg1"/>
              </a:solidFill>
              <a:ea typeface="Calibri" panose="020F0502020204030204"/>
              <a:cs typeface="Calibri" panose="020F0502020204030204"/>
            </a:endParaRPr>
          </a:p>
        </p:txBody>
      </p:sp>
      <p:sp>
        <p:nvSpPr>
          <p:cNvPr id="11" name="Arrow: Right 10">
            <a:extLst>
              <a:ext uri="{FF2B5EF4-FFF2-40B4-BE49-F238E27FC236}">
                <a16:creationId xmlns:a16="http://schemas.microsoft.com/office/drawing/2014/main" id="{5F0F38DC-756E-0BB3-B4AE-0DA98AD8C1C0}"/>
              </a:ext>
            </a:extLst>
          </p:cNvPr>
          <p:cNvSpPr/>
          <p:nvPr/>
        </p:nvSpPr>
        <p:spPr>
          <a:xfrm>
            <a:off x="3892522" y="681433"/>
            <a:ext cx="723643" cy="3193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5A83E8B1-65AF-314E-807F-99BCEFE87F2F}"/>
              </a:ext>
            </a:extLst>
          </p:cNvPr>
          <p:cNvSpPr/>
          <p:nvPr/>
        </p:nvSpPr>
        <p:spPr>
          <a:xfrm rot="5400000">
            <a:off x="6464272" y="1442285"/>
            <a:ext cx="427565" cy="2918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9A9C8669-D3E3-3ED4-9F26-0C4733D8EBDE}"/>
              </a:ext>
            </a:extLst>
          </p:cNvPr>
          <p:cNvSpPr/>
          <p:nvPr/>
        </p:nvSpPr>
        <p:spPr>
          <a:xfrm rot="10800000">
            <a:off x="3892521" y="2099855"/>
            <a:ext cx="723643" cy="3193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8E90FF8-DC64-AC96-E0B1-F157BB0991BC}"/>
              </a:ext>
            </a:extLst>
          </p:cNvPr>
          <p:cNvSpPr txBox="1"/>
          <p:nvPr/>
        </p:nvSpPr>
        <p:spPr>
          <a:xfrm>
            <a:off x="4890845" y="3307563"/>
            <a:ext cx="3662563" cy="8309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ptos"/>
              </a:rPr>
              <a:t>Customer Receives </a:t>
            </a:r>
            <a:endParaRPr lang="en-US" sz="2400">
              <a:solidFill>
                <a:schemeClr val="bg1"/>
              </a:solidFill>
              <a:latin typeface="Aptos"/>
              <a:ea typeface="Calibri" panose="020F0502020204030204"/>
              <a:cs typeface="Calibri" panose="020F0502020204030204"/>
            </a:endParaRPr>
          </a:p>
          <a:p>
            <a:pPr algn="ctr"/>
            <a:r>
              <a:rPr lang="en-US" sz="2400">
                <a:solidFill>
                  <a:schemeClr val="bg1"/>
                </a:solidFill>
                <a:latin typeface="Aptos"/>
              </a:rPr>
              <a:t>Order</a:t>
            </a:r>
            <a:endParaRPr lang="en-US" sz="2400">
              <a:solidFill>
                <a:schemeClr val="bg1"/>
              </a:solidFill>
              <a:latin typeface="Aptos"/>
              <a:ea typeface="Calibri" panose="020F0502020204030204"/>
              <a:cs typeface="Calibri" panose="020F0502020204030204"/>
            </a:endParaRPr>
          </a:p>
        </p:txBody>
      </p:sp>
      <p:sp>
        <p:nvSpPr>
          <p:cNvPr id="22" name="Arrow: Right 21">
            <a:extLst>
              <a:ext uri="{FF2B5EF4-FFF2-40B4-BE49-F238E27FC236}">
                <a16:creationId xmlns:a16="http://schemas.microsoft.com/office/drawing/2014/main" id="{E7A0AE8C-552F-DD94-C254-F7F60D3FEE8C}"/>
              </a:ext>
            </a:extLst>
          </p:cNvPr>
          <p:cNvSpPr/>
          <p:nvPr/>
        </p:nvSpPr>
        <p:spPr>
          <a:xfrm>
            <a:off x="3892520" y="3463191"/>
            <a:ext cx="723643" cy="3193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601686EF-7651-2154-BAB5-7D9B321E51BF}"/>
              </a:ext>
            </a:extLst>
          </p:cNvPr>
          <p:cNvSpPr/>
          <p:nvPr/>
        </p:nvSpPr>
        <p:spPr>
          <a:xfrm rot="5400000">
            <a:off x="1850959" y="2874478"/>
            <a:ext cx="427565" cy="2918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1941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8EE17B5B-CAD9-B01F-F9B9-7E5DE5795410}"/>
              </a:ext>
            </a:extLst>
          </p:cNvPr>
          <p:cNvPicPr>
            <a:picLocks noChangeAspect="1"/>
          </p:cNvPicPr>
          <p:nvPr/>
        </p:nvPicPr>
        <p:blipFill>
          <a:blip r:embed="rId2"/>
          <a:stretch>
            <a:fillRect/>
          </a:stretch>
        </p:blipFill>
        <p:spPr>
          <a:xfrm>
            <a:off x="604630" y="956516"/>
            <a:ext cx="7677979" cy="2973708"/>
          </a:xfrm>
          <a:prstGeom prst="rect">
            <a:avLst/>
          </a:prstGeom>
        </p:spPr>
      </p:pic>
    </p:spTree>
    <p:extLst>
      <p:ext uri="{BB962C8B-B14F-4D97-AF65-F5344CB8AC3E}">
        <p14:creationId xmlns:p14="http://schemas.microsoft.com/office/powerpoint/2010/main" val="3427258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AF9EA-CD44-283F-0BCE-CEF96C58F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2FFB6-C07B-3A29-8FFD-C929AEFF1C45}"/>
              </a:ext>
            </a:extLst>
          </p:cNvPr>
          <p:cNvSpPr>
            <a:spLocks noGrp="1"/>
          </p:cNvSpPr>
          <p:nvPr>
            <p:ph type="title"/>
          </p:nvPr>
        </p:nvSpPr>
        <p:spPr>
          <a:xfrm>
            <a:off x="470971" y="1380092"/>
            <a:ext cx="8305800" cy="993775"/>
          </a:xfrm>
        </p:spPr>
        <p:txBody>
          <a:bodyPr>
            <a:normAutofit/>
          </a:bodyPr>
          <a:lstStyle/>
          <a:p>
            <a:pPr algn="ctr"/>
            <a:r>
              <a:rPr lang="en-US">
                <a:latin typeface="Helvetica"/>
                <a:cs typeface="Helvetica"/>
              </a:rPr>
              <a:t>Bulk Orders – Order Form</a:t>
            </a:r>
            <a:endParaRPr lang="en-US">
              <a:cs typeface="Helvetica"/>
            </a:endParaRPr>
          </a:p>
        </p:txBody>
      </p:sp>
    </p:spTree>
    <p:extLst>
      <p:ext uri="{BB962C8B-B14F-4D97-AF65-F5344CB8AC3E}">
        <p14:creationId xmlns:p14="http://schemas.microsoft.com/office/powerpoint/2010/main" val="1580913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46B48-A957-405F-69C2-E7D347C9E18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44F739-1669-2672-EC63-0A3835C72B47}"/>
              </a:ext>
            </a:extLst>
          </p:cNvPr>
          <p:cNvSpPr>
            <a:spLocks noGrp="1"/>
          </p:cNvSpPr>
          <p:nvPr>
            <p:ph idx="1"/>
          </p:nvPr>
        </p:nvSpPr>
        <p:spPr>
          <a:xfrm>
            <a:off x="457200" y="739922"/>
            <a:ext cx="8305800" cy="3618918"/>
          </a:xfrm>
        </p:spPr>
        <p:txBody>
          <a:bodyPr vert="horz" lIns="0" tIns="45720" rIns="91440" bIns="45720" rtlCol="0" anchor="t">
            <a:normAutofit/>
          </a:bodyPr>
          <a:lstStyle/>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a:endParaRPr>
          </a:p>
          <a:p>
            <a:pPr algn="ctr"/>
            <a:endParaRPr lang="en-US" sz="2600">
              <a:latin typeface="Aptos"/>
              <a:cs typeface="Helvetica" pitchFamily="2" charset="0"/>
            </a:endParaRPr>
          </a:p>
          <a:p>
            <a:pPr algn="ctr"/>
            <a:endParaRPr lang="en-US">
              <a:latin typeface="Aptos"/>
              <a:cs typeface="Helvetica" pitchFamily="2" charset="0"/>
            </a:endParaRPr>
          </a:p>
          <a:p>
            <a:pPr algn="ctr"/>
            <a:endParaRPr lang="en-US">
              <a:latin typeface="Aptos"/>
            </a:endParaRPr>
          </a:p>
          <a:p>
            <a:pPr algn="ctr"/>
            <a:endParaRPr lang="en-US">
              <a:latin typeface="Aptos"/>
              <a:cs typeface="Helvetica" pitchFamily="2" charset="0"/>
            </a:endParaRPr>
          </a:p>
          <a:p>
            <a:pPr algn="ctr"/>
            <a:endParaRPr lang="en-US">
              <a:latin typeface="Aptos"/>
              <a:cs typeface="Helvetica" pitchFamily="2" charset="0"/>
            </a:endParaRPr>
          </a:p>
          <a:p>
            <a:pPr marL="457200" indent="-457200">
              <a:buChar char="•"/>
            </a:pPr>
            <a:endParaRPr lang="en-US" sz="2800">
              <a:latin typeface="Aptos"/>
              <a:cs typeface="Helvetica"/>
            </a:endParaRPr>
          </a:p>
          <a:p>
            <a:endParaRPr lang="en-US">
              <a:cs typeface="Helvetica"/>
            </a:endParaRPr>
          </a:p>
        </p:txBody>
      </p:sp>
      <p:sp>
        <p:nvSpPr>
          <p:cNvPr id="6" name="TextBox 5">
            <a:extLst>
              <a:ext uri="{FF2B5EF4-FFF2-40B4-BE49-F238E27FC236}">
                <a16:creationId xmlns:a16="http://schemas.microsoft.com/office/drawing/2014/main" id="{9463EF8F-1A5B-C252-B34F-EDCF579FB68B}"/>
              </a:ext>
            </a:extLst>
          </p:cNvPr>
          <p:cNvSpPr txBox="1"/>
          <p:nvPr/>
        </p:nvSpPr>
        <p:spPr>
          <a:xfrm>
            <a:off x="4808219" y="430895"/>
            <a:ext cx="3745188"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latin typeface="Aptos"/>
              </a:rPr>
              <a:t>Order Form Sent to Trauma Education</a:t>
            </a:r>
            <a:endParaRPr lang="en-US"/>
          </a:p>
        </p:txBody>
      </p:sp>
      <p:sp>
        <p:nvSpPr>
          <p:cNvPr id="7" name="TextBox 6">
            <a:extLst>
              <a:ext uri="{FF2B5EF4-FFF2-40B4-BE49-F238E27FC236}">
                <a16:creationId xmlns:a16="http://schemas.microsoft.com/office/drawing/2014/main" id="{1C454463-A259-64FC-82A5-A3B45A4CE34F}"/>
              </a:ext>
            </a:extLst>
          </p:cNvPr>
          <p:cNvSpPr txBox="1"/>
          <p:nvPr/>
        </p:nvSpPr>
        <p:spPr>
          <a:xfrm>
            <a:off x="546070" y="430895"/>
            <a:ext cx="3035978"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ptos"/>
              </a:rPr>
              <a:t>Customer Completes Order Form</a:t>
            </a:r>
            <a:endParaRPr lang="en-US"/>
          </a:p>
        </p:txBody>
      </p:sp>
      <p:sp>
        <p:nvSpPr>
          <p:cNvPr id="8" name="TextBox 7">
            <a:extLst>
              <a:ext uri="{FF2B5EF4-FFF2-40B4-BE49-F238E27FC236}">
                <a16:creationId xmlns:a16="http://schemas.microsoft.com/office/drawing/2014/main" id="{9BD40F0F-24B9-CD03-7FCD-08F3A166E9AC}"/>
              </a:ext>
            </a:extLst>
          </p:cNvPr>
          <p:cNvSpPr txBox="1"/>
          <p:nvPr/>
        </p:nvSpPr>
        <p:spPr>
          <a:xfrm>
            <a:off x="4884352" y="1775530"/>
            <a:ext cx="3669447"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ptos"/>
              </a:rPr>
              <a:t>Invoice Created with Freight Shipping Cost</a:t>
            </a:r>
            <a:endParaRPr lang="en-US">
              <a:solidFill>
                <a:schemeClr val="bg1"/>
              </a:solidFill>
            </a:endParaRPr>
          </a:p>
        </p:txBody>
      </p:sp>
      <p:sp>
        <p:nvSpPr>
          <p:cNvPr id="9" name="TextBox 8">
            <a:extLst>
              <a:ext uri="{FF2B5EF4-FFF2-40B4-BE49-F238E27FC236}">
                <a16:creationId xmlns:a16="http://schemas.microsoft.com/office/drawing/2014/main" id="{41FE920B-3039-D727-836D-38117EB6B0A7}"/>
              </a:ext>
            </a:extLst>
          </p:cNvPr>
          <p:cNvSpPr txBox="1"/>
          <p:nvPr/>
        </p:nvSpPr>
        <p:spPr>
          <a:xfrm>
            <a:off x="546069" y="1775530"/>
            <a:ext cx="3035978" cy="7694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a:solidFill>
                  <a:schemeClr val="bg1"/>
                </a:solidFill>
                <a:latin typeface="Aptos"/>
              </a:rPr>
              <a:t>Invoice Sent to Customer for Payment</a:t>
            </a:r>
            <a:endParaRPr lang="en-US" sz="2200">
              <a:solidFill>
                <a:schemeClr val="bg1"/>
              </a:solidFill>
              <a:ea typeface="Calibri" panose="020F0502020204030204"/>
              <a:cs typeface="Calibri" panose="020F0502020204030204"/>
            </a:endParaRPr>
          </a:p>
        </p:txBody>
      </p:sp>
      <p:sp>
        <p:nvSpPr>
          <p:cNvPr id="10" name="TextBox 9">
            <a:extLst>
              <a:ext uri="{FF2B5EF4-FFF2-40B4-BE49-F238E27FC236}">
                <a16:creationId xmlns:a16="http://schemas.microsoft.com/office/drawing/2014/main" id="{7DE71F06-FA23-7E63-964E-6A934A62174F}"/>
              </a:ext>
            </a:extLst>
          </p:cNvPr>
          <p:cNvSpPr txBox="1"/>
          <p:nvPr/>
        </p:nvSpPr>
        <p:spPr>
          <a:xfrm>
            <a:off x="546068" y="3167819"/>
            <a:ext cx="3035979" cy="8309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ptos"/>
              </a:rPr>
              <a:t>Invoice Paid and Order Shipped</a:t>
            </a:r>
            <a:endParaRPr lang="en-US">
              <a:solidFill>
                <a:schemeClr val="bg1"/>
              </a:solidFill>
              <a:ea typeface="Calibri" panose="020F0502020204030204"/>
              <a:cs typeface="Calibri" panose="020F0502020204030204"/>
            </a:endParaRPr>
          </a:p>
        </p:txBody>
      </p:sp>
      <p:sp>
        <p:nvSpPr>
          <p:cNvPr id="11" name="Arrow: Right 10">
            <a:extLst>
              <a:ext uri="{FF2B5EF4-FFF2-40B4-BE49-F238E27FC236}">
                <a16:creationId xmlns:a16="http://schemas.microsoft.com/office/drawing/2014/main" id="{809E0C29-9B76-D327-7BE1-C6E3C55B9262}"/>
              </a:ext>
            </a:extLst>
          </p:cNvPr>
          <p:cNvSpPr/>
          <p:nvPr/>
        </p:nvSpPr>
        <p:spPr>
          <a:xfrm>
            <a:off x="3886028" y="655377"/>
            <a:ext cx="723643" cy="3193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0550B91E-74B8-D453-2512-89D3E8E39557}"/>
              </a:ext>
            </a:extLst>
          </p:cNvPr>
          <p:cNvSpPr/>
          <p:nvPr/>
        </p:nvSpPr>
        <p:spPr>
          <a:xfrm rot="5400000">
            <a:off x="6464272" y="1354651"/>
            <a:ext cx="427565" cy="2918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6222C2E-4868-8BCC-DE2C-F0DBA3B07A92}"/>
              </a:ext>
            </a:extLst>
          </p:cNvPr>
          <p:cNvSpPr/>
          <p:nvPr/>
        </p:nvSpPr>
        <p:spPr>
          <a:xfrm rot="10800000">
            <a:off x="3886027" y="1907529"/>
            <a:ext cx="723643" cy="3193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C63AFC2-B623-4C83-6375-929A8FB4A484}"/>
              </a:ext>
            </a:extLst>
          </p:cNvPr>
          <p:cNvSpPr txBox="1"/>
          <p:nvPr/>
        </p:nvSpPr>
        <p:spPr>
          <a:xfrm>
            <a:off x="4884351" y="3109369"/>
            <a:ext cx="3662563" cy="8309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ptos"/>
              </a:rPr>
              <a:t>Customer Receives </a:t>
            </a:r>
            <a:endParaRPr lang="en-US" sz="2400">
              <a:solidFill>
                <a:schemeClr val="bg1"/>
              </a:solidFill>
              <a:latin typeface="Aptos"/>
              <a:ea typeface="Calibri" panose="020F0502020204030204"/>
              <a:cs typeface="Calibri" panose="020F0502020204030204"/>
            </a:endParaRPr>
          </a:p>
          <a:p>
            <a:pPr algn="ctr"/>
            <a:r>
              <a:rPr lang="en-US" sz="2400">
                <a:solidFill>
                  <a:schemeClr val="bg1"/>
                </a:solidFill>
                <a:latin typeface="Aptos"/>
              </a:rPr>
              <a:t>Order</a:t>
            </a:r>
            <a:endParaRPr lang="en-US" sz="2400">
              <a:solidFill>
                <a:schemeClr val="bg1"/>
              </a:solidFill>
              <a:latin typeface="Aptos"/>
              <a:ea typeface="Calibri" panose="020F0502020204030204"/>
              <a:cs typeface="Calibri" panose="020F0502020204030204"/>
            </a:endParaRPr>
          </a:p>
        </p:txBody>
      </p:sp>
      <p:sp>
        <p:nvSpPr>
          <p:cNvPr id="22" name="Arrow: Right 21">
            <a:extLst>
              <a:ext uri="{FF2B5EF4-FFF2-40B4-BE49-F238E27FC236}">
                <a16:creationId xmlns:a16="http://schemas.microsoft.com/office/drawing/2014/main" id="{48176507-F9E6-8081-F9E3-13483294E224}"/>
              </a:ext>
            </a:extLst>
          </p:cNvPr>
          <p:cNvSpPr/>
          <p:nvPr/>
        </p:nvSpPr>
        <p:spPr>
          <a:xfrm>
            <a:off x="3886026" y="3368280"/>
            <a:ext cx="723643" cy="319379"/>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5C1CDE97-47AA-A357-3059-506487FA048D}"/>
              </a:ext>
            </a:extLst>
          </p:cNvPr>
          <p:cNvSpPr/>
          <p:nvPr/>
        </p:nvSpPr>
        <p:spPr>
          <a:xfrm rot="5400000">
            <a:off x="1857453" y="2690446"/>
            <a:ext cx="427565" cy="291837"/>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2746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B5BC-CF39-E434-CB54-389BD19D43D7}"/>
              </a:ext>
            </a:extLst>
          </p:cNvPr>
          <p:cNvSpPr>
            <a:spLocks noGrp="1"/>
          </p:cNvSpPr>
          <p:nvPr>
            <p:ph type="title"/>
          </p:nvPr>
        </p:nvSpPr>
        <p:spPr/>
        <p:txBody>
          <a:bodyPr lIns="91440" tIns="45720" rIns="91440" bIns="45720" anchor="t"/>
          <a:lstStyle/>
          <a:p>
            <a:r>
              <a:rPr lang="en-US" sz="2400">
                <a:latin typeface="Helvetica"/>
                <a:cs typeface="Helvetica"/>
              </a:rPr>
              <a:t>Welcome</a:t>
            </a:r>
            <a:r>
              <a:rPr lang="en-US">
                <a:latin typeface="Helvetica"/>
                <a:cs typeface="Helvetica"/>
              </a:rPr>
              <a:t> </a:t>
            </a:r>
            <a:r>
              <a:rPr lang="en-US" sz="2400">
                <a:latin typeface="Helvetica"/>
                <a:cs typeface="Helvetica"/>
              </a:rPr>
              <a:t>and Introductions</a:t>
            </a:r>
            <a:endParaRPr lang="en-US" sz="2400">
              <a:cs typeface="Helvetica"/>
            </a:endParaRPr>
          </a:p>
        </p:txBody>
      </p:sp>
      <p:sp>
        <p:nvSpPr>
          <p:cNvPr id="3" name="Content Placeholder 2">
            <a:extLst>
              <a:ext uri="{FF2B5EF4-FFF2-40B4-BE49-F238E27FC236}">
                <a16:creationId xmlns:a16="http://schemas.microsoft.com/office/drawing/2014/main" id="{CC4D0183-7128-F0AA-CC12-9EB65FEF2132}"/>
              </a:ext>
            </a:extLst>
          </p:cNvPr>
          <p:cNvSpPr>
            <a:spLocks noGrp="1"/>
          </p:cNvSpPr>
          <p:nvPr>
            <p:ph sz="half" idx="1"/>
          </p:nvPr>
        </p:nvSpPr>
        <p:spPr>
          <a:xfrm>
            <a:off x="457200" y="944960"/>
            <a:ext cx="4114800" cy="3259137"/>
          </a:xfrm>
        </p:spPr>
        <p:txBody>
          <a:bodyPr lIns="91440" tIns="45720" rIns="91440" bIns="45720" anchor="t"/>
          <a:lstStyle/>
          <a:p>
            <a:pPr>
              <a:spcAft>
                <a:spcPts val="500"/>
              </a:spcAft>
            </a:pPr>
            <a:r>
              <a:rPr lang="en-US" sz="1400">
                <a:solidFill>
                  <a:schemeClr val="tx1"/>
                </a:solidFill>
                <a:latin typeface="Helvetica"/>
                <a:cs typeface="Helvetica"/>
              </a:rPr>
              <a:t>Trauma Education Team</a:t>
            </a:r>
            <a:endParaRPr lang="en-US">
              <a:solidFill>
                <a:schemeClr val="tx1"/>
              </a:solidFill>
              <a:cs typeface="Helvetica" pitchFamily="2" charset="0"/>
            </a:endParaRPr>
          </a:p>
          <a:p>
            <a:r>
              <a:rPr lang="en-US" sz="1000">
                <a:solidFill>
                  <a:schemeClr val="tx1"/>
                </a:solidFill>
                <a:latin typeface="Helvetica"/>
                <a:cs typeface="Helvetica"/>
              </a:rPr>
              <a:t>Customer Support:</a:t>
            </a:r>
            <a:endParaRPr lang="en-US">
              <a:solidFill>
                <a:schemeClr val="tx1"/>
              </a:solidFill>
              <a:cs typeface="Helvetica"/>
            </a:endParaRPr>
          </a:p>
          <a:p>
            <a:r>
              <a:rPr lang="en-US" sz="1000" b="0">
                <a:solidFill>
                  <a:schemeClr val="tx1"/>
                </a:solidFill>
                <a:latin typeface="Helvetica"/>
                <a:cs typeface="Helvetica"/>
              </a:rPr>
              <a:t>Glenda Hill, Program Coordinator</a:t>
            </a:r>
          </a:p>
          <a:p>
            <a:r>
              <a:rPr lang="en-US" sz="1000" b="0">
                <a:solidFill>
                  <a:schemeClr val="tx1"/>
                </a:solidFill>
                <a:latin typeface="Helvetica"/>
                <a:cs typeface="Helvetica"/>
              </a:rPr>
              <a:t>Neil Kato, Program Coordinator</a:t>
            </a:r>
          </a:p>
          <a:p>
            <a:r>
              <a:rPr lang="en-US" sz="1000" b="0">
                <a:solidFill>
                  <a:schemeClr val="tx1"/>
                </a:solidFill>
                <a:latin typeface="Helvetica"/>
                <a:cs typeface="Helvetica"/>
              </a:rPr>
              <a:t>Maria Molina, Program Coordinator</a:t>
            </a:r>
          </a:p>
          <a:p>
            <a:r>
              <a:rPr lang="en-US" sz="1000" b="0">
                <a:solidFill>
                  <a:schemeClr val="tx1"/>
                </a:solidFill>
                <a:latin typeface="Helvetica"/>
                <a:cs typeface="Helvetica"/>
              </a:rPr>
              <a:t>Ana Hernandez, International Program Coordinator</a:t>
            </a:r>
            <a:endParaRPr lang="en-US" sz="1000" b="0">
              <a:solidFill>
                <a:schemeClr val="tx1"/>
              </a:solidFill>
              <a:cs typeface="Helvetica"/>
            </a:endParaRPr>
          </a:p>
          <a:p>
            <a:r>
              <a:rPr lang="en-US" sz="1000" b="0">
                <a:solidFill>
                  <a:schemeClr val="tx1"/>
                </a:solidFill>
                <a:latin typeface="Helvetica"/>
                <a:cs typeface="Helvetica"/>
              </a:rPr>
              <a:t>Ryan Francescatti, Manager</a:t>
            </a:r>
          </a:p>
          <a:p>
            <a:r>
              <a:rPr lang="en-US" sz="1000">
                <a:solidFill>
                  <a:schemeClr val="tx1"/>
                </a:solidFill>
                <a:latin typeface="Helvetica"/>
                <a:cs typeface="Helvetica"/>
              </a:rPr>
              <a:t>Business Operations:</a:t>
            </a:r>
            <a:endParaRPr lang="en-US" sz="1000">
              <a:solidFill>
                <a:schemeClr val="tx1"/>
              </a:solidFill>
              <a:cs typeface="Helvetica"/>
            </a:endParaRPr>
          </a:p>
          <a:p>
            <a:r>
              <a:rPr lang="en-US" sz="1000" b="0">
                <a:solidFill>
                  <a:schemeClr val="tx1"/>
                </a:solidFill>
                <a:latin typeface="Helvetica"/>
                <a:cs typeface="Helvetica"/>
              </a:rPr>
              <a:t>Jack Daly, Business Administrator</a:t>
            </a:r>
            <a:endParaRPr lang="en-US" sz="1000" b="0">
              <a:solidFill>
                <a:schemeClr val="tx1"/>
              </a:solidFill>
              <a:cs typeface="Helvetica"/>
            </a:endParaRPr>
          </a:p>
          <a:p>
            <a:r>
              <a:rPr lang="en-US" sz="1000" b="0">
                <a:solidFill>
                  <a:schemeClr val="tx1"/>
                </a:solidFill>
                <a:latin typeface="Helvetica"/>
                <a:cs typeface="Helvetica"/>
              </a:rPr>
              <a:t>Olivia Grierson, Program Manager</a:t>
            </a:r>
            <a:endParaRPr lang="en-US" sz="1000" b="0">
              <a:solidFill>
                <a:schemeClr val="tx1"/>
              </a:solidFill>
              <a:cs typeface="Helvetica"/>
            </a:endParaRPr>
          </a:p>
          <a:p>
            <a:r>
              <a:rPr lang="en-US" sz="1000">
                <a:solidFill>
                  <a:schemeClr val="tx1"/>
                </a:solidFill>
                <a:cs typeface="Helvetica"/>
              </a:rPr>
              <a:t>Technical Program Manager: </a:t>
            </a:r>
            <a:r>
              <a:rPr lang="en-US" sz="1000" b="0">
                <a:solidFill>
                  <a:schemeClr val="tx1"/>
                </a:solidFill>
                <a:cs typeface="Helvetica"/>
              </a:rPr>
              <a:t>Meghan Baker</a:t>
            </a:r>
            <a:endParaRPr lang="en-US" sz="1000" b="0">
              <a:solidFill>
                <a:srgbClr val="000000"/>
              </a:solidFill>
              <a:cs typeface="Helvetica"/>
            </a:endParaRPr>
          </a:p>
          <a:p>
            <a:endParaRPr lang="en-US" sz="1000">
              <a:cs typeface="Helvetica"/>
            </a:endParaRPr>
          </a:p>
          <a:p>
            <a:endParaRPr lang="en-US" sz="1000">
              <a:cs typeface="Helvetica"/>
            </a:endParaRPr>
          </a:p>
        </p:txBody>
      </p:sp>
      <p:sp>
        <p:nvSpPr>
          <p:cNvPr id="4" name="Content Placeholder 3">
            <a:extLst>
              <a:ext uri="{FF2B5EF4-FFF2-40B4-BE49-F238E27FC236}">
                <a16:creationId xmlns:a16="http://schemas.microsoft.com/office/drawing/2014/main" id="{F34F7615-218C-4541-9A2A-86394D11AE01}"/>
              </a:ext>
            </a:extLst>
          </p:cNvPr>
          <p:cNvSpPr>
            <a:spLocks noGrp="1"/>
          </p:cNvSpPr>
          <p:nvPr>
            <p:ph sz="half" idx="10"/>
          </p:nvPr>
        </p:nvSpPr>
        <p:spPr>
          <a:xfrm>
            <a:off x="4641706" y="660833"/>
            <a:ext cx="4114800" cy="3259137"/>
          </a:xfrm>
        </p:spPr>
        <p:txBody>
          <a:bodyPr lIns="91440" tIns="45720" rIns="91440" bIns="45720" anchor="t"/>
          <a:lstStyle/>
          <a:p>
            <a:endParaRPr lang="en-US" sz="1000" b="0">
              <a:solidFill>
                <a:schemeClr val="tx1"/>
              </a:solidFill>
              <a:latin typeface="Helvetica"/>
              <a:cs typeface="Helvetica"/>
            </a:endParaRPr>
          </a:p>
          <a:p>
            <a:endParaRPr lang="en-US" sz="1000">
              <a:solidFill>
                <a:schemeClr val="tx1"/>
              </a:solidFill>
              <a:cs typeface="Helvetica"/>
            </a:endParaRPr>
          </a:p>
          <a:p>
            <a:endParaRPr lang="en-US" sz="1000">
              <a:solidFill>
                <a:schemeClr val="tx1"/>
              </a:solidFill>
              <a:latin typeface="Helvetica"/>
              <a:cs typeface="Helvetica"/>
            </a:endParaRPr>
          </a:p>
          <a:p>
            <a:r>
              <a:rPr lang="en-US" sz="1000">
                <a:solidFill>
                  <a:schemeClr val="tx1"/>
                </a:solidFill>
                <a:latin typeface="Helvetica"/>
                <a:cs typeface="Helvetica"/>
              </a:rPr>
              <a:t>Trauma Education Team Office Hours:</a:t>
            </a:r>
          </a:p>
          <a:p>
            <a:r>
              <a:rPr lang="en-US" sz="1000" b="0">
                <a:solidFill>
                  <a:schemeClr val="tx1"/>
                </a:solidFill>
                <a:latin typeface="Helvetica"/>
                <a:cs typeface="Helvetica"/>
              </a:rPr>
              <a:t>Saturday, March 15th, 2025</a:t>
            </a:r>
            <a:endParaRPr lang="en-US" sz="1000" b="0">
              <a:solidFill>
                <a:schemeClr val="tx1"/>
              </a:solidFill>
              <a:cs typeface="Helvetica"/>
            </a:endParaRPr>
          </a:p>
          <a:p>
            <a:r>
              <a:rPr lang="en-US" sz="1000" b="0">
                <a:solidFill>
                  <a:schemeClr val="tx1"/>
                </a:solidFill>
                <a:latin typeface="Helvetica"/>
                <a:cs typeface="Helvetica"/>
              </a:rPr>
              <a:t>Location: Outside of the Continental Ballroom</a:t>
            </a:r>
            <a:endParaRPr lang="en-US" sz="1000" b="0">
              <a:solidFill>
                <a:schemeClr val="tx1"/>
              </a:solidFill>
              <a:cs typeface="Helvetica"/>
            </a:endParaRPr>
          </a:p>
          <a:p>
            <a:r>
              <a:rPr lang="en-US" sz="1000" b="0">
                <a:solidFill>
                  <a:schemeClr val="tx1"/>
                </a:solidFill>
                <a:latin typeface="Helvetica"/>
                <a:cs typeface="Helvetica"/>
              </a:rPr>
              <a:t>Times:</a:t>
            </a:r>
            <a:endParaRPr lang="en-US" sz="1000" b="0">
              <a:solidFill>
                <a:schemeClr val="tx1"/>
              </a:solidFill>
              <a:cs typeface="Helvetica"/>
            </a:endParaRPr>
          </a:p>
          <a:p>
            <a:r>
              <a:rPr lang="en-US" sz="1000" b="0">
                <a:solidFill>
                  <a:schemeClr val="tx1"/>
                </a:solidFill>
                <a:latin typeface="Helvetica"/>
                <a:cs typeface="Helvetica"/>
              </a:rPr>
              <a:t>8:30 – 10:15am</a:t>
            </a:r>
            <a:endParaRPr lang="en-US" sz="1000" b="0">
              <a:solidFill>
                <a:schemeClr val="tx1"/>
              </a:solidFill>
              <a:cs typeface="Helvetica"/>
            </a:endParaRPr>
          </a:p>
          <a:p>
            <a:r>
              <a:rPr lang="en-US" sz="1000" b="0">
                <a:solidFill>
                  <a:schemeClr val="tx1"/>
                </a:solidFill>
                <a:latin typeface="Helvetica"/>
                <a:cs typeface="Helvetica"/>
              </a:rPr>
              <a:t>11:30 – 12:15pm</a:t>
            </a:r>
            <a:endParaRPr lang="en-US" sz="1000" b="0">
              <a:solidFill>
                <a:schemeClr val="tx1"/>
              </a:solidFill>
              <a:cs typeface="Helvetica"/>
            </a:endParaRPr>
          </a:p>
          <a:p>
            <a:r>
              <a:rPr lang="en-US" sz="1000" b="0">
                <a:solidFill>
                  <a:schemeClr val="tx1"/>
                </a:solidFill>
                <a:latin typeface="Helvetica"/>
                <a:cs typeface="Helvetica"/>
              </a:rPr>
              <a:t>2:15 - 4:45pm</a:t>
            </a:r>
            <a:endParaRPr lang="en-US" sz="1000" b="0">
              <a:solidFill>
                <a:schemeClr val="tx1"/>
              </a:solidFill>
              <a:cs typeface="Helvetica"/>
            </a:endParaRPr>
          </a:p>
          <a:p>
            <a:endParaRPr lang="en-US" sz="1000">
              <a:cs typeface="Helvetica"/>
            </a:endParaRPr>
          </a:p>
        </p:txBody>
      </p:sp>
    </p:spTree>
    <p:extLst>
      <p:ext uri="{BB962C8B-B14F-4D97-AF65-F5344CB8AC3E}">
        <p14:creationId xmlns:p14="http://schemas.microsoft.com/office/powerpoint/2010/main" val="397815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F6FEB4-3E76-DDA6-02CA-540F55EE663E}"/>
              </a:ext>
            </a:extLst>
          </p:cNvPr>
          <p:cNvPicPr>
            <a:picLocks noGrp="1" noChangeAspect="1"/>
          </p:cNvPicPr>
          <p:nvPr>
            <p:ph idx="1"/>
          </p:nvPr>
        </p:nvPicPr>
        <p:blipFill>
          <a:blip r:embed="rId2"/>
          <a:stretch>
            <a:fillRect/>
          </a:stretch>
        </p:blipFill>
        <p:spPr>
          <a:xfrm>
            <a:off x="2684995" y="51112"/>
            <a:ext cx="3183105" cy="4094815"/>
          </a:xfrm>
        </p:spPr>
      </p:pic>
    </p:spTree>
    <p:extLst>
      <p:ext uri="{BB962C8B-B14F-4D97-AF65-F5344CB8AC3E}">
        <p14:creationId xmlns:p14="http://schemas.microsoft.com/office/powerpoint/2010/main" val="6987724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6A3A7-89EB-C1E2-B011-406965C92040}"/>
              </a:ext>
            </a:extLst>
          </p:cNvPr>
          <p:cNvSpPr>
            <a:spLocks noGrp="1"/>
          </p:cNvSpPr>
          <p:nvPr>
            <p:ph type="title"/>
          </p:nvPr>
        </p:nvSpPr>
        <p:spPr/>
        <p:txBody>
          <a:bodyPr>
            <a:normAutofit/>
          </a:bodyPr>
          <a:lstStyle/>
          <a:p>
            <a:pPr algn="ctr"/>
            <a:r>
              <a:rPr lang="en-US">
                <a:latin typeface="Helvetica"/>
                <a:cs typeface="Helvetica"/>
              </a:rPr>
              <a:t>Procurement Options</a:t>
            </a:r>
            <a:endParaRPr lang="en-US">
              <a:cs typeface="Helvetica"/>
            </a:endParaRPr>
          </a:p>
        </p:txBody>
      </p:sp>
    </p:spTree>
    <p:extLst>
      <p:ext uri="{BB962C8B-B14F-4D97-AF65-F5344CB8AC3E}">
        <p14:creationId xmlns:p14="http://schemas.microsoft.com/office/powerpoint/2010/main" val="1492583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E9FC3-1A39-CF0B-A0E9-DE2C2C82BFE2}"/>
              </a:ext>
            </a:extLst>
          </p:cNvPr>
          <p:cNvSpPr>
            <a:spLocks noGrp="1"/>
          </p:cNvSpPr>
          <p:nvPr>
            <p:ph type="title"/>
          </p:nvPr>
        </p:nvSpPr>
        <p:spPr>
          <a:xfrm>
            <a:off x="457200" y="131618"/>
            <a:ext cx="8305800" cy="993775"/>
          </a:xfrm>
        </p:spPr>
        <p:txBody>
          <a:bodyPr/>
          <a:lstStyle/>
          <a:p>
            <a:pPr algn="ctr"/>
            <a:r>
              <a:rPr lang="en-US">
                <a:latin typeface="Helvetica"/>
                <a:cs typeface="Helvetica"/>
              </a:rPr>
              <a:t>Hard Copy/Physical Manual</a:t>
            </a:r>
            <a:endParaRPr lang="en-US"/>
          </a:p>
        </p:txBody>
      </p:sp>
      <p:sp>
        <p:nvSpPr>
          <p:cNvPr id="3" name="Content Placeholder 2">
            <a:extLst>
              <a:ext uri="{FF2B5EF4-FFF2-40B4-BE49-F238E27FC236}">
                <a16:creationId xmlns:a16="http://schemas.microsoft.com/office/drawing/2014/main" id="{74DFE6BA-E874-04E6-1F31-68C735F881A7}"/>
              </a:ext>
            </a:extLst>
          </p:cNvPr>
          <p:cNvSpPr>
            <a:spLocks noGrp="1"/>
          </p:cNvSpPr>
          <p:nvPr>
            <p:ph idx="1"/>
          </p:nvPr>
        </p:nvSpPr>
        <p:spPr>
          <a:xfrm>
            <a:off x="600074" y="1285442"/>
            <a:ext cx="4902778" cy="2904547"/>
          </a:xfrm>
        </p:spPr>
        <p:txBody>
          <a:bodyPr vert="horz" lIns="0" tIns="45720" rIns="91440" bIns="45720" rtlCol="0" anchor="t">
            <a:normAutofit/>
          </a:bodyPr>
          <a:lstStyle/>
          <a:p>
            <a:r>
              <a:rPr lang="en-US">
                <a:latin typeface="Helvetica"/>
                <a:cs typeface="Helvetica"/>
              </a:rPr>
              <a:t>Physical Manual for Students</a:t>
            </a:r>
            <a:endParaRPr lang="en-US" sz="3500" b="1">
              <a:latin typeface="Helvetica"/>
              <a:cs typeface="Helvetica"/>
            </a:endParaRPr>
          </a:p>
          <a:p>
            <a:pPr lvl="1"/>
            <a:endParaRPr lang="en-US">
              <a:latin typeface="Helvetica"/>
              <a:cs typeface="Helvetica"/>
            </a:endParaRPr>
          </a:p>
          <a:p>
            <a:r>
              <a:rPr lang="en-US">
                <a:latin typeface="Helvetica"/>
                <a:cs typeface="Helvetica"/>
              </a:rPr>
              <a:t>Cost of Shipping</a:t>
            </a:r>
            <a:endParaRPr lang="en-US">
              <a:cs typeface="Helvetica" pitchFamily="2" charset="0"/>
            </a:endParaRPr>
          </a:p>
          <a:p>
            <a:pPr lvl="1"/>
            <a:endParaRPr lang="en-US">
              <a:latin typeface="Helvetica"/>
              <a:cs typeface="Helvetica"/>
            </a:endParaRPr>
          </a:p>
          <a:p>
            <a:r>
              <a:rPr lang="en-US">
                <a:latin typeface="Helvetica"/>
                <a:cs typeface="Helvetica"/>
              </a:rPr>
              <a:t>Customs Import/VAT Tax</a:t>
            </a:r>
            <a:endParaRPr lang="en-US">
              <a:cs typeface="Helvetica" pitchFamily="2" charset="0"/>
            </a:endParaRPr>
          </a:p>
        </p:txBody>
      </p:sp>
      <p:pic>
        <p:nvPicPr>
          <p:cNvPr id="4" name="Picture 3" descr="ATLS. Advance Trauma Life Support Student Manual 10th Ed">
            <a:extLst>
              <a:ext uri="{FF2B5EF4-FFF2-40B4-BE49-F238E27FC236}">
                <a16:creationId xmlns:a16="http://schemas.microsoft.com/office/drawing/2014/main" id="{BB2EDE8E-68E2-C481-FCB6-BBE2CECFBB16}"/>
              </a:ext>
            </a:extLst>
          </p:cNvPr>
          <p:cNvPicPr>
            <a:picLocks noChangeAspect="1"/>
          </p:cNvPicPr>
          <p:nvPr/>
        </p:nvPicPr>
        <p:blipFill>
          <a:blip r:embed="rId2"/>
          <a:stretch>
            <a:fillRect/>
          </a:stretch>
        </p:blipFill>
        <p:spPr>
          <a:xfrm>
            <a:off x="5702769" y="1511020"/>
            <a:ext cx="3058378" cy="2062024"/>
          </a:xfrm>
          <a:prstGeom prst="rect">
            <a:avLst/>
          </a:prstGeom>
        </p:spPr>
      </p:pic>
    </p:spTree>
    <p:extLst>
      <p:ext uri="{BB962C8B-B14F-4D97-AF65-F5344CB8AC3E}">
        <p14:creationId xmlns:p14="http://schemas.microsoft.com/office/powerpoint/2010/main" val="35637015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94EF7-18B6-632D-BC4B-E1A6410CD9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F983B-844B-5C71-4822-9C38721A3DAA}"/>
              </a:ext>
            </a:extLst>
          </p:cNvPr>
          <p:cNvSpPr>
            <a:spLocks noGrp="1"/>
          </p:cNvSpPr>
          <p:nvPr>
            <p:ph type="title"/>
          </p:nvPr>
        </p:nvSpPr>
        <p:spPr>
          <a:xfrm>
            <a:off x="457200" y="131618"/>
            <a:ext cx="8305800" cy="993775"/>
          </a:xfrm>
        </p:spPr>
        <p:txBody>
          <a:bodyPr/>
          <a:lstStyle/>
          <a:p>
            <a:pPr algn="ctr"/>
            <a:r>
              <a:rPr lang="en-US">
                <a:latin typeface="Helvetica"/>
                <a:cs typeface="Helvetica"/>
              </a:rPr>
              <a:t>PDF/LMS Version of Manual</a:t>
            </a:r>
            <a:endParaRPr lang="en-US" err="1"/>
          </a:p>
        </p:txBody>
      </p:sp>
      <p:sp>
        <p:nvSpPr>
          <p:cNvPr id="3" name="Content Placeholder 2">
            <a:extLst>
              <a:ext uri="{FF2B5EF4-FFF2-40B4-BE49-F238E27FC236}">
                <a16:creationId xmlns:a16="http://schemas.microsoft.com/office/drawing/2014/main" id="{E3EE1EDB-2E05-4D61-E262-738ED6C7CEBF}"/>
              </a:ext>
            </a:extLst>
          </p:cNvPr>
          <p:cNvSpPr>
            <a:spLocks noGrp="1"/>
          </p:cNvSpPr>
          <p:nvPr>
            <p:ph idx="1"/>
          </p:nvPr>
        </p:nvSpPr>
        <p:spPr>
          <a:xfrm>
            <a:off x="4557253" y="1051811"/>
            <a:ext cx="4586528" cy="3047422"/>
          </a:xfrm>
        </p:spPr>
        <p:txBody>
          <a:bodyPr vert="horz" lIns="0" tIns="45720" rIns="91440" bIns="45720" rtlCol="0" anchor="t">
            <a:noAutofit/>
          </a:bodyPr>
          <a:lstStyle/>
          <a:p>
            <a:r>
              <a:rPr lang="en-US" sz="2000">
                <a:latin typeface="Helvetica"/>
                <a:cs typeface="Helvetica"/>
              </a:rPr>
              <a:t>Customs Import/VAT Tax May Not Apply</a:t>
            </a:r>
            <a:endParaRPr lang="en-US" sz="2000" b="1">
              <a:cs typeface="Helvetica" pitchFamily="2" charset="0"/>
            </a:endParaRPr>
          </a:p>
          <a:p>
            <a:endParaRPr lang="en-US" sz="2000">
              <a:latin typeface="Helvetica"/>
              <a:cs typeface="Helvetica"/>
            </a:endParaRPr>
          </a:p>
          <a:p>
            <a:r>
              <a:rPr lang="en-US" sz="2000">
                <a:latin typeface="Helvetica"/>
                <a:cs typeface="Helvetica"/>
              </a:rPr>
              <a:t>No Shipping Cost</a:t>
            </a:r>
            <a:endParaRPr lang="en-US" sz="2000">
              <a:cs typeface="Helvetica" pitchFamily="2" charset="0"/>
            </a:endParaRPr>
          </a:p>
          <a:p>
            <a:endParaRPr lang="en-US" sz="2000">
              <a:latin typeface="Helvetica"/>
              <a:cs typeface="Helvetica"/>
            </a:endParaRPr>
          </a:p>
          <a:p>
            <a:r>
              <a:rPr lang="en-US" sz="2000">
                <a:latin typeface="Helvetica"/>
                <a:cs typeface="Helvetica"/>
              </a:rPr>
              <a:t>No Physical Manual</a:t>
            </a:r>
          </a:p>
          <a:p>
            <a:pPr marL="800100" lvl="1" indent="-342900">
              <a:buFont typeface="Arial" panose="020B0604020202020204" pitchFamily="34" charset="0"/>
              <a:buChar char="•"/>
            </a:pPr>
            <a:endParaRPr lang="en-US" sz="2000">
              <a:cs typeface="Helvetica" pitchFamily="2" charset="0"/>
            </a:endParaRPr>
          </a:p>
          <a:p>
            <a:r>
              <a:rPr lang="en-US" sz="2000">
                <a:latin typeface="Helvetica"/>
                <a:cs typeface="Helvetica"/>
              </a:rPr>
              <a:t>Access to Computer</a:t>
            </a:r>
            <a:endParaRPr lang="en-US" sz="2000">
              <a:cs typeface="Helvetica" pitchFamily="2" charset="0"/>
            </a:endParaRPr>
          </a:p>
          <a:p>
            <a:pPr marL="800100" lvl="1" indent="-342900">
              <a:buFont typeface="Arial" panose="020B0604020202020204" pitchFamily="34" charset="0"/>
              <a:buChar char="•"/>
            </a:pPr>
            <a:endParaRPr lang="en-US">
              <a:cs typeface="Helvetica" pitchFamily="2" charset="0"/>
            </a:endParaRPr>
          </a:p>
        </p:txBody>
      </p:sp>
      <p:pic>
        <p:nvPicPr>
          <p:cNvPr id="5" name="Picture 4">
            <a:extLst>
              <a:ext uri="{FF2B5EF4-FFF2-40B4-BE49-F238E27FC236}">
                <a16:creationId xmlns:a16="http://schemas.microsoft.com/office/drawing/2014/main" id="{D32A4C72-2AF8-33B6-5E36-76ADF551A4BE}"/>
              </a:ext>
            </a:extLst>
          </p:cNvPr>
          <p:cNvPicPr>
            <a:picLocks noChangeAspect="1"/>
          </p:cNvPicPr>
          <p:nvPr/>
        </p:nvPicPr>
        <p:blipFill>
          <a:blip r:embed="rId2"/>
          <a:stretch>
            <a:fillRect/>
          </a:stretch>
        </p:blipFill>
        <p:spPr>
          <a:xfrm>
            <a:off x="238728" y="1860363"/>
            <a:ext cx="3867645" cy="1174858"/>
          </a:xfrm>
          <a:prstGeom prst="rect">
            <a:avLst/>
          </a:prstGeom>
        </p:spPr>
      </p:pic>
    </p:spTree>
    <p:extLst>
      <p:ext uri="{BB962C8B-B14F-4D97-AF65-F5344CB8AC3E}">
        <p14:creationId xmlns:p14="http://schemas.microsoft.com/office/powerpoint/2010/main" val="32761398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D693D-9B65-647A-7689-0C8436A05B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4826B4-8E49-BAED-1C66-20CC43E4E2D1}"/>
              </a:ext>
            </a:extLst>
          </p:cNvPr>
          <p:cNvSpPr>
            <a:spLocks noGrp="1"/>
          </p:cNvSpPr>
          <p:nvPr>
            <p:ph type="title"/>
          </p:nvPr>
        </p:nvSpPr>
        <p:spPr>
          <a:xfrm>
            <a:off x="457200" y="131618"/>
            <a:ext cx="8305800" cy="993775"/>
          </a:xfrm>
        </p:spPr>
        <p:txBody>
          <a:bodyPr/>
          <a:lstStyle/>
          <a:p>
            <a:pPr algn="ctr"/>
            <a:r>
              <a:rPr lang="en-US">
                <a:latin typeface="Helvetica"/>
                <a:cs typeface="Helvetica"/>
              </a:rPr>
              <a:t>Print in Country</a:t>
            </a:r>
            <a:endParaRPr lang="en-US"/>
          </a:p>
        </p:txBody>
      </p:sp>
      <p:sp>
        <p:nvSpPr>
          <p:cNvPr id="3" name="Content Placeholder 2">
            <a:extLst>
              <a:ext uri="{FF2B5EF4-FFF2-40B4-BE49-F238E27FC236}">
                <a16:creationId xmlns:a16="http://schemas.microsoft.com/office/drawing/2014/main" id="{FDFED799-C60A-2053-E0D9-86B831A93AEA}"/>
              </a:ext>
            </a:extLst>
          </p:cNvPr>
          <p:cNvSpPr>
            <a:spLocks noGrp="1"/>
          </p:cNvSpPr>
          <p:nvPr>
            <p:ph idx="1"/>
          </p:nvPr>
        </p:nvSpPr>
        <p:spPr>
          <a:xfrm>
            <a:off x="418234" y="1123084"/>
            <a:ext cx="8305800" cy="2904547"/>
          </a:xfrm>
        </p:spPr>
        <p:txBody>
          <a:bodyPr vert="horz" lIns="0" tIns="45720" rIns="91440" bIns="45720" rtlCol="0" anchor="t">
            <a:normAutofit fontScale="92500" lnSpcReduction="10000"/>
          </a:bodyPr>
          <a:lstStyle/>
          <a:p>
            <a:r>
              <a:rPr lang="en-US">
                <a:latin typeface="Helvetica"/>
                <a:cs typeface="Helvetica"/>
              </a:rPr>
              <a:t>Access to Printer</a:t>
            </a:r>
            <a:endParaRPr lang="en-US">
              <a:cs typeface="Helvetica" pitchFamily="2" charset="0"/>
            </a:endParaRPr>
          </a:p>
          <a:p>
            <a:endParaRPr lang="en-US">
              <a:latin typeface="Helvetica"/>
              <a:cs typeface="Helvetica"/>
            </a:endParaRPr>
          </a:p>
          <a:p>
            <a:r>
              <a:rPr lang="en-US">
                <a:latin typeface="Helvetica"/>
                <a:cs typeface="Helvetica"/>
              </a:rPr>
              <a:t>No Shipping Cost</a:t>
            </a:r>
            <a:endParaRPr lang="en-US">
              <a:cs typeface="Helvetica" pitchFamily="2" charset="0"/>
            </a:endParaRPr>
          </a:p>
          <a:p>
            <a:endParaRPr lang="en-US">
              <a:latin typeface="Helvetica"/>
              <a:cs typeface="Helvetica"/>
            </a:endParaRPr>
          </a:p>
          <a:p>
            <a:r>
              <a:rPr lang="en-US">
                <a:latin typeface="Helvetica"/>
                <a:cs typeface="Helvetica"/>
              </a:rPr>
              <a:t>Customs Import/VAT Tax May Not Apply</a:t>
            </a:r>
          </a:p>
          <a:p>
            <a:endParaRPr lang="en-US">
              <a:cs typeface="Helvetica" pitchFamily="2" charset="0"/>
            </a:endParaRPr>
          </a:p>
          <a:p>
            <a:r>
              <a:rPr lang="en-US">
                <a:latin typeface="Helvetica"/>
                <a:cs typeface="Helvetica"/>
              </a:rPr>
              <a:t>$10.00 Discount per Manual</a:t>
            </a:r>
            <a:endParaRPr lang="en-US">
              <a:cs typeface="Helvetica" pitchFamily="2" charset="0"/>
            </a:endParaRPr>
          </a:p>
          <a:p>
            <a:pPr marL="800100" lvl="1" indent="-342900">
              <a:buChar char="•"/>
            </a:pPr>
            <a:endParaRPr lang="en-US">
              <a:cs typeface="Helvetica" pitchFamily="2" charset="0"/>
            </a:endParaRPr>
          </a:p>
          <a:p>
            <a:pPr marL="800100" lvl="1" indent="-342900">
              <a:buChar char="•"/>
            </a:pPr>
            <a:endParaRPr lang="en-US">
              <a:cs typeface="Helvetica" pitchFamily="2" charset="0"/>
            </a:endParaRPr>
          </a:p>
        </p:txBody>
      </p:sp>
      <p:pic>
        <p:nvPicPr>
          <p:cNvPr id="4" name="Picture 3" descr="Clipart - Inkjet printer">
            <a:extLst>
              <a:ext uri="{FF2B5EF4-FFF2-40B4-BE49-F238E27FC236}">
                <a16:creationId xmlns:a16="http://schemas.microsoft.com/office/drawing/2014/main" id="{A7DC014E-BBF3-00BB-31D4-3E7BD4EC5E5A}"/>
              </a:ext>
            </a:extLst>
          </p:cNvPr>
          <p:cNvPicPr>
            <a:picLocks noChangeAspect="1"/>
          </p:cNvPicPr>
          <p:nvPr/>
        </p:nvPicPr>
        <p:blipFill>
          <a:blip r:embed="rId2"/>
          <a:stretch>
            <a:fillRect/>
          </a:stretch>
        </p:blipFill>
        <p:spPr>
          <a:xfrm>
            <a:off x="5953846" y="1282981"/>
            <a:ext cx="2365662" cy="2288579"/>
          </a:xfrm>
          <a:prstGeom prst="rect">
            <a:avLst/>
          </a:prstGeom>
        </p:spPr>
      </p:pic>
    </p:spTree>
    <p:extLst>
      <p:ext uri="{BB962C8B-B14F-4D97-AF65-F5344CB8AC3E}">
        <p14:creationId xmlns:p14="http://schemas.microsoft.com/office/powerpoint/2010/main" val="2436853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50CF0-B962-38DF-5E67-CCB3E7157FD5}"/>
              </a:ext>
            </a:extLst>
          </p:cNvPr>
          <p:cNvSpPr>
            <a:spLocks noGrp="1"/>
          </p:cNvSpPr>
          <p:nvPr>
            <p:ph type="title"/>
          </p:nvPr>
        </p:nvSpPr>
        <p:spPr>
          <a:xfrm>
            <a:off x="457200" y="1157720"/>
            <a:ext cx="8305800" cy="993775"/>
          </a:xfrm>
        </p:spPr>
        <p:txBody>
          <a:bodyPr/>
          <a:lstStyle/>
          <a:p>
            <a:r>
              <a:rPr lang="en-US">
                <a:latin typeface="Helvetica"/>
                <a:cs typeface="Helvetica"/>
              </a:rPr>
              <a:t>Beyond ATLS</a:t>
            </a:r>
            <a:endParaRPr lang="en-US"/>
          </a:p>
        </p:txBody>
      </p:sp>
      <p:sp>
        <p:nvSpPr>
          <p:cNvPr id="3" name="Content Placeholder 2">
            <a:extLst>
              <a:ext uri="{FF2B5EF4-FFF2-40B4-BE49-F238E27FC236}">
                <a16:creationId xmlns:a16="http://schemas.microsoft.com/office/drawing/2014/main" id="{A45AB7EE-B5CC-9B96-F1CA-BED9FFAF2D9E}"/>
              </a:ext>
            </a:extLst>
          </p:cNvPr>
          <p:cNvSpPr>
            <a:spLocks noGrp="1"/>
          </p:cNvSpPr>
          <p:nvPr>
            <p:ph idx="1"/>
          </p:nvPr>
        </p:nvSpPr>
        <p:spPr>
          <a:xfrm>
            <a:off x="457200" y="2110220"/>
            <a:ext cx="3090863" cy="1430337"/>
          </a:xfrm>
        </p:spPr>
        <p:txBody>
          <a:bodyPr vert="horz" lIns="0" tIns="45720" rIns="91440" bIns="45720" rtlCol="0" anchor="t">
            <a:normAutofit/>
          </a:bodyPr>
          <a:lstStyle/>
          <a:p>
            <a:r>
              <a:rPr lang="en-US">
                <a:latin typeface="Helvetica"/>
                <a:cs typeface="Helvetica"/>
              </a:rPr>
              <a:t>Ryan Francescatti &amp; Olivia Grierson</a:t>
            </a:r>
            <a:endParaRPr lang="en-US">
              <a:cs typeface="Helvetica"/>
            </a:endParaRPr>
          </a:p>
        </p:txBody>
      </p:sp>
      <p:pic>
        <p:nvPicPr>
          <p:cNvPr id="7" name="Picture 6" descr="A group of logos in a circle">
            <a:extLst>
              <a:ext uri="{FF2B5EF4-FFF2-40B4-BE49-F238E27FC236}">
                <a16:creationId xmlns:a16="http://schemas.microsoft.com/office/drawing/2014/main" id="{BAF16DBA-F1E2-8400-307B-38B1DBF2D4CA}"/>
              </a:ext>
            </a:extLst>
          </p:cNvPr>
          <p:cNvPicPr>
            <a:picLocks noChangeAspect="1"/>
          </p:cNvPicPr>
          <p:nvPr/>
        </p:nvPicPr>
        <p:blipFill>
          <a:blip r:embed="rId2"/>
          <a:stretch>
            <a:fillRect/>
          </a:stretch>
        </p:blipFill>
        <p:spPr>
          <a:xfrm>
            <a:off x="3501571" y="776925"/>
            <a:ext cx="5261429" cy="2673435"/>
          </a:xfrm>
          <a:prstGeom prst="rect">
            <a:avLst/>
          </a:prstGeom>
        </p:spPr>
      </p:pic>
      <p:sp>
        <p:nvSpPr>
          <p:cNvPr id="8" name="Rectangle 7">
            <a:extLst>
              <a:ext uri="{FF2B5EF4-FFF2-40B4-BE49-F238E27FC236}">
                <a16:creationId xmlns:a16="http://schemas.microsoft.com/office/drawing/2014/main" id="{3E0726BE-94FF-BCD7-DABA-E8D8B1303DF6}"/>
              </a:ext>
            </a:extLst>
          </p:cNvPr>
          <p:cNvSpPr/>
          <p:nvPr/>
        </p:nvSpPr>
        <p:spPr>
          <a:xfrm>
            <a:off x="3401785" y="3356427"/>
            <a:ext cx="5560785" cy="3174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CEC2FBF-FED0-E7FB-515B-26C388719929}"/>
              </a:ext>
            </a:extLst>
          </p:cNvPr>
          <p:cNvSpPr/>
          <p:nvPr/>
        </p:nvSpPr>
        <p:spPr>
          <a:xfrm>
            <a:off x="8616461" y="597877"/>
            <a:ext cx="325315" cy="31036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380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473D8-CA47-8EF9-3B25-A18A798F26E0}"/>
              </a:ext>
            </a:extLst>
          </p:cNvPr>
          <p:cNvSpPr>
            <a:spLocks noGrp="1"/>
          </p:cNvSpPr>
          <p:nvPr>
            <p:ph type="title"/>
          </p:nvPr>
        </p:nvSpPr>
        <p:spPr/>
        <p:txBody>
          <a:bodyPr lIns="91440" tIns="45720" rIns="91440" bIns="45720" anchor="t"/>
          <a:lstStyle/>
          <a:p>
            <a:r>
              <a:rPr lang="en-US">
                <a:latin typeface="Helvetica"/>
                <a:cs typeface="Helvetica"/>
              </a:rPr>
              <a:t>ATOM: </a:t>
            </a:r>
            <a:r>
              <a:rPr lang="en-US" sz="2000" b="0">
                <a:solidFill>
                  <a:srgbClr val="000000"/>
                </a:solidFill>
                <a:latin typeface="Helvetica"/>
                <a:cs typeface="Helvetica"/>
              </a:rPr>
              <a:t>Advanced Trauma Operative Management</a:t>
            </a:r>
          </a:p>
          <a:p>
            <a:br>
              <a:rPr lang="en-US">
                <a:latin typeface="Helvetica"/>
                <a:cs typeface="Helvetica"/>
              </a:rPr>
            </a:br>
            <a:endParaRPr lang="en-US">
              <a:cs typeface="Helvetica"/>
            </a:endParaRPr>
          </a:p>
        </p:txBody>
      </p:sp>
      <p:sp>
        <p:nvSpPr>
          <p:cNvPr id="3" name="Content Placeholder 2">
            <a:extLst>
              <a:ext uri="{FF2B5EF4-FFF2-40B4-BE49-F238E27FC236}">
                <a16:creationId xmlns:a16="http://schemas.microsoft.com/office/drawing/2014/main" id="{C620B8A7-D1A2-F6AC-DAFA-08C787E73CD8}"/>
              </a:ext>
            </a:extLst>
          </p:cNvPr>
          <p:cNvSpPr>
            <a:spLocks noGrp="1"/>
          </p:cNvSpPr>
          <p:nvPr>
            <p:ph idx="1"/>
          </p:nvPr>
        </p:nvSpPr>
        <p:spPr>
          <a:xfrm>
            <a:off x="457200" y="922752"/>
            <a:ext cx="4287079" cy="3106737"/>
          </a:xfrm>
        </p:spPr>
        <p:txBody>
          <a:bodyPr lIns="91440" tIns="45720" rIns="91440" bIns="45720" anchor="t"/>
          <a:lstStyle/>
          <a:p>
            <a:pPr marL="457200" indent="-457200">
              <a:buChar char="•"/>
            </a:pPr>
            <a:r>
              <a:rPr lang="en-US" sz="1400">
                <a:latin typeface="Helvetica"/>
                <a:cs typeface="Helvetica"/>
              </a:rPr>
              <a:t>Increases surgical competence and confidence by teaching proper operative techniques for penetrating injuries to the chest and the abdomen.</a:t>
            </a:r>
            <a:endParaRPr lang="en-US" sz="1400">
              <a:cs typeface="Helvetica"/>
            </a:endParaRPr>
          </a:p>
          <a:p>
            <a:pPr marL="457200" indent="-457200">
              <a:buFont typeface="Arial,Sans-Serif" panose="020B0604020202020204" pitchFamily="34" charset="0"/>
              <a:buChar char="•"/>
            </a:pPr>
            <a:r>
              <a:rPr lang="en-US" sz="1400">
                <a:latin typeface="Helvetica"/>
                <a:cs typeface="Helvetica"/>
              </a:rPr>
              <a:t>Intended for senior surgical residents, trauma fellows, military surgeons and general surgeons not frequently called on to treat penetrating injuries.</a:t>
            </a:r>
          </a:p>
          <a:p>
            <a:pPr marL="457200" indent="-457200">
              <a:buChar char="•"/>
            </a:pPr>
            <a:r>
              <a:rPr lang="en-US" sz="1400">
                <a:latin typeface="Helvetica"/>
                <a:cs typeface="Helvetica"/>
              </a:rPr>
              <a:t>Currently in its 3rd Edition.</a:t>
            </a:r>
            <a:endParaRPr lang="en-US" sz="1400">
              <a:cs typeface="Helvetica"/>
            </a:endParaRPr>
          </a:p>
          <a:p>
            <a:pPr marL="457200" indent="-457200">
              <a:buChar char="•"/>
            </a:pPr>
            <a:r>
              <a:rPr lang="en-US" sz="1400">
                <a:latin typeface="Helvetica"/>
                <a:cs typeface="Helvetica"/>
              </a:rPr>
              <a:t>Available on Trauma Education's Course Management System (CMS).</a:t>
            </a:r>
            <a:endParaRPr lang="en-US" sz="1400">
              <a:cs typeface="Helvetica"/>
            </a:endParaRPr>
          </a:p>
          <a:p>
            <a:pPr marL="457200" indent="-457200">
              <a:buChar char="•"/>
            </a:pPr>
            <a:r>
              <a:rPr lang="en-US" sz="1400">
                <a:latin typeface="Helvetica"/>
                <a:cs typeface="Helvetica"/>
              </a:rPr>
              <a:t>ATOM Chair: Paul Engels, MD, FACS </a:t>
            </a:r>
            <a:endParaRPr lang="en-US" sz="1400">
              <a:highlight>
                <a:srgbClr val="FFFF00"/>
              </a:highlight>
              <a:cs typeface="Helvetica"/>
            </a:endParaRPr>
          </a:p>
          <a:p>
            <a:endParaRPr lang="en-US" sz="1600">
              <a:cs typeface="Helvetica"/>
            </a:endParaRPr>
          </a:p>
          <a:p>
            <a:pPr marL="457200" indent="-457200">
              <a:buChar char="•"/>
            </a:pPr>
            <a:endParaRPr lang="en-US" sz="1600">
              <a:cs typeface="Helvetica"/>
            </a:endParaRPr>
          </a:p>
        </p:txBody>
      </p:sp>
      <p:pic>
        <p:nvPicPr>
          <p:cNvPr id="4" name="Picture 3">
            <a:extLst>
              <a:ext uri="{FF2B5EF4-FFF2-40B4-BE49-F238E27FC236}">
                <a16:creationId xmlns:a16="http://schemas.microsoft.com/office/drawing/2014/main" id="{67B2F6FB-4D6A-55D9-E7F0-86DAC77460E5}"/>
              </a:ext>
            </a:extLst>
          </p:cNvPr>
          <p:cNvPicPr>
            <a:picLocks noChangeAspect="1"/>
          </p:cNvPicPr>
          <p:nvPr/>
        </p:nvPicPr>
        <p:blipFill>
          <a:blip r:embed="rId2"/>
          <a:stretch>
            <a:fillRect/>
          </a:stretch>
        </p:blipFill>
        <p:spPr>
          <a:xfrm>
            <a:off x="5706980" y="861391"/>
            <a:ext cx="2343453" cy="3105979"/>
          </a:xfrm>
          <a:prstGeom prst="rect">
            <a:avLst/>
          </a:prstGeom>
        </p:spPr>
      </p:pic>
    </p:spTree>
    <p:extLst>
      <p:ext uri="{BB962C8B-B14F-4D97-AF65-F5344CB8AC3E}">
        <p14:creationId xmlns:p14="http://schemas.microsoft.com/office/powerpoint/2010/main" val="799771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A6EF-B201-F575-F714-E00962835EDE}"/>
              </a:ext>
            </a:extLst>
          </p:cNvPr>
          <p:cNvSpPr>
            <a:spLocks noGrp="1"/>
          </p:cNvSpPr>
          <p:nvPr>
            <p:ph type="title"/>
          </p:nvPr>
        </p:nvSpPr>
        <p:spPr/>
        <p:txBody>
          <a:bodyPr lIns="91440" tIns="45720" rIns="91440" bIns="45720" anchor="t"/>
          <a:lstStyle/>
          <a:p>
            <a:r>
              <a:rPr lang="en-US">
                <a:latin typeface="Helvetica"/>
                <a:cs typeface="Helvetica"/>
              </a:rPr>
              <a:t>ASSET: </a:t>
            </a:r>
            <a:r>
              <a:rPr lang="en-US" sz="2000">
                <a:latin typeface="Helvetica"/>
                <a:cs typeface="Helvetica"/>
              </a:rPr>
              <a:t>Advanced Surgical Skills for Exposure in Trauma</a:t>
            </a:r>
            <a:endParaRPr lang="en-US" sz="2000">
              <a:cs typeface="Helvetica"/>
            </a:endParaRPr>
          </a:p>
        </p:txBody>
      </p:sp>
      <p:sp>
        <p:nvSpPr>
          <p:cNvPr id="3" name="Content Placeholder 2">
            <a:extLst>
              <a:ext uri="{FF2B5EF4-FFF2-40B4-BE49-F238E27FC236}">
                <a16:creationId xmlns:a16="http://schemas.microsoft.com/office/drawing/2014/main" id="{51A6071E-CE4C-CCCC-9F2D-7526C6459D5C}"/>
              </a:ext>
            </a:extLst>
          </p:cNvPr>
          <p:cNvSpPr>
            <a:spLocks noGrp="1"/>
          </p:cNvSpPr>
          <p:nvPr>
            <p:ph idx="1"/>
          </p:nvPr>
        </p:nvSpPr>
        <p:spPr>
          <a:xfrm>
            <a:off x="280116" y="1015844"/>
            <a:ext cx="4293495" cy="3082590"/>
          </a:xfrm>
        </p:spPr>
        <p:txBody>
          <a:bodyPr lIns="91440" tIns="45720" rIns="91440" bIns="45720" anchor="t"/>
          <a:lstStyle/>
          <a:p>
            <a:pPr marL="457200" indent="-457200">
              <a:buFont typeface="Arial,Sans-Serif"/>
              <a:buChar char="•"/>
            </a:pPr>
            <a:r>
              <a:rPr lang="en-US" sz="1400">
                <a:latin typeface="Helvetica"/>
                <a:cs typeface="Helvetica"/>
              </a:rPr>
              <a:t>Teaches students how to surgically expose threatening injuries.</a:t>
            </a:r>
          </a:p>
          <a:p>
            <a:pPr marL="457200" indent="-457200">
              <a:buFont typeface="Arial,Sans-Serif"/>
              <a:buChar char="•"/>
            </a:pPr>
            <a:r>
              <a:rPr lang="en-US" sz="1400">
                <a:latin typeface="Helvetica"/>
                <a:cs typeface="Helvetica"/>
              </a:rPr>
              <a:t>Includes the use of a human cadaver.</a:t>
            </a:r>
          </a:p>
          <a:p>
            <a:pPr marL="457200" indent="-457200">
              <a:buFont typeface="Arial,Sans-Serif"/>
              <a:buChar char="•"/>
            </a:pPr>
            <a:r>
              <a:rPr lang="en-US" sz="1400">
                <a:latin typeface="Helvetica"/>
                <a:cs typeface="Helvetica"/>
              </a:rPr>
              <a:t>Extremely interactive as participants learn how to assess and expose injuries that may threaten a life of limb.</a:t>
            </a:r>
          </a:p>
          <a:p>
            <a:pPr marL="457200" indent="-457200">
              <a:buFont typeface="Arial,Sans-Serif"/>
              <a:buChar char="•"/>
            </a:pPr>
            <a:r>
              <a:rPr lang="en-US" sz="1400">
                <a:latin typeface="Helvetica"/>
                <a:cs typeface="Helvetica"/>
              </a:rPr>
              <a:t>Low student-to-faculty ratio allows for extensive faculty guidance.</a:t>
            </a:r>
            <a:endParaRPr lang="en-US" sz="1400">
              <a:cs typeface="Helvetica"/>
            </a:endParaRPr>
          </a:p>
          <a:p>
            <a:pPr marL="457200" indent="-457200">
              <a:buFont typeface="Arial,Sans-Serif"/>
              <a:buChar char="•"/>
            </a:pPr>
            <a:r>
              <a:rPr lang="en-US" sz="1400">
                <a:latin typeface="Helvetica"/>
                <a:cs typeface="Helvetica"/>
              </a:rPr>
              <a:t>Currently in its 2nd Edition.</a:t>
            </a:r>
            <a:endParaRPr lang="en-US" sz="1400">
              <a:cs typeface="Helvetica"/>
            </a:endParaRPr>
          </a:p>
          <a:p>
            <a:pPr marL="457200" indent="-457200">
              <a:buFont typeface="Arial,Sans-Serif"/>
              <a:buChar char="•"/>
            </a:pPr>
            <a:r>
              <a:rPr lang="en-US" sz="1400">
                <a:latin typeface="Helvetica"/>
                <a:cs typeface="Helvetica"/>
              </a:rPr>
              <a:t>Available on Trauma Education's Course Management System (CMS).</a:t>
            </a:r>
            <a:endParaRPr lang="en-US" sz="1400">
              <a:cs typeface="Helvetica"/>
            </a:endParaRPr>
          </a:p>
          <a:p>
            <a:pPr marL="457200" indent="-457200">
              <a:buFont typeface="Arial,Sans-Serif"/>
              <a:buChar char="•"/>
            </a:pPr>
            <a:r>
              <a:rPr lang="en-US" sz="1400">
                <a:latin typeface="Helvetica"/>
                <a:cs typeface="Helvetica"/>
              </a:rPr>
              <a:t>ASSET Chair: Daniel Grabo, MD, FACS</a:t>
            </a: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endParaRPr lang="en-US">
              <a:cs typeface="Helvetica"/>
            </a:endParaRPr>
          </a:p>
        </p:txBody>
      </p:sp>
      <p:pic>
        <p:nvPicPr>
          <p:cNvPr id="4" name="Picture 3">
            <a:extLst>
              <a:ext uri="{FF2B5EF4-FFF2-40B4-BE49-F238E27FC236}">
                <a16:creationId xmlns:a16="http://schemas.microsoft.com/office/drawing/2014/main" id="{1D9AEA0A-2FFE-D37A-1A27-BE93EBD9F6C0}"/>
              </a:ext>
            </a:extLst>
          </p:cNvPr>
          <p:cNvPicPr>
            <a:picLocks noChangeAspect="1"/>
          </p:cNvPicPr>
          <p:nvPr/>
        </p:nvPicPr>
        <p:blipFill>
          <a:blip r:embed="rId2"/>
          <a:stretch>
            <a:fillRect/>
          </a:stretch>
        </p:blipFill>
        <p:spPr>
          <a:xfrm>
            <a:off x="5447267" y="853225"/>
            <a:ext cx="2523645" cy="3187523"/>
          </a:xfrm>
          <a:prstGeom prst="rect">
            <a:avLst/>
          </a:prstGeom>
        </p:spPr>
      </p:pic>
    </p:spTree>
    <p:extLst>
      <p:ext uri="{BB962C8B-B14F-4D97-AF65-F5344CB8AC3E}">
        <p14:creationId xmlns:p14="http://schemas.microsoft.com/office/powerpoint/2010/main" val="335939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ED06F-1C32-E324-A56F-5563EEADFD1B}"/>
              </a:ext>
            </a:extLst>
          </p:cNvPr>
          <p:cNvSpPr>
            <a:spLocks noGrp="1"/>
          </p:cNvSpPr>
          <p:nvPr>
            <p:ph type="title"/>
          </p:nvPr>
        </p:nvSpPr>
        <p:spPr/>
        <p:txBody>
          <a:bodyPr lIns="91440" tIns="45720" rIns="91440" bIns="45720" anchor="t"/>
          <a:lstStyle/>
          <a:p>
            <a:r>
              <a:rPr lang="en-US">
                <a:latin typeface="Helvetica"/>
                <a:cs typeface="Helvetica"/>
              </a:rPr>
              <a:t>BEST: </a:t>
            </a:r>
            <a:r>
              <a:rPr lang="en-US" sz="2000">
                <a:latin typeface="Helvetica"/>
                <a:cs typeface="Helvetica"/>
              </a:rPr>
              <a:t>Basic Endovascular Skills for Trauma </a:t>
            </a:r>
            <a:endParaRPr lang="en-US" sz="2000"/>
          </a:p>
        </p:txBody>
      </p:sp>
      <p:sp>
        <p:nvSpPr>
          <p:cNvPr id="3" name="Content Placeholder 2">
            <a:extLst>
              <a:ext uri="{FF2B5EF4-FFF2-40B4-BE49-F238E27FC236}">
                <a16:creationId xmlns:a16="http://schemas.microsoft.com/office/drawing/2014/main" id="{C3269D4D-1BF1-8071-8E87-C5687E635C2F}"/>
              </a:ext>
            </a:extLst>
          </p:cNvPr>
          <p:cNvSpPr>
            <a:spLocks noGrp="1"/>
          </p:cNvSpPr>
          <p:nvPr>
            <p:ph idx="1"/>
          </p:nvPr>
        </p:nvSpPr>
        <p:spPr>
          <a:xfrm>
            <a:off x="457200" y="653626"/>
            <a:ext cx="4768403" cy="3106737"/>
          </a:xfrm>
        </p:spPr>
        <p:txBody>
          <a:bodyPr lIns="91440" tIns="45720" rIns="91440" bIns="45720" anchor="t"/>
          <a:lstStyle/>
          <a:p>
            <a:endParaRPr lang="en-US" sz="1400">
              <a:latin typeface="Helvetica"/>
              <a:cs typeface="Helvetica"/>
            </a:endParaRPr>
          </a:p>
          <a:p>
            <a:pPr marL="457200" indent="-457200">
              <a:buFont typeface="Arial,Sans-Serif"/>
              <a:buChar char="•"/>
            </a:pPr>
            <a:r>
              <a:rPr lang="en-US" sz="1400">
                <a:latin typeface="Helvetica"/>
                <a:cs typeface="Helvetica"/>
              </a:rPr>
              <a:t>Designed to teach basic endovascular techniques to trauma and acute care surgeons who have limited or no formal endovascular training.</a:t>
            </a:r>
            <a:endParaRPr lang="en-US" sz="1400">
              <a:cs typeface="Helvetica"/>
            </a:endParaRPr>
          </a:p>
          <a:p>
            <a:pPr marL="457200" indent="-457200">
              <a:buFont typeface="Arial,Sans-Serif"/>
              <a:buChar char="•"/>
            </a:pPr>
            <a:r>
              <a:rPr lang="en-US" sz="1400">
                <a:latin typeface="Helvetica"/>
                <a:cs typeface="Helvetica"/>
              </a:rPr>
              <a:t>Highlights skills needed for Resuscitative Endovascular Balloon Occlusion of the Aorta (REBOA).</a:t>
            </a:r>
            <a:endParaRPr lang="en-US" sz="1400">
              <a:cs typeface="Helvetica"/>
            </a:endParaRPr>
          </a:p>
          <a:p>
            <a:pPr marL="457200" indent="-457200">
              <a:buFont typeface="Arial,Sans-Serif"/>
              <a:buChar char="•"/>
            </a:pPr>
            <a:r>
              <a:rPr lang="en-US" sz="1400">
                <a:latin typeface="Helvetica"/>
                <a:cs typeface="Helvetica"/>
              </a:rPr>
              <a:t>Offered as a full course that includes cadaver work as well as a workshop that allows participants to practice with simulators. </a:t>
            </a:r>
            <a:endParaRPr lang="en-US" sz="1400">
              <a:cs typeface="Helvetica"/>
            </a:endParaRPr>
          </a:p>
          <a:p>
            <a:pPr marL="457200" indent="-457200">
              <a:buFont typeface="Arial,Sans-Serif"/>
              <a:buChar char="•"/>
            </a:pPr>
            <a:r>
              <a:rPr lang="en-US" sz="1400">
                <a:latin typeface="Helvetica"/>
                <a:cs typeface="Helvetica"/>
              </a:rPr>
              <a:t>Currently in Edition 2.1</a:t>
            </a:r>
            <a:endParaRPr lang="en-US" sz="1400">
              <a:cs typeface="Helvetica"/>
            </a:endParaRPr>
          </a:p>
          <a:p>
            <a:pPr marL="457200" indent="-457200">
              <a:buFont typeface="Arial,Sans-Serif"/>
              <a:buChar char="•"/>
            </a:pPr>
            <a:r>
              <a:rPr lang="en-US" sz="1400">
                <a:latin typeface="Helvetica"/>
                <a:cs typeface="Helvetica"/>
              </a:rPr>
              <a:t>Not currently available on Trauma Education's Course Management System (CMS).</a:t>
            </a:r>
          </a:p>
          <a:p>
            <a:pPr marL="457200" indent="-457200">
              <a:buFont typeface="Arial,Sans-Serif"/>
              <a:buChar char="•"/>
            </a:pPr>
            <a:r>
              <a:rPr lang="en-US" sz="1400">
                <a:latin typeface="Helvetica"/>
                <a:cs typeface="Helvetica"/>
              </a:rPr>
              <a:t>BEST Chair: Megan Brenner, MD, FACS</a:t>
            </a: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endParaRPr lang="en-US">
              <a:cs typeface="Helvetica"/>
            </a:endParaRPr>
          </a:p>
        </p:txBody>
      </p:sp>
      <p:pic>
        <p:nvPicPr>
          <p:cNvPr id="8" name="Picture 7" descr="A blue sign with black text">
            <a:extLst>
              <a:ext uri="{FF2B5EF4-FFF2-40B4-BE49-F238E27FC236}">
                <a16:creationId xmlns:a16="http://schemas.microsoft.com/office/drawing/2014/main" id="{ACB6BD31-1ABB-E13F-EBD1-DB90EE7BC27C}"/>
              </a:ext>
            </a:extLst>
          </p:cNvPr>
          <p:cNvPicPr>
            <a:picLocks noChangeAspect="1"/>
          </p:cNvPicPr>
          <p:nvPr/>
        </p:nvPicPr>
        <p:blipFill>
          <a:blip r:embed="rId2"/>
          <a:stretch>
            <a:fillRect/>
          </a:stretch>
        </p:blipFill>
        <p:spPr>
          <a:xfrm>
            <a:off x="5395063" y="1162593"/>
            <a:ext cx="3162192" cy="2393157"/>
          </a:xfrm>
          <a:prstGeom prst="rect">
            <a:avLst/>
          </a:prstGeom>
        </p:spPr>
      </p:pic>
    </p:spTree>
    <p:extLst>
      <p:ext uri="{BB962C8B-B14F-4D97-AF65-F5344CB8AC3E}">
        <p14:creationId xmlns:p14="http://schemas.microsoft.com/office/powerpoint/2010/main" val="1916501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77620-536A-665F-B818-E24D25155D64}"/>
              </a:ext>
            </a:extLst>
          </p:cNvPr>
          <p:cNvSpPr>
            <a:spLocks noGrp="1"/>
          </p:cNvSpPr>
          <p:nvPr>
            <p:ph type="title"/>
          </p:nvPr>
        </p:nvSpPr>
        <p:spPr/>
        <p:txBody>
          <a:bodyPr lIns="91440" tIns="45720" rIns="91440" bIns="45720" anchor="t"/>
          <a:lstStyle/>
          <a:p>
            <a:r>
              <a:rPr lang="en-US">
                <a:latin typeface="Helvetica"/>
                <a:cs typeface="Helvetica"/>
              </a:rPr>
              <a:t>RTTDC: </a:t>
            </a:r>
            <a:r>
              <a:rPr lang="en-US" sz="2000">
                <a:latin typeface="Helvetica"/>
                <a:cs typeface="Helvetica"/>
              </a:rPr>
              <a:t>Rural Trauma Team Development Course</a:t>
            </a:r>
            <a:endParaRPr lang="en-US" sz="2000">
              <a:cs typeface="Helvetica"/>
            </a:endParaRPr>
          </a:p>
        </p:txBody>
      </p:sp>
      <p:sp>
        <p:nvSpPr>
          <p:cNvPr id="3" name="Content Placeholder 2">
            <a:extLst>
              <a:ext uri="{FF2B5EF4-FFF2-40B4-BE49-F238E27FC236}">
                <a16:creationId xmlns:a16="http://schemas.microsoft.com/office/drawing/2014/main" id="{DF41B201-1CD7-0F94-DD72-C834E939D090}"/>
              </a:ext>
            </a:extLst>
          </p:cNvPr>
          <p:cNvSpPr>
            <a:spLocks noGrp="1"/>
          </p:cNvSpPr>
          <p:nvPr>
            <p:ph idx="1"/>
          </p:nvPr>
        </p:nvSpPr>
        <p:spPr>
          <a:xfrm>
            <a:off x="308372" y="914469"/>
            <a:ext cx="5239579" cy="3106737"/>
          </a:xfrm>
          <a:noFill/>
        </p:spPr>
        <p:txBody>
          <a:bodyPr lIns="91440" tIns="45720" rIns="91440" bIns="45720" anchor="t"/>
          <a:lstStyle/>
          <a:p>
            <a:pPr marL="457200" indent="-457200">
              <a:buFont typeface="Arial,Sans-Serif"/>
              <a:buChar char="•"/>
            </a:pPr>
            <a:r>
              <a:rPr lang="en-US" sz="1400">
                <a:latin typeface="Helvetica"/>
                <a:cs typeface="Helvetica"/>
              </a:rPr>
              <a:t>Has been developed to improve the quality of care in rural communities by developing a timely, organized and systemic response to care of the trauma patient.</a:t>
            </a:r>
            <a:endParaRPr lang="en-US" sz="1400">
              <a:cs typeface="Helvetica"/>
            </a:endParaRPr>
          </a:p>
          <a:p>
            <a:pPr marL="457200" indent="-457200">
              <a:buFont typeface="Arial,Sans-Serif"/>
              <a:buChar char="•"/>
            </a:pPr>
            <a:r>
              <a:rPr lang="en-US" sz="1400">
                <a:latin typeface="Helvetica"/>
                <a:cs typeface="Helvetica"/>
              </a:rPr>
              <a:t>The course emphasizes a team approach and focuses on common problems in the initial assessment and stabilization of the patient.</a:t>
            </a:r>
          </a:p>
          <a:p>
            <a:pPr marL="457200" indent="-457200">
              <a:buFont typeface="Arial,Sans-Serif"/>
              <a:buChar char="•"/>
            </a:pPr>
            <a:r>
              <a:rPr lang="en-US" sz="1400">
                <a:latin typeface="Helvetica"/>
                <a:cs typeface="Helvetica"/>
              </a:rPr>
              <a:t>RTTDC teaches rural facilities how to apply the principles of ATLS using their own people, equipment and resources. </a:t>
            </a:r>
          </a:p>
          <a:p>
            <a:pPr marL="457200" indent="-457200">
              <a:buFont typeface="Arial,Sans-Serif"/>
              <a:buChar char="•"/>
            </a:pPr>
            <a:r>
              <a:rPr lang="en-US" sz="1400">
                <a:latin typeface="Helvetica"/>
                <a:cs typeface="Helvetica"/>
              </a:rPr>
              <a:t>Currently in its 4th Edition. </a:t>
            </a:r>
          </a:p>
          <a:p>
            <a:pPr marL="457200" indent="-457200">
              <a:buFont typeface="Arial,Sans-Serif"/>
              <a:buChar char="•"/>
            </a:pPr>
            <a:r>
              <a:rPr lang="en-US" sz="1400">
                <a:latin typeface="Helvetica"/>
                <a:cs typeface="Helvetica"/>
              </a:rPr>
              <a:t>Available on Trauma Education's Course Management System (CMS)</a:t>
            </a:r>
          </a:p>
          <a:p>
            <a:pPr marL="457200" indent="-457200">
              <a:buFont typeface="Arial,Sans-Serif"/>
              <a:buChar char="•"/>
            </a:pPr>
            <a:r>
              <a:rPr lang="en-US" sz="1400">
                <a:latin typeface="Helvetica"/>
                <a:cs typeface="Helvetica"/>
              </a:rPr>
              <a:t>RTTDC Chair: </a:t>
            </a:r>
            <a:r>
              <a:rPr lang="en-US" sz="1400">
                <a:solidFill>
                  <a:srgbClr val="000000"/>
                </a:solidFill>
                <a:latin typeface="Helvetica"/>
                <a:cs typeface="Helvetica"/>
              </a:rPr>
              <a:t>Dr. Person, </a:t>
            </a:r>
          </a:p>
          <a:p>
            <a:pPr marL="457200" indent="-457200">
              <a:buFont typeface="Arial,Sans-Serif"/>
              <a:buChar char="•"/>
            </a:pPr>
            <a:endParaRPr lang="en-US" sz="1400">
              <a:latin typeface="Helvetica"/>
              <a:cs typeface="Helvetica"/>
            </a:endParaRPr>
          </a:p>
          <a:p>
            <a:pPr marL="457200" indent="-457200">
              <a:buFont typeface="Arial,Sans-Serif"/>
              <a:buChar char="•"/>
            </a:pPr>
            <a:endParaRPr lang="en-US" sz="1400">
              <a:latin typeface="Helvetica"/>
              <a:cs typeface="Helvetica"/>
            </a:endParaRPr>
          </a:p>
          <a:p>
            <a:pPr marL="457200" indent="-457200">
              <a:buFont typeface="Arial,Sans-Serif"/>
              <a:buChar char="•"/>
            </a:pPr>
            <a:r>
              <a:rPr lang="en-US" sz="1400">
                <a:latin typeface="Helvetica"/>
                <a:cs typeface="Helvetica"/>
              </a:rPr>
              <a:t>No</a:t>
            </a:r>
          </a:p>
          <a:p>
            <a:endParaRPr lang="en-US" sz="1400">
              <a:cs typeface="Helvetica"/>
            </a:endParaRPr>
          </a:p>
        </p:txBody>
      </p:sp>
      <p:pic>
        <p:nvPicPr>
          <p:cNvPr id="4" name="Picture 3" descr="A group of people in a field&#10;&#10;AI-generated content may be incorrect.">
            <a:extLst>
              <a:ext uri="{FF2B5EF4-FFF2-40B4-BE49-F238E27FC236}">
                <a16:creationId xmlns:a16="http://schemas.microsoft.com/office/drawing/2014/main" id="{8268E47F-F068-CDE9-0AAE-C8CBE949A509}"/>
              </a:ext>
            </a:extLst>
          </p:cNvPr>
          <p:cNvPicPr>
            <a:picLocks noChangeAspect="1"/>
          </p:cNvPicPr>
          <p:nvPr/>
        </p:nvPicPr>
        <p:blipFill>
          <a:blip r:embed="rId2"/>
          <a:stretch>
            <a:fillRect/>
          </a:stretch>
        </p:blipFill>
        <p:spPr>
          <a:xfrm>
            <a:off x="6340858" y="902435"/>
            <a:ext cx="2347919" cy="3110697"/>
          </a:xfrm>
          <a:prstGeom prst="rect">
            <a:avLst/>
          </a:prstGeom>
        </p:spPr>
      </p:pic>
    </p:spTree>
    <p:extLst>
      <p:ext uri="{BB962C8B-B14F-4D97-AF65-F5344CB8AC3E}">
        <p14:creationId xmlns:p14="http://schemas.microsoft.com/office/powerpoint/2010/main" val="2166925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795BF-FFF0-B642-FEF5-3371946BFA40}"/>
              </a:ext>
            </a:extLst>
          </p:cNvPr>
          <p:cNvSpPr>
            <a:spLocks noGrp="1"/>
          </p:cNvSpPr>
          <p:nvPr>
            <p:ph type="title"/>
          </p:nvPr>
        </p:nvSpPr>
        <p:spPr/>
        <p:txBody>
          <a:bodyPr lIns="91440" tIns="45720" rIns="91440" bIns="45720" anchor="t"/>
          <a:lstStyle/>
          <a:p>
            <a:r>
              <a:rPr lang="en-US">
                <a:latin typeface="Helvetica"/>
                <a:cs typeface="Helvetica"/>
              </a:rPr>
              <a:t>QR Codes:</a:t>
            </a:r>
            <a:endParaRPr lang="en-US"/>
          </a:p>
        </p:txBody>
      </p:sp>
      <p:pic>
        <p:nvPicPr>
          <p:cNvPr id="5" name="Picture 4" descr="A qr code on a white background&#10;&#10;AI-generated content may be incorrect.">
            <a:extLst>
              <a:ext uri="{FF2B5EF4-FFF2-40B4-BE49-F238E27FC236}">
                <a16:creationId xmlns:a16="http://schemas.microsoft.com/office/drawing/2014/main" id="{1ED146A3-1FA1-1D61-01FA-6A0012CAF43F}"/>
              </a:ext>
            </a:extLst>
          </p:cNvPr>
          <p:cNvPicPr>
            <a:picLocks noChangeAspect="1"/>
          </p:cNvPicPr>
          <p:nvPr/>
        </p:nvPicPr>
        <p:blipFill>
          <a:blip r:embed="rId2"/>
          <a:stretch>
            <a:fillRect/>
          </a:stretch>
        </p:blipFill>
        <p:spPr>
          <a:xfrm>
            <a:off x="1545204" y="1779487"/>
            <a:ext cx="1582115" cy="1582115"/>
          </a:xfrm>
          <a:prstGeom prst="rect">
            <a:avLst/>
          </a:prstGeom>
        </p:spPr>
      </p:pic>
      <p:sp>
        <p:nvSpPr>
          <p:cNvPr id="9" name="Content Placeholder 8">
            <a:extLst>
              <a:ext uri="{FF2B5EF4-FFF2-40B4-BE49-F238E27FC236}">
                <a16:creationId xmlns:a16="http://schemas.microsoft.com/office/drawing/2014/main" id="{8F1BC923-6EE5-28F3-D0C7-CF017582F02F}"/>
              </a:ext>
            </a:extLst>
          </p:cNvPr>
          <p:cNvSpPr>
            <a:spLocks noGrp="1"/>
          </p:cNvSpPr>
          <p:nvPr>
            <p:ph idx="1"/>
          </p:nvPr>
        </p:nvSpPr>
        <p:spPr/>
        <p:txBody>
          <a:bodyPr lIns="91440" tIns="45720" rIns="91440" bIns="45720" anchor="t"/>
          <a:lstStyle/>
          <a:p>
            <a:r>
              <a:rPr lang="en-US" sz="1200">
                <a:latin typeface="Helvetica"/>
                <a:cs typeface="Helvetica"/>
              </a:rPr>
              <a:t>    </a:t>
            </a:r>
            <a:r>
              <a:rPr lang="en-US" sz="1400" b="1">
                <a:latin typeface="Helvetica"/>
                <a:cs typeface="Helvetica"/>
              </a:rPr>
              <a:t>Electronic Handouts for Sessions:</a:t>
            </a:r>
            <a:r>
              <a:rPr lang="en-US" sz="1200" b="1">
                <a:latin typeface="Helvetica"/>
                <a:cs typeface="Helvetica"/>
              </a:rPr>
              <a:t> </a:t>
            </a:r>
            <a:r>
              <a:rPr lang="en-US" sz="1200">
                <a:latin typeface="Helvetica"/>
                <a:cs typeface="Helvetica"/>
              </a:rPr>
              <a:t>          </a:t>
            </a:r>
            <a:r>
              <a:rPr lang="en-US" sz="1400" b="1">
                <a:latin typeface="Helvetica"/>
                <a:cs typeface="Helvetica"/>
              </a:rPr>
              <a:t>Coordinator Questions for Sunday Session:</a:t>
            </a:r>
            <a:endParaRPr lang="en-US" sz="1400" b="1">
              <a:cs typeface="Helvetica"/>
            </a:endParaRPr>
          </a:p>
        </p:txBody>
      </p:sp>
      <p:pic>
        <p:nvPicPr>
          <p:cNvPr id="11" name="Picture 10" descr="A qr code on a white background&#10;&#10;AI-generated content may be incorrect.">
            <a:extLst>
              <a:ext uri="{FF2B5EF4-FFF2-40B4-BE49-F238E27FC236}">
                <a16:creationId xmlns:a16="http://schemas.microsoft.com/office/drawing/2014/main" id="{A9DBF0E4-AFE9-2D5C-1E94-EE853ECC9095}"/>
              </a:ext>
            </a:extLst>
          </p:cNvPr>
          <p:cNvPicPr>
            <a:picLocks noChangeAspect="1"/>
          </p:cNvPicPr>
          <p:nvPr/>
        </p:nvPicPr>
        <p:blipFill>
          <a:blip r:embed="rId3"/>
          <a:stretch>
            <a:fillRect/>
          </a:stretch>
        </p:blipFill>
        <p:spPr>
          <a:xfrm>
            <a:off x="5471887" y="1689768"/>
            <a:ext cx="1727506" cy="1761853"/>
          </a:xfrm>
          <a:prstGeom prst="rect">
            <a:avLst/>
          </a:prstGeom>
        </p:spPr>
      </p:pic>
    </p:spTree>
    <p:extLst>
      <p:ext uri="{BB962C8B-B14F-4D97-AF65-F5344CB8AC3E}">
        <p14:creationId xmlns:p14="http://schemas.microsoft.com/office/powerpoint/2010/main" val="3708773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E362-7505-53EB-1B50-24D2C6EF9B4E}"/>
              </a:ext>
            </a:extLst>
          </p:cNvPr>
          <p:cNvSpPr>
            <a:spLocks noGrp="1"/>
          </p:cNvSpPr>
          <p:nvPr>
            <p:ph type="title"/>
          </p:nvPr>
        </p:nvSpPr>
        <p:spPr/>
        <p:txBody>
          <a:bodyPr lIns="91440" tIns="45720" rIns="91440" bIns="45720" anchor="t"/>
          <a:lstStyle/>
          <a:p>
            <a:r>
              <a:rPr lang="en-US">
                <a:latin typeface="Helvetica"/>
                <a:cs typeface="Helvetica"/>
              </a:rPr>
              <a:t>DMEP: </a:t>
            </a:r>
            <a:r>
              <a:rPr lang="en-US" sz="2000">
                <a:latin typeface="Helvetica"/>
                <a:cs typeface="Helvetica"/>
              </a:rPr>
              <a:t>Disaster Management and Emergency Preparedness</a:t>
            </a:r>
            <a:endParaRPr lang="en-US" sz="2000">
              <a:cs typeface="Helvetica"/>
            </a:endParaRPr>
          </a:p>
        </p:txBody>
      </p:sp>
      <p:sp>
        <p:nvSpPr>
          <p:cNvPr id="3" name="Content Placeholder 2">
            <a:extLst>
              <a:ext uri="{FF2B5EF4-FFF2-40B4-BE49-F238E27FC236}">
                <a16:creationId xmlns:a16="http://schemas.microsoft.com/office/drawing/2014/main" id="{3C5E163D-043F-5A62-E636-0BDA17DFC15A}"/>
              </a:ext>
            </a:extLst>
          </p:cNvPr>
          <p:cNvSpPr>
            <a:spLocks noGrp="1"/>
          </p:cNvSpPr>
          <p:nvPr>
            <p:ph idx="1"/>
          </p:nvPr>
        </p:nvSpPr>
        <p:spPr>
          <a:xfrm>
            <a:off x="457200" y="914469"/>
            <a:ext cx="4586005" cy="3106737"/>
          </a:xfrm>
        </p:spPr>
        <p:txBody>
          <a:bodyPr lIns="91440" tIns="45720" rIns="91440" bIns="45720" anchor="t"/>
          <a:lstStyle/>
          <a:p>
            <a:pPr marL="457200" indent="-457200">
              <a:buFont typeface="Arial,Sans-Serif"/>
              <a:buChar char="•"/>
            </a:pPr>
            <a:r>
              <a:rPr lang="en-US" sz="1400">
                <a:latin typeface="Helvetica"/>
                <a:cs typeface="Helvetica"/>
              </a:rPr>
              <a:t>Teaches planning methods, preparedness and medical management of trauma patients in mass casualty disaster situations.</a:t>
            </a:r>
          </a:p>
          <a:p>
            <a:pPr marL="457200" indent="-457200">
              <a:buFont typeface="Arial,Sans-Serif"/>
              <a:buChar char="•"/>
            </a:pPr>
            <a:r>
              <a:rPr lang="en-US" sz="1400">
                <a:latin typeface="Helvetica"/>
                <a:cs typeface="Helvetica"/>
              </a:rPr>
              <a:t>Helps organizations be better prepared for a mass casualty event.</a:t>
            </a:r>
          </a:p>
          <a:p>
            <a:pPr marL="457200" indent="-457200">
              <a:buFont typeface="Arial,Sans-Serif"/>
              <a:buChar char="•"/>
            </a:pPr>
            <a:r>
              <a:rPr lang="en-US" sz="1400">
                <a:latin typeface="Helvetica"/>
                <a:cs typeface="Helvetica"/>
              </a:rPr>
              <a:t>Combines lecture and interactive scenarios.</a:t>
            </a:r>
            <a:endParaRPr lang="en-US" sz="1400">
              <a:cs typeface="Helvetica"/>
            </a:endParaRPr>
          </a:p>
          <a:p>
            <a:pPr marL="457200" indent="-457200">
              <a:buFont typeface="Arial,Sans-Serif"/>
              <a:buChar char="•"/>
            </a:pPr>
            <a:r>
              <a:rPr lang="en-US" sz="1400">
                <a:latin typeface="Helvetica"/>
                <a:cs typeface="Helvetica"/>
              </a:rPr>
              <a:t>Open to anyone who may be a first receiver of casualties following a disaster.</a:t>
            </a:r>
            <a:endParaRPr lang="en-US" sz="1400">
              <a:cs typeface="Helvetica"/>
            </a:endParaRPr>
          </a:p>
          <a:p>
            <a:pPr marL="457200" indent="-457200">
              <a:buFont typeface="Arial,Sans-Serif"/>
              <a:buChar char="•"/>
            </a:pPr>
            <a:r>
              <a:rPr lang="en-US" sz="1400">
                <a:latin typeface="Helvetica"/>
                <a:cs typeface="Helvetica"/>
              </a:rPr>
              <a:t>Currently in its 2nd Edition.</a:t>
            </a:r>
            <a:endParaRPr lang="en-US" sz="1400">
              <a:highlight>
                <a:srgbClr val="FFFF00"/>
              </a:highlight>
              <a:cs typeface="Helvetica"/>
            </a:endParaRPr>
          </a:p>
          <a:p>
            <a:pPr marL="457200" indent="-457200">
              <a:buFont typeface="Arial,Sans-Serif"/>
              <a:buChar char="•"/>
            </a:pPr>
            <a:r>
              <a:rPr lang="en-US" sz="1400">
                <a:latin typeface="Helvetica"/>
                <a:cs typeface="Helvetica"/>
              </a:rPr>
              <a:t>Not currently available on Trauma Education's Course Management System (CMS)</a:t>
            </a:r>
          </a:p>
          <a:p>
            <a:pPr marL="457200" indent="-457200">
              <a:buFont typeface="Arial,Sans-Serif"/>
              <a:buChar char="•"/>
            </a:pPr>
            <a:r>
              <a:rPr lang="en-US" sz="1400">
                <a:latin typeface="Helvetica"/>
                <a:cs typeface="Helvetica"/>
              </a:rPr>
              <a:t>DMEP Chair: Jeannette Capella, MD, MEd, FACS</a:t>
            </a:r>
            <a:endParaRPr lang="en-US" sz="1400">
              <a:highlight>
                <a:srgbClr val="FFFF00"/>
              </a:highlight>
              <a:latin typeface="Helvetica"/>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pPr marL="457200" indent="-457200">
              <a:buFont typeface="Arial,Sans-Serif"/>
              <a:buChar char="•"/>
            </a:pPr>
            <a:endParaRPr lang="en-US" sz="1400">
              <a:cs typeface="Helvetica"/>
            </a:endParaRPr>
          </a:p>
          <a:p>
            <a:endParaRPr lang="en-US">
              <a:cs typeface="Helvetica"/>
            </a:endParaRPr>
          </a:p>
        </p:txBody>
      </p:sp>
      <p:pic>
        <p:nvPicPr>
          <p:cNvPr id="4" name="Picture 3" descr="A collage of photos of a road and a tornado&#10;&#10;AI-generated content may be incorrect.">
            <a:extLst>
              <a:ext uri="{FF2B5EF4-FFF2-40B4-BE49-F238E27FC236}">
                <a16:creationId xmlns:a16="http://schemas.microsoft.com/office/drawing/2014/main" id="{28288889-1F60-049B-EED9-B182616B76E6}"/>
              </a:ext>
            </a:extLst>
          </p:cNvPr>
          <p:cNvPicPr>
            <a:picLocks noChangeAspect="1"/>
          </p:cNvPicPr>
          <p:nvPr/>
        </p:nvPicPr>
        <p:blipFill>
          <a:blip r:embed="rId2"/>
          <a:stretch>
            <a:fillRect/>
          </a:stretch>
        </p:blipFill>
        <p:spPr>
          <a:xfrm>
            <a:off x="5996465" y="1020018"/>
            <a:ext cx="2222228" cy="2893672"/>
          </a:xfrm>
          <a:prstGeom prst="rect">
            <a:avLst/>
          </a:prstGeom>
        </p:spPr>
      </p:pic>
    </p:spTree>
    <p:extLst>
      <p:ext uri="{BB962C8B-B14F-4D97-AF65-F5344CB8AC3E}">
        <p14:creationId xmlns:p14="http://schemas.microsoft.com/office/powerpoint/2010/main" val="1975624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16DD-4646-FFF2-31B0-81AD67F5610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10F0FA8-7C74-71F3-DFE4-A0F03046F827}"/>
              </a:ext>
            </a:extLst>
          </p:cNvPr>
          <p:cNvSpPr>
            <a:spLocks noGrp="1"/>
          </p:cNvSpPr>
          <p:nvPr>
            <p:ph type="title"/>
          </p:nvPr>
        </p:nvSpPr>
        <p:spPr/>
        <p:txBody>
          <a:bodyPr lIns="91440" tIns="45720" rIns="91440" bIns="45720" anchor="t"/>
          <a:lstStyle/>
          <a:p>
            <a:r>
              <a:rPr lang="en-US">
                <a:latin typeface="Helvetica"/>
                <a:cs typeface="Helvetica"/>
              </a:rPr>
              <a:t>TEAM 4th edition</a:t>
            </a:r>
            <a:endParaRPr lang="en-US">
              <a:cs typeface="Helvetica"/>
            </a:endParaRPr>
          </a:p>
        </p:txBody>
      </p:sp>
      <p:sp>
        <p:nvSpPr>
          <p:cNvPr id="5" name="Content Placeholder 4">
            <a:extLst>
              <a:ext uri="{FF2B5EF4-FFF2-40B4-BE49-F238E27FC236}">
                <a16:creationId xmlns:a16="http://schemas.microsoft.com/office/drawing/2014/main" id="{2914A1D6-12E3-FBD6-AD1C-ED5B72A3C5BA}"/>
              </a:ext>
            </a:extLst>
          </p:cNvPr>
          <p:cNvSpPr>
            <a:spLocks noGrp="1"/>
          </p:cNvSpPr>
          <p:nvPr>
            <p:ph sz="half" idx="1"/>
          </p:nvPr>
        </p:nvSpPr>
        <p:spPr>
          <a:xfrm>
            <a:off x="457200" y="894047"/>
            <a:ext cx="5466691" cy="3262836"/>
          </a:xfrm>
        </p:spPr>
        <p:txBody>
          <a:bodyPr lIns="91440" tIns="45720" rIns="91440" bIns="45720" anchor="t"/>
          <a:lstStyle/>
          <a:p>
            <a:r>
              <a:rPr lang="en-US">
                <a:latin typeface="Helvetica"/>
                <a:cs typeface="Helvetica"/>
              </a:rPr>
              <a:t>Course overview</a:t>
            </a:r>
          </a:p>
          <a:p>
            <a:r>
              <a:rPr lang="en-US" b="0">
                <a:solidFill>
                  <a:srgbClr val="0F2144"/>
                </a:solidFill>
                <a:latin typeface="Helvetica"/>
                <a:cs typeface="Helvetica"/>
              </a:rPr>
              <a:t>TEAM (Trauma Evaluation and Management) 4th Edition is an introductory course to trauma principals. This course is meant to teach multidisciplinary healthcare professionals how to evaluate and manage a trauma patient. TEAM is offered in English and Spanish, with forthcoming French and Brazilian Portuguese versions</a:t>
            </a:r>
            <a:r>
              <a:rPr lang="en-US">
                <a:solidFill>
                  <a:srgbClr val="0F2144"/>
                </a:solidFill>
                <a:latin typeface="Helvetica"/>
                <a:cs typeface="Helvetica"/>
              </a:rPr>
              <a:t>.</a:t>
            </a:r>
          </a:p>
        </p:txBody>
      </p:sp>
      <p:sp>
        <p:nvSpPr>
          <p:cNvPr id="6" name="Content Placeholder 5">
            <a:extLst>
              <a:ext uri="{FF2B5EF4-FFF2-40B4-BE49-F238E27FC236}">
                <a16:creationId xmlns:a16="http://schemas.microsoft.com/office/drawing/2014/main" id="{984D5AF9-9B83-AB7D-BDF8-E900AB45D62B}"/>
              </a:ext>
            </a:extLst>
          </p:cNvPr>
          <p:cNvSpPr>
            <a:spLocks noGrp="1"/>
          </p:cNvSpPr>
          <p:nvPr>
            <p:ph sz="half" idx="10"/>
          </p:nvPr>
        </p:nvSpPr>
        <p:spPr>
          <a:xfrm>
            <a:off x="4818797" y="894047"/>
            <a:ext cx="4114800" cy="3259137"/>
          </a:xfrm>
        </p:spPr>
        <p:txBody>
          <a:bodyPr lIns="91440" tIns="45720" rIns="91440" bIns="45720" anchor="t"/>
          <a:lstStyle/>
          <a:p>
            <a:r>
              <a:rPr lang="en-US" sz="1400" b="0">
                <a:solidFill>
                  <a:schemeClr val="tx1"/>
                </a:solidFill>
                <a:latin typeface="Helvetica"/>
                <a:cs typeface="Helvetica"/>
              </a:rPr>
              <a:t>    </a:t>
            </a:r>
            <a:endParaRPr lang="en-US">
              <a:solidFill>
                <a:schemeClr val="tx1"/>
              </a:solidFill>
              <a:cs typeface="Helvetica"/>
            </a:endParaRPr>
          </a:p>
        </p:txBody>
      </p:sp>
      <p:pic>
        <p:nvPicPr>
          <p:cNvPr id="2" name="Picture 1" descr="A cover of a book&#10;&#10;AI-generated content may be incorrect.">
            <a:extLst>
              <a:ext uri="{FF2B5EF4-FFF2-40B4-BE49-F238E27FC236}">
                <a16:creationId xmlns:a16="http://schemas.microsoft.com/office/drawing/2014/main" id="{EB15ADF9-2AB3-0D3B-C343-F47E3480D662}"/>
              </a:ext>
            </a:extLst>
          </p:cNvPr>
          <p:cNvPicPr>
            <a:picLocks noChangeAspect="1"/>
          </p:cNvPicPr>
          <p:nvPr/>
        </p:nvPicPr>
        <p:blipFill>
          <a:blip r:embed="rId2"/>
          <a:stretch>
            <a:fillRect/>
          </a:stretch>
        </p:blipFill>
        <p:spPr>
          <a:xfrm>
            <a:off x="6390659" y="896216"/>
            <a:ext cx="2240040" cy="2909455"/>
          </a:xfrm>
          <a:prstGeom prst="rect">
            <a:avLst/>
          </a:prstGeom>
        </p:spPr>
      </p:pic>
    </p:spTree>
    <p:extLst>
      <p:ext uri="{BB962C8B-B14F-4D97-AF65-F5344CB8AC3E}">
        <p14:creationId xmlns:p14="http://schemas.microsoft.com/office/powerpoint/2010/main" val="9130022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7697C-5994-9C66-0B1F-5E42F5FA6AE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4969AC-51D2-D791-AAC1-AE64C4772422}"/>
              </a:ext>
            </a:extLst>
          </p:cNvPr>
          <p:cNvSpPr>
            <a:spLocks noGrp="1"/>
          </p:cNvSpPr>
          <p:nvPr>
            <p:ph type="title"/>
          </p:nvPr>
        </p:nvSpPr>
        <p:spPr>
          <a:xfrm>
            <a:off x="457200" y="203202"/>
            <a:ext cx="8229600" cy="620712"/>
          </a:xfrm>
        </p:spPr>
        <p:txBody>
          <a:bodyPr lIns="91440" tIns="45720" rIns="91440" bIns="45720" anchor="t"/>
          <a:lstStyle/>
          <a:p>
            <a:r>
              <a:rPr lang="en-US">
                <a:latin typeface="Helvetica"/>
                <a:cs typeface="Helvetica"/>
              </a:rPr>
              <a:t>TEAM 4th edition</a:t>
            </a:r>
            <a:endParaRPr lang="en-US">
              <a:cs typeface="Helvetica"/>
            </a:endParaRPr>
          </a:p>
        </p:txBody>
      </p:sp>
      <p:sp>
        <p:nvSpPr>
          <p:cNvPr id="5" name="Content Placeholder 4">
            <a:extLst>
              <a:ext uri="{FF2B5EF4-FFF2-40B4-BE49-F238E27FC236}">
                <a16:creationId xmlns:a16="http://schemas.microsoft.com/office/drawing/2014/main" id="{C45C78D3-F28E-9C17-76A3-4C1CAE4164FD}"/>
              </a:ext>
            </a:extLst>
          </p:cNvPr>
          <p:cNvSpPr>
            <a:spLocks noGrp="1"/>
          </p:cNvSpPr>
          <p:nvPr>
            <p:ph sz="half" idx="1"/>
          </p:nvPr>
        </p:nvSpPr>
        <p:spPr>
          <a:xfrm>
            <a:off x="457200" y="772800"/>
            <a:ext cx="8429781" cy="3497864"/>
          </a:xfrm>
        </p:spPr>
        <p:txBody>
          <a:bodyPr lIns="91440" tIns="45720" rIns="91440" bIns="45720" anchor="t"/>
          <a:lstStyle/>
          <a:p>
            <a:r>
              <a:rPr lang="en-US">
                <a:latin typeface="Helvetica"/>
                <a:cs typeface="Helvetica"/>
              </a:rPr>
              <a:t>Course objectives</a:t>
            </a:r>
          </a:p>
          <a:p>
            <a:pPr marL="457200" indent="-457200">
              <a:buAutoNum type="arabicParenR"/>
            </a:pPr>
            <a:r>
              <a:rPr lang="en-US" sz="1400">
                <a:solidFill>
                  <a:srgbClr val="0F2144"/>
                </a:solidFill>
                <a:latin typeface="Helvetica"/>
                <a:cs typeface="Helvetica"/>
              </a:rPr>
              <a:t>Explain fundamental principles of initial assessment and management of trauma patients</a:t>
            </a:r>
          </a:p>
          <a:p>
            <a:pPr marL="457200" indent="-457200">
              <a:buAutoNum type="arabicParenR"/>
            </a:pPr>
            <a:r>
              <a:rPr lang="en-US" sz="1400">
                <a:solidFill>
                  <a:srgbClr val="0F2144"/>
                </a:solidFill>
                <a:latin typeface="Helvetica"/>
                <a:cs typeface="Helvetica"/>
              </a:rPr>
              <a:t>Highlight the correct sequence of priorities using the </a:t>
            </a:r>
            <a:r>
              <a:rPr lang="en-US" sz="1400" err="1">
                <a:solidFill>
                  <a:srgbClr val="0F2144"/>
                </a:solidFill>
                <a:latin typeface="Helvetica"/>
                <a:cs typeface="Helvetica"/>
              </a:rPr>
              <a:t>xABCDE</a:t>
            </a:r>
            <a:r>
              <a:rPr lang="en-US" sz="1400">
                <a:solidFill>
                  <a:srgbClr val="0F2144"/>
                </a:solidFill>
                <a:latin typeface="Helvetica"/>
                <a:cs typeface="Helvetica"/>
              </a:rPr>
              <a:t> algorithm </a:t>
            </a:r>
            <a:r>
              <a:rPr lang="en-US" sz="1200" b="0">
                <a:solidFill>
                  <a:srgbClr val="0F2144"/>
                </a:solidFill>
                <a:latin typeface="Helvetica"/>
                <a:cs typeface="Helvetica"/>
              </a:rPr>
              <a:t>(Exsanguinating External Hemorrhage, Airway, Breathing, Circulation, Disability, Environment/Exposure) </a:t>
            </a:r>
            <a:endParaRPr lang="en-US" sz="1200" b="0">
              <a:solidFill>
                <a:srgbClr val="0F2144"/>
              </a:solidFill>
              <a:cs typeface="Helvetica"/>
            </a:endParaRPr>
          </a:p>
          <a:p>
            <a:pPr marL="457200" indent="-457200">
              <a:buAutoNum type="arabicParenR"/>
            </a:pPr>
            <a:r>
              <a:rPr lang="en-US" sz="1400">
                <a:solidFill>
                  <a:srgbClr val="0F2144"/>
                </a:solidFill>
                <a:latin typeface="Helvetica"/>
                <a:cs typeface="Helvetica"/>
              </a:rPr>
              <a:t>Discuss guidelines and techniques used during the initial resuscitation and definitive care phases of care</a:t>
            </a:r>
            <a:endParaRPr lang="en-US" sz="1400">
              <a:solidFill>
                <a:srgbClr val="0F2144"/>
              </a:solidFill>
              <a:cs typeface="Helvetica"/>
            </a:endParaRPr>
          </a:p>
          <a:p>
            <a:pPr marL="457200" indent="-457200">
              <a:buAutoNum type="arabicParenR"/>
            </a:pPr>
            <a:r>
              <a:rPr lang="en-US" sz="1400">
                <a:solidFill>
                  <a:srgbClr val="0F2144"/>
                </a:solidFill>
                <a:latin typeface="Helvetica"/>
                <a:cs typeface="Helvetica"/>
              </a:rPr>
              <a:t>Describe how a patient's medical history and mechanism of injury can contribute to the identification of injuries</a:t>
            </a:r>
            <a:endParaRPr lang="en-US" sz="1400">
              <a:solidFill>
                <a:srgbClr val="0F2144"/>
              </a:solidFill>
              <a:cs typeface="Helvetica"/>
            </a:endParaRPr>
          </a:p>
          <a:p>
            <a:pPr marL="457200" indent="-457200">
              <a:buAutoNum type="arabicParenR"/>
            </a:pPr>
            <a:r>
              <a:rPr lang="en-US" sz="1400">
                <a:solidFill>
                  <a:srgbClr val="0F2144"/>
                </a:solidFill>
                <a:latin typeface="Helvetica"/>
                <a:cs typeface="Helvetica"/>
              </a:rPr>
              <a:t>Outline roles and responsibilities of team members and discuss TEAM related concepts that ensure optimal care of injured patients</a:t>
            </a:r>
            <a:endParaRPr lang="en-US" sz="1400">
              <a:solidFill>
                <a:srgbClr val="0F2144"/>
              </a:solidFill>
              <a:cs typeface="Helvetica"/>
            </a:endParaRPr>
          </a:p>
          <a:p>
            <a:pPr marL="457200" indent="-457200">
              <a:buAutoNum type="arabicParenR"/>
            </a:pPr>
            <a:r>
              <a:rPr lang="en-US" sz="1400">
                <a:solidFill>
                  <a:srgbClr val="0F2144"/>
                </a:solidFill>
                <a:latin typeface="Helvetica"/>
                <a:cs typeface="Helvetica"/>
              </a:rPr>
              <a:t>Identify which patients may need early interhospital transfer</a:t>
            </a:r>
          </a:p>
          <a:p>
            <a:pPr marL="457200" indent="-457200">
              <a:buAutoNum type="arabicParenR"/>
            </a:pPr>
            <a:r>
              <a:rPr lang="en-US" sz="1400">
                <a:solidFill>
                  <a:srgbClr val="0F2144"/>
                </a:solidFill>
                <a:latin typeface="Helvetica"/>
                <a:cs typeface="Helvetica"/>
              </a:rPr>
              <a:t>Analyze strategies for injury prevention </a:t>
            </a:r>
            <a:endParaRPr lang="en-US" sz="1400">
              <a:solidFill>
                <a:srgbClr val="0F2144"/>
              </a:solidFill>
              <a:cs typeface="Helvetica"/>
            </a:endParaRPr>
          </a:p>
          <a:p>
            <a:pPr marL="457200" indent="-457200">
              <a:buAutoNum type="arabicParenR"/>
            </a:pPr>
            <a:endParaRPr lang="en-US" sz="1400">
              <a:solidFill>
                <a:srgbClr val="0F2144"/>
              </a:solidFill>
              <a:cs typeface="Helvetica"/>
            </a:endParaRPr>
          </a:p>
          <a:p>
            <a:pPr marL="457200" indent="-457200">
              <a:buAutoNum type="arabicParenR"/>
            </a:pPr>
            <a:endParaRPr lang="en-US" sz="1400">
              <a:solidFill>
                <a:srgbClr val="0F2144"/>
              </a:solidFill>
              <a:cs typeface="Helvetica"/>
            </a:endParaRPr>
          </a:p>
        </p:txBody>
      </p:sp>
    </p:spTree>
    <p:extLst>
      <p:ext uri="{BB962C8B-B14F-4D97-AF65-F5344CB8AC3E}">
        <p14:creationId xmlns:p14="http://schemas.microsoft.com/office/powerpoint/2010/main" val="3942217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0D327CCB-D1AB-E0EF-99E6-86C96987EBB6}"/>
              </a:ext>
            </a:extLst>
          </p:cNvPr>
          <p:cNvSpPr/>
          <p:nvPr/>
        </p:nvSpPr>
        <p:spPr>
          <a:xfrm>
            <a:off x="0" y="2201636"/>
            <a:ext cx="9144000" cy="1800834"/>
          </a:xfrm>
          <a:prstGeom prst="rect">
            <a:avLst/>
          </a:prstGeom>
          <a:solidFill>
            <a:srgbClr val="F3F6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2" name="Picture 1" descr="A blue and white square&#10;&#10;Description automatically generated">
            <a:extLst>
              <a:ext uri="{FF2B5EF4-FFF2-40B4-BE49-F238E27FC236}">
                <a16:creationId xmlns:a16="http://schemas.microsoft.com/office/drawing/2014/main" id="{B450C633-F8EF-6C87-5680-E82362AEA136}"/>
              </a:ext>
            </a:extLst>
          </p:cNvPr>
          <p:cNvPicPr>
            <a:picLocks noChangeAspect="1"/>
          </p:cNvPicPr>
          <p:nvPr/>
        </p:nvPicPr>
        <p:blipFill>
          <a:blip r:embed="rId3"/>
          <a:stretch>
            <a:fillRect/>
          </a:stretch>
        </p:blipFill>
        <p:spPr>
          <a:xfrm>
            <a:off x="4777899" y="-8377"/>
            <a:ext cx="4368801" cy="1212395"/>
          </a:xfrm>
          <a:prstGeom prst="rect">
            <a:avLst/>
          </a:prstGeom>
        </p:spPr>
      </p:pic>
      <p:sp>
        <p:nvSpPr>
          <p:cNvPr id="8" name="TextBox 7">
            <a:extLst>
              <a:ext uri="{FF2B5EF4-FFF2-40B4-BE49-F238E27FC236}">
                <a16:creationId xmlns:a16="http://schemas.microsoft.com/office/drawing/2014/main" id="{452B17FD-0BAB-5F15-25FB-F30EA126CCA9}"/>
              </a:ext>
            </a:extLst>
          </p:cNvPr>
          <p:cNvSpPr txBox="1"/>
          <p:nvPr/>
        </p:nvSpPr>
        <p:spPr>
          <a:xfrm>
            <a:off x="347557" y="412051"/>
            <a:ext cx="3525716"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a:solidFill>
                  <a:schemeClr val="bg1"/>
                </a:solidFill>
                <a:latin typeface="Open Sans" pitchFamily="2" charset="0"/>
                <a:ea typeface="Open Sans" pitchFamily="2" charset="0"/>
                <a:cs typeface="Open Sans" pitchFamily="2" charset="0"/>
              </a:rPr>
              <a:t>Types of Courses Offered</a:t>
            </a:r>
          </a:p>
        </p:txBody>
      </p:sp>
      <p:sp>
        <p:nvSpPr>
          <p:cNvPr id="10" name="TextBox 9">
            <a:extLst>
              <a:ext uri="{FF2B5EF4-FFF2-40B4-BE49-F238E27FC236}">
                <a16:creationId xmlns:a16="http://schemas.microsoft.com/office/drawing/2014/main" id="{4B7F3CDD-2DE9-C041-FD91-442969846D6D}"/>
              </a:ext>
            </a:extLst>
          </p:cNvPr>
          <p:cNvSpPr txBox="1"/>
          <p:nvPr/>
        </p:nvSpPr>
        <p:spPr>
          <a:xfrm>
            <a:off x="948069" y="3361691"/>
            <a:ext cx="138548" cy="276999"/>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013"/>
          </a:p>
        </p:txBody>
      </p:sp>
      <p:sp>
        <p:nvSpPr>
          <p:cNvPr id="16" name="Rectangle 15">
            <a:extLst>
              <a:ext uri="{FF2B5EF4-FFF2-40B4-BE49-F238E27FC236}">
                <a16:creationId xmlns:a16="http://schemas.microsoft.com/office/drawing/2014/main" id="{483C06E6-1AFE-50DB-CB21-58DE93A5C6B8}"/>
              </a:ext>
            </a:extLst>
          </p:cNvPr>
          <p:cNvSpPr/>
          <p:nvPr/>
        </p:nvSpPr>
        <p:spPr>
          <a:xfrm>
            <a:off x="1" y="3053"/>
            <a:ext cx="5183579" cy="927521"/>
          </a:xfrm>
          <a:prstGeom prst="rect">
            <a:avLst/>
          </a:prstGeom>
          <a:solidFill>
            <a:srgbClr val="ED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18" name="Picture 17" descr="A red and black sign&#10;&#10;Description automatically generated">
            <a:extLst>
              <a:ext uri="{FF2B5EF4-FFF2-40B4-BE49-F238E27FC236}">
                <a16:creationId xmlns:a16="http://schemas.microsoft.com/office/drawing/2014/main" id="{129EBAB2-1C3A-F737-36BD-98290D4A7808}"/>
              </a:ext>
            </a:extLst>
          </p:cNvPr>
          <p:cNvPicPr>
            <a:picLocks noChangeAspect="1"/>
          </p:cNvPicPr>
          <p:nvPr/>
        </p:nvPicPr>
        <p:blipFill>
          <a:blip r:embed="rId4"/>
          <a:stretch>
            <a:fillRect/>
          </a:stretch>
        </p:blipFill>
        <p:spPr>
          <a:xfrm>
            <a:off x="6149594" y="87352"/>
            <a:ext cx="809988" cy="809988"/>
          </a:xfrm>
          <a:prstGeom prst="rect">
            <a:avLst/>
          </a:prstGeom>
        </p:spPr>
      </p:pic>
      <p:sp>
        <p:nvSpPr>
          <p:cNvPr id="20" name="TextBox 19">
            <a:extLst>
              <a:ext uri="{FF2B5EF4-FFF2-40B4-BE49-F238E27FC236}">
                <a16:creationId xmlns:a16="http://schemas.microsoft.com/office/drawing/2014/main" id="{2A58139B-3465-0166-F1E2-EE7E09683302}"/>
              </a:ext>
            </a:extLst>
          </p:cNvPr>
          <p:cNvSpPr txBox="1"/>
          <p:nvPr/>
        </p:nvSpPr>
        <p:spPr>
          <a:xfrm>
            <a:off x="335671" y="303860"/>
            <a:ext cx="5079209" cy="415498"/>
          </a:xfrm>
          <a:prstGeom prst="rect">
            <a:avLst/>
          </a:prstGeom>
          <a:noFill/>
        </p:spPr>
        <p:txBody>
          <a:bodyPr wrap="square" rtlCol="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100" b="1" spc="75">
                <a:solidFill>
                  <a:srgbClr val="0C2752"/>
                </a:solidFill>
                <a:latin typeface="Open Sans" pitchFamily="2" charset="0"/>
                <a:ea typeface="Open Sans" pitchFamily="2" charset="0"/>
                <a:cs typeface="Open Sans" pitchFamily="2" charset="0"/>
              </a:rPr>
              <a:t>AVAILABLE FOR PURCHASE</a:t>
            </a:r>
          </a:p>
        </p:txBody>
      </p:sp>
      <p:sp>
        <p:nvSpPr>
          <p:cNvPr id="21" name="TextBox 20">
            <a:extLst>
              <a:ext uri="{FF2B5EF4-FFF2-40B4-BE49-F238E27FC236}">
                <a16:creationId xmlns:a16="http://schemas.microsoft.com/office/drawing/2014/main" id="{71841030-7F81-C8C8-DDDD-2E84B356D33B}"/>
              </a:ext>
            </a:extLst>
          </p:cNvPr>
          <p:cNvSpPr txBox="1"/>
          <p:nvPr/>
        </p:nvSpPr>
        <p:spPr>
          <a:xfrm>
            <a:off x="7190882" y="65803"/>
            <a:ext cx="1686110" cy="553998"/>
          </a:xfrm>
          <a:prstGeom prst="rect">
            <a:avLst/>
          </a:prstGeom>
          <a:noFill/>
        </p:spPr>
        <p:txBody>
          <a:bodyPr wrap="square" rtlCol="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500" b="1" spc="75">
                <a:solidFill>
                  <a:schemeClr val="bg1"/>
                </a:solidFill>
                <a:latin typeface="Open Sans" pitchFamily="2" charset="0"/>
                <a:ea typeface="Open Sans" pitchFamily="2" charset="0"/>
                <a:cs typeface="Open Sans" pitchFamily="2" charset="0"/>
              </a:rPr>
              <a:t>Trauma Education</a:t>
            </a:r>
          </a:p>
        </p:txBody>
      </p:sp>
      <p:sp>
        <p:nvSpPr>
          <p:cNvPr id="22" name="Rectangle 21">
            <a:extLst>
              <a:ext uri="{FF2B5EF4-FFF2-40B4-BE49-F238E27FC236}">
                <a16:creationId xmlns:a16="http://schemas.microsoft.com/office/drawing/2014/main" id="{41F02841-A865-97BF-30DB-2D54BF28E285}"/>
              </a:ext>
            </a:extLst>
          </p:cNvPr>
          <p:cNvSpPr/>
          <p:nvPr/>
        </p:nvSpPr>
        <p:spPr>
          <a:xfrm>
            <a:off x="6965297" y="647972"/>
            <a:ext cx="2178704" cy="286866"/>
          </a:xfrm>
          <a:prstGeom prst="rect">
            <a:avLst/>
          </a:prstGeom>
          <a:solidFill>
            <a:srgbClr val="E91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23" name="TextBox 22">
            <a:extLst>
              <a:ext uri="{FF2B5EF4-FFF2-40B4-BE49-F238E27FC236}">
                <a16:creationId xmlns:a16="http://schemas.microsoft.com/office/drawing/2014/main" id="{44CC1283-C9E2-B186-23E6-8BA06CA3551D}"/>
              </a:ext>
            </a:extLst>
          </p:cNvPr>
          <p:cNvSpPr txBox="1"/>
          <p:nvPr/>
        </p:nvSpPr>
        <p:spPr>
          <a:xfrm>
            <a:off x="7060464" y="574175"/>
            <a:ext cx="1994474" cy="415498"/>
          </a:xfrm>
          <a:prstGeom prst="rect">
            <a:avLst/>
          </a:prstGeom>
          <a:noFill/>
        </p:spPr>
        <p:txBody>
          <a:bodyPr wrap="square" rtlCol="0" anchor="ctr">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050" b="1" spc="75">
                <a:solidFill>
                  <a:schemeClr val="bg1"/>
                </a:solidFill>
                <a:latin typeface="Open Sans" pitchFamily="2" charset="0"/>
                <a:ea typeface="Open Sans" pitchFamily="2" charset="0"/>
                <a:cs typeface="Open Sans" pitchFamily="2" charset="0"/>
              </a:rPr>
              <a:t>COMMITTEE ON TRAUMA</a:t>
            </a:r>
          </a:p>
        </p:txBody>
      </p:sp>
      <p:grpSp>
        <p:nvGrpSpPr>
          <p:cNvPr id="28" name="Group 27">
            <a:extLst>
              <a:ext uri="{FF2B5EF4-FFF2-40B4-BE49-F238E27FC236}">
                <a16:creationId xmlns:a16="http://schemas.microsoft.com/office/drawing/2014/main" id="{A3AE9BD4-B3D4-F9B1-E308-6FA601D2ADAB}"/>
              </a:ext>
            </a:extLst>
          </p:cNvPr>
          <p:cNvGrpSpPr/>
          <p:nvPr/>
        </p:nvGrpSpPr>
        <p:grpSpPr>
          <a:xfrm>
            <a:off x="3510833" y="1701112"/>
            <a:ext cx="1562144" cy="2193293"/>
            <a:chOff x="6167335" y="3133020"/>
            <a:chExt cx="2016773" cy="2831606"/>
          </a:xfrm>
        </p:grpSpPr>
        <p:sp>
          <p:nvSpPr>
            <p:cNvPr id="29" name="Rectangle 28">
              <a:extLst>
                <a:ext uri="{FF2B5EF4-FFF2-40B4-BE49-F238E27FC236}">
                  <a16:creationId xmlns:a16="http://schemas.microsoft.com/office/drawing/2014/main" id="{C6D659AD-6E03-CE5F-0845-A2BFA53E5E16}"/>
                </a:ext>
              </a:extLst>
            </p:cNvPr>
            <p:cNvSpPr/>
            <p:nvPr/>
          </p:nvSpPr>
          <p:spPr>
            <a:xfrm>
              <a:off x="6258798" y="3133020"/>
              <a:ext cx="1925310" cy="2489041"/>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0" name="TextBox 29">
              <a:extLst>
                <a:ext uri="{FF2B5EF4-FFF2-40B4-BE49-F238E27FC236}">
                  <a16:creationId xmlns:a16="http://schemas.microsoft.com/office/drawing/2014/main" id="{A02AD5EC-36BA-0EF2-BAC0-05674D85BF65}"/>
                </a:ext>
              </a:extLst>
            </p:cNvPr>
            <p:cNvSpPr txBox="1"/>
            <p:nvPr/>
          </p:nvSpPr>
          <p:spPr>
            <a:xfrm>
              <a:off x="6167335" y="5687996"/>
              <a:ext cx="1411277" cy="276630"/>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Open Sans" pitchFamily="2" charset="0"/>
                  <a:ea typeface="Open Sans" pitchFamily="2" charset="0"/>
                  <a:cs typeface="Open Sans" pitchFamily="2" charset="0"/>
                </a:rPr>
                <a:t>3</a:t>
              </a:r>
              <a:r>
                <a:rPr lang="en-US" sz="1200" baseline="30000">
                  <a:latin typeface="Open Sans" pitchFamily="2" charset="0"/>
                  <a:ea typeface="Open Sans" pitchFamily="2" charset="0"/>
                  <a:cs typeface="Open Sans" pitchFamily="2" charset="0"/>
                </a:rPr>
                <a:t>rd</a:t>
              </a:r>
              <a:r>
                <a:rPr lang="en-US" sz="1200">
                  <a:latin typeface="Open Sans" pitchFamily="2" charset="0"/>
                  <a:ea typeface="Open Sans" pitchFamily="2" charset="0"/>
                  <a:cs typeface="Open Sans" pitchFamily="2" charset="0"/>
                </a:rPr>
                <a:t> Edition</a:t>
              </a:r>
            </a:p>
          </p:txBody>
        </p:sp>
      </p:grpSp>
      <p:grpSp>
        <p:nvGrpSpPr>
          <p:cNvPr id="31" name="Group 30">
            <a:extLst>
              <a:ext uri="{FF2B5EF4-FFF2-40B4-BE49-F238E27FC236}">
                <a16:creationId xmlns:a16="http://schemas.microsoft.com/office/drawing/2014/main" id="{EEEAFE1F-A892-20D4-C171-8D0FDCBACDD1}"/>
              </a:ext>
            </a:extLst>
          </p:cNvPr>
          <p:cNvGrpSpPr/>
          <p:nvPr/>
        </p:nvGrpSpPr>
        <p:grpSpPr>
          <a:xfrm>
            <a:off x="5227654" y="1701111"/>
            <a:ext cx="1497841" cy="2193294"/>
            <a:chOff x="6026145" y="1713467"/>
            <a:chExt cx="2342707" cy="3430435"/>
          </a:xfrm>
        </p:grpSpPr>
        <p:sp>
          <p:nvSpPr>
            <p:cNvPr id="32" name="Rectangle 31">
              <a:extLst>
                <a:ext uri="{FF2B5EF4-FFF2-40B4-BE49-F238E27FC236}">
                  <a16:creationId xmlns:a16="http://schemas.microsoft.com/office/drawing/2014/main" id="{F477C685-5E12-4105-04DF-406A4F01BB2F}"/>
                </a:ext>
              </a:extLst>
            </p:cNvPr>
            <p:cNvSpPr/>
            <p:nvPr/>
          </p:nvSpPr>
          <p:spPr>
            <a:xfrm>
              <a:off x="6026145" y="1713467"/>
              <a:ext cx="2342707" cy="3028652"/>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3" name="TextBox 32">
              <a:extLst>
                <a:ext uri="{FF2B5EF4-FFF2-40B4-BE49-F238E27FC236}">
                  <a16:creationId xmlns:a16="http://schemas.microsoft.com/office/drawing/2014/main" id="{E9840F7D-C211-D9CC-B690-45EEFD7C8CBE}"/>
                </a:ext>
              </a:extLst>
            </p:cNvPr>
            <p:cNvSpPr txBox="1"/>
            <p:nvPr/>
          </p:nvSpPr>
          <p:spPr>
            <a:xfrm>
              <a:off x="6026145" y="4805348"/>
              <a:ext cx="1717234"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Open Sans" pitchFamily="2" charset="0"/>
                  <a:ea typeface="Open Sans" pitchFamily="2" charset="0"/>
                  <a:cs typeface="Open Sans" pitchFamily="2" charset="0"/>
                </a:rPr>
                <a:t>2</a:t>
              </a:r>
              <a:r>
                <a:rPr lang="en-US" sz="1200" baseline="30000">
                  <a:latin typeface="Open Sans" pitchFamily="2" charset="0"/>
                  <a:ea typeface="Open Sans" pitchFamily="2" charset="0"/>
                  <a:cs typeface="Open Sans" pitchFamily="2" charset="0"/>
                </a:rPr>
                <a:t>nd</a:t>
              </a:r>
              <a:r>
                <a:rPr lang="en-US" sz="1200">
                  <a:latin typeface="Open Sans" pitchFamily="2" charset="0"/>
                  <a:ea typeface="Open Sans" pitchFamily="2" charset="0"/>
                  <a:cs typeface="Open Sans" pitchFamily="2" charset="0"/>
                </a:rPr>
                <a:t> Edition</a:t>
              </a:r>
            </a:p>
          </p:txBody>
        </p:sp>
      </p:grpSp>
      <p:grpSp>
        <p:nvGrpSpPr>
          <p:cNvPr id="34" name="Group 33">
            <a:extLst>
              <a:ext uri="{FF2B5EF4-FFF2-40B4-BE49-F238E27FC236}">
                <a16:creationId xmlns:a16="http://schemas.microsoft.com/office/drawing/2014/main" id="{CAEB123F-0C92-AE93-7F85-9EFA19671E07}"/>
              </a:ext>
            </a:extLst>
          </p:cNvPr>
          <p:cNvGrpSpPr/>
          <p:nvPr/>
        </p:nvGrpSpPr>
        <p:grpSpPr>
          <a:xfrm>
            <a:off x="302353" y="1419555"/>
            <a:ext cx="1625335" cy="2383798"/>
            <a:chOff x="3546700" y="2705824"/>
            <a:chExt cx="2239895" cy="3285141"/>
          </a:xfrm>
        </p:grpSpPr>
        <p:sp>
          <p:nvSpPr>
            <p:cNvPr id="35" name="Rectangle 34">
              <a:extLst>
                <a:ext uri="{FF2B5EF4-FFF2-40B4-BE49-F238E27FC236}">
                  <a16:creationId xmlns:a16="http://schemas.microsoft.com/office/drawing/2014/main" id="{79F3E82F-A06A-DC8F-FBE1-565F3BEDE4D9}"/>
                </a:ext>
              </a:extLst>
            </p:cNvPr>
            <p:cNvSpPr/>
            <p:nvPr/>
          </p:nvSpPr>
          <p:spPr>
            <a:xfrm>
              <a:off x="3610120" y="3097100"/>
              <a:ext cx="1997969" cy="2582975"/>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sp>
          <p:nvSpPr>
            <p:cNvPr id="36" name="TextBox 35">
              <a:extLst>
                <a:ext uri="{FF2B5EF4-FFF2-40B4-BE49-F238E27FC236}">
                  <a16:creationId xmlns:a16="http://schemas.microsoft.com/office/drawing/2014/main" id="{4CB72BF4-7F79-6221-5EDE-11D5B0D1280D}"/>
                </a:ext>
              </a:extLst>
            </p:cNvPr>
            <p:cNvSpPr txBox="1"/>
            <p:nvPr/>
          </p:nvSpPr>
          <p:spPr>
            <a:xfrm>
              <a:off x="3608995" y="5707543"/>
              <a:ext cx="1411277" cy="283422"/>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Open Sans" pitchFamily="2" charset="0"/>
                  <a:ea typeface="Open Sans" pitchFamily="2" charset="0"/>
                  <a:cs typeface="Open Sans" pitchFamily="2" charset="0"/>
                </a:rPr>
                <a:t>10</a:t>
              </a:r>
              <a:r>
                <a:rPr lang="en-US" sz="1200" baseline="30000">
                  <a:latin typeface="Open Sans" pitchFamily="2" charset="0"/>
                  <a:ea typeface="Open Sans" pitchFamily="2" charset="0"/>
                  <a:cs typeface="Open Sans" pitchFamily="2" charset="0"/>
                </a:rPr>
                <a:t>th</a:t>
              </a:r>
              <a:r>
                <a:rPr lang="en-US" sz="1200">
                  <a:latin typeface="Open Sans" pitchFamily="2" charset="0"/>
                  <a:ea typeface="Open Sans" pitchFamily="2" charset="0"/>
                  <a:cs typeface="Open Sans" pitchFamily="2" charset="0"/>
                </a:rPr>
                <a:t> Edition</a:t>
              </a:r>
            </a:p>
          </p:txBody>
        </p:sp>
        <p:sp>
          <p:nvSpPr>
            <p:cNvPr id="37" name="TextBox 36">
              <a:extLst>
                <a:ext uri="{FF2B5EF4-FFF2-40B4-BE49-F238E27FC236}">
                  <a16:creationId xmlns:a16="http://schemas.microsoft.com/office/drawing/2014/main" id="{5ECEF7E7-98FF-AD94-A8DF-C99B4C2F3CA0}"/>
                </a:ext>
              </a:extLst>
            </p:cNvPr>
            <p:cNvSpPr txBox="1"/>
            <p:nvPr/>
          </p:nvSpPr>
          <p:spPr>
            <a:xfrm>
              <a:off x="3546700" y="2705824"/>
              <a:ext cx="2239895" cy="381736"/>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200">
                  <a:latin typeface="Open Sans" pitchFamily="2" charset="0"/>
                  <a:ea typeface="Open Sans" pitchFamily="2" charset="0"/>
                  <a:cs typeface="Open Sans" pitchFamily="2" charset="0"/>
                </a:rPr>
                <a:t>English | Spanish</a:t>
              </a:r>
            </a:p>
          </p:txBody>
        </p:sp>
      </p:grpSp>
      <p:grpSp>
        <p:nvGrpSpPr>
          <p:cNvPr id="38" name="Group 37">
            <a:extLst>
              <a:ext uri="{FF2B5EF4-FFF2-40B4-BE49-F238E27FC236}">
                <a16:creationId xmlns:a16="http://schemas.microsoft.com/office/drawing/2014/main" id="{3CAE812C-B55D-0B82-833A-EB365FADCBC1}"/>
              </a:ext>
            </a:extLst>
          </p:cNvPr>
          <p:cNvGrpSpPr/>
          <p:nvPr/>
        </p:nvGrpSpPr>
        <p:grpSpPr>
          <a:xfrm>
            <a:off x="1928471" y="1703479"/>
            <a:ext cx="1508148" cy="2099876"/>
            <a:chOff x="8743945" y="1714500"/>
            <a:chExt cx="2170506" cy="3429402"/>
          </a:xfrm>
        </p:grpSpPr>
        <p:sp>
          <p:nvSpPr>
            <p:cNvPr id="39" name="TextBox 38">
              <a:extLst>
                <a:ext uri="{FF2B5EF4-FFF2-40B4-BE49-F238E27FC236}">
                  <a16:creationId xmlns:a16="http://schemas.microsoft.com/office/drawing/2014/main" id="{EB5F80FE-C82B-BBBF-CC65-44923B464BA2}"/>
                </a:ext>
              </a:extLst>
            </p:cNvPr>
            <p:cNvSpPr txBox="1"/>
            <p:nvPr/>
          </p:nvSpPr>
          <p:spPr>
            <a:xfrm>
              <a:off x="8743945" y="4805348"/>
              <a:ext cx="1717234" cy="338554"/>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a:latin typeface="Open Sans" pitchFamily="2" charset="0"/>
                  <a:ea typeface="Open Sans" pitchFamily="2" charset="0"/>
                  <a:cs typeface="Open Sans" pitchFamily="2" charset="0"/>
                </a:rPr>
                <a:t>4</a:t>
              </a:r>
              <a:r>
                <a:rPr lang="en-US" sz="1200" baseline="30000">
                  <a:latin typeface="Open Sans" pitchFamily="2" charset="0"/>
                  <a:ea typeface="Open Sans" pitchFamily="2" charset="0"/>
                  <a:cs typeface="Open Sans" pitchFamily="2" charset="0"/>
                </a:rPr>
                <a:t>th</a:t>
              </a:r>
              <a:r>
                <a:rPr lang="en-US" sz="1200">
                  <a:latin typeface="Open Sans" pitchFamily="2" charset="0"/>
                  <a:ea typeface="Open Sans" pitchFamily="2" charset="0"/>
                  <a:cs typeface="Open Sans" pitchFamily="2" charset="0"/>
                </a:rPr>
                <a:t> Edition</a:t>
              </a:r>
            </a:p>
          </p:txBody>
        </p:sp>
        <p:sp>
          <p:nvSpPr>
            <p:cNvPr id="40" name="Rectangle 39">
              <a:extLst>
                <a:ext uri="{FF2B5EF4-FFF2-40B4-BE49-F238E27FC236}">
                  <a16:creationId xmlns:a16="http://schemas.microsoft.com/office/drawing/2014/main" id="{FBCA31F5-96B2-2F53-CEE5-7EDEFD2051AC}"/>
                </a:ext>
              </a:extLst>
            </p:cNvPr>
            <p:cNvSpPr/>
            <p:nvPr/>
          </p:nvSpPr>
          <p:spPr>
            <a:xfrm>
              <a:off x="8747482" y="1714500"/>
              <a:ext cx="2166969" cy="3037047"/>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grpSp>
      <p:grpSp>
        <p:nvGrpSpPr>
          <p:cNvPr id="41" name="Group 40">
            <a:extLst>
              <a:ext uri="{FF2B5EF4-FFF2-40B4-BE49-F238E27FC236}">
                <a16:creationId xmlns:a16="http://schemas.microsoft.com/office/drawing/2014/main" id="{16621B4A-EF22-6FB3-3EAA-5064BF53F1D5}"/>
              </a:ext>
            </a:extLst>
          </p:cNvPr>
          <p:cNvGrpSpPr/>
          <p:nvPr/>
        </p:nvGrpSpPr>
        <p:grpSpPr>
          <a:xfrm>
            <a:off x="6780220" y="1771039"/>
            <a:ext cx="2263475" cy="1739162"/>
            <a:chOff x="-118426" y="1867961"/>
            <a:chExt cx="4639120" cy="3564511"/>
          </a:xfrm>
        </p:grpSpPr>
        <p:sp>
          <p:nvSpPr>
            <p:cNvPr id="42" name="Oval 41">
              <a:extLst>
                <a:ext uri="{FF2B5EF4-FFF2-40B4-BE49-F238E27FC236}">
                  <a16:creationId xmlns:a16="http://schemas.microsoft.com/office/drawing/2014/main" id="{693ADB4C-5993-C209-A14B-4C623E0A7D5A}"/>
                </a:ext>
              </a:extLst>
            </p:cNvPr>
            <p:cNvSpPr/>
            <p:nvPr/>
          </p:nvSpPr>
          <p:spPr>
            <a:xfrm>
              <a:off x="423145" y="1867961"/>
              <a:ext cx="3564509" cy="3564511"/>
            </a:xfrm>
            <a:prstGeom prst="ellipse">
              <a:avLst/>
            </a:prstGeom>
            <a:solidFill>
              <a:srgbClr val="D6DFE4">
                <a:alpha val="575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p>
          </p:txBody>
        </p:sp>
        <p:pic>
          <p:nvPicPr>
            <p:cNvPr id="43" name="Picture 42" descr="A close-up of a usb drive&#10;&#10;Description automatically generated">
              <a:extLst>
                <a:ext uri="{FF2B5EF4-FFF2-40B4-BE49-F238E27FC236}">
                  <a16:creationId xmlns:a16="http://schemas.microsoft.com/office/drawing/2014/main" id="{3891FD48-A790-26D6-5631-15EC525944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48391">
              <a:off x="-118426" y="2439000"/>
              <a:ext cx="4639120" cy="2155992"/>
            </a:xfrm>
            <a:prstGeom prst="rect">
              <a:avLst/>
            </a:prstGeom>
          </p:spPr>
        </p:pic>
        <p:sp>
          <p:nvSpPr>
            <p:cNvPr id="44" name="TextBox 43">
              <a:extLst>
                <a:ext uri="{FF2B5EF4-FFF2-40B4-BE49-F238E27FC236}">
                  <a16:creationId xmlns:a16="http://schemas.microsoft.com/office/drawing/2014/main" id="{35363BFD-C951-B30D-7150-6F6FFE9E37B7}"/>
                </a:ext>
              </a:extLst>
            </p:cNvPr>
            <p:cNvSpPr txBox="1"/>
            <p:nvPr/>
          </p:nvSpPr>
          <p:spPr>
            <a:xfrm>
              <a:off x="1427429" y="2082036"/>
              <a:ext cx="1533586" cy="89889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spc="75">
                  <a:solidFill>
                    <a:srgbClr val="0A266F"/>
                  </a:solidFill>
                  <a:latin typeface="Open Sans" pitchFamily="2" charset="0"/>
                  <a:ea typeface="Open Sans" pitchFamily="2" charset="0"/>
                  <a:cs typeface="Open Sans" pitchFamily="2" charset="0"/>
                </a:rPr>
                <a:t>$35</a:t>
              </a:r>
              <a:endParaRPr lang="en-US" sz="2400" spc="75">
                <a:solidFill>
                  <a:srgbClr val="0A266F"/>
                </a:solidFill>
              </a:endParaRPr>
            </a:p>
          </p:txBody>
        </p:sp>
        <p:cxnSp>
          <p:nvCxnSpPr>
            <p:cNvPr id="45" name="Straight Connector 44">
              <a:extLst>
                <a:ext uri="{FF2B5EF4-FFF2-40B4-BE49-F238E27FC236}">
                  <a16:creationId xmlns:a16="http://schemas.microsoft.com/office/drawing/2014/main" id="{4A4E143D-1E52-FA3C-640A-09654750DE12}"/>
                </a:ext>
              </a:extLst>
            </p:cNvPr>
            <p:cNvCxnSpPr>
              <a:cxnSpLocks/>
            </p:cNvCxnSpPr>
            <p:nvPr/>
          </p:nvCxnSpPr>
          <p:spPr>
            <a:xfrm flipV="1">
              <a:off x="1535135" y="2198793"/>
              <a:ext cx="1318173" cy="712117"/>
            </a:xfrm>
            <a:prstGeom prst="line">
              <a:avLst/>
            </a:prstGeom>
            <a:ln w="38100">
              <a:solidFill>
                <a:srgbClr val="E91F00">
                  <a:alpha val="96000"/>
                </a:srgbClr>
              </a:solidFill>
            </a:ln>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B81716FD-5998-98FE-85DF-E53EA2AA8EE4}"/>
                </a:ext>
              </a:extLst>
            </p:cNvPr>
            <p:cNvSpPr txBox="1"/>
            <p:nvPr/>
          </p:nvSpPr>
          <p:spPr>
            <a:xfrm>
              <a:off x="2797821" y="3975092"/>
              <a:ext cx="1533586" cy="114625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150" b="1" spc="75">
                  <a:solidFill>
                    <a:srgbClr val="E91F00"/>
                  </a:solidFill>
                  <a:latin typeface="Open Sans" pitchFamily="2" charset="0"/>
                  <a:ea typeface="Open Sans" pitchFamily="2" charset="0"/>
                  <a:cs typeface="Open Sans" pitchFamily="2" charset="0"/>
                </a:rPr>
                <a:t>$5</a:t>
              </a:r>
              <a:endParaRPr lang="en-US" sz="3150" spc="75">
                <a:solidFill>
                  <a:srgbClr val="E91F00"/>
                </a:solidFill>
              </a:endParaRPr>
            </a:p>
          </p:txBody>
        </p:sp>
        <p:sp>
          <p:nvSpPr>
            <p:cNvPr id="47" name="TextBox 46">
              <a:extLst>
                <a:ext uri="{FF2B5EF4-FFF2-40B4-BE49-F238E27FC236}">
                  <a16:creationId xmlns:a16="http://schemas.microsoft.com/office/drawing/2014/main" id="{BFED9244-9E61-4548-E77E-BFD48ABA58CB}"/>
                </a:ext>
              </a:extLst>
            </p:cNvPr>
            <p:cNvSpPr txBox="1"/>
            <p:nvPr/>
          </p:nvSpPr>
          <p:spPr>
            <a:xfrm>
              <a:off x="845419" y="4353773"/>
              <a:ext cx="2366358" cy="52904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spc="75">
                  <a:solidFill>
                    <a:srgbClr val="E91F00"/>
                  </a:solidFill>
                  <a:latin typeface="Open Sans" pitchFamily="2" charset="0"/>
                  <a:ea typeface="Open Sans" pitchFamily="2" charset="0"/>
                  <a:cs typeface="Open Sans" pitchFamily="2" charset="0"/>
                </a:rPr>
                <a:t>New price!</a:t>
              </a:r>
              <a:endParaRPr lang="en-US" sz="1200" spc="75">
                <a:solidFill>
                  <a:srgbClr val="E91F00"/>
                </a:solidFill>
              </a:endParaRPr>
            </a:p>
          </p:txBody>
        </p:sp>
      </p:grpSp>
    </p:spTree>
    <p:custDataLst>
      <p:tags r:id="rId1"/>
    </p:custDataLst>
    <p:extLst>
      <p:ext uri="{BB962C8B-B14F-4D97-AF65-F5344CB8AC3E}">
        <p14:creationId xmlns:p14="http://schemas.microsoft.com/office/powerpoint/2010/main" val="181800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47FA8-3804-2DBB-3BD4-B628505B7C8E}"/>
              </a:ext>
            </a:extLst>
          </p:cNvPr>
          <p:cNvSpPr>
            <a:spLocks noGrp="1"/>
          </p:cNvSpPr>
          <p:nvPr>
            <p:ph type="title"/>
          </p:nvPr>
        </p:nvSpPr>
        <p:spPr/>
        <p:txBody>
          <a:bodyPr lIns="91440" tIns="45720" rIns="91440" bIns="45720" anchor="t"/>
          <a:lstStyle/>
          <a:p>
            <a:r>
              <a:rPr lang="en-US">
                <a:latin typeface="Helvetica"/>
                <a:cs typeface="Helvetica"/>
              </a:rPr>
              <a:t>Trauma Education Online Courses:</a:t>
            </a:r>
            <a:endParaRPr lang="en-US">
              <a:cs typeface="Helvetica"/>
            </a:endParaRPr>
          </a:p>
        </p:txBody>
      </p:sp>
      <p:sp>
        <p:nvSpPr>
          <p:cNvPr id="3" name="Content Placeholder 2">
            <a:extLst>
              <a:ext uri="{FF2B5EF4-FFF2-40B4-BE49-F238E27FC236}">
                <a16:creationId xmlns:a16="http://schemas.microsoft.com/office/drawing/2014/main" id="{D6E927B5-C61A-FDA7-41E8-2EB4A04FFE36}"/>
              </a:ext>
            </a:extLst>
          </p:cNvPr>
          <p:cNvSpPr>
            <a:spLocks noGrp="1"/>
          </p:cNvSpPr>
          <p:nvPr>
            <p:ph idx="1"/>
          </p:nvPr>
        </p:nvSpPr>
        <p:spPr>
          <a:xfrm>
            <a:off x="457200" y="1021086"/>
            <a:ext cx="6205251" cy="3106737"/>
          </a:xfrm>
        </p:spPr>
        <p:txBody>
          <a:bodyPr lIns="91440" tIns="45720" rIns="91440" bIns="45720" anchor="t"/>
          <a:lstStyle/>
          <a:p>
            <a:r>
              <a:rPr lang="en-US" sz="1600">
                <a:latin typeface="Helvetica"/>
                <a:cs typeface="Helvetica"/>
              </a:rPr>
              <a:t>Advanced Medical Disaster Response (ADMR)</a:t>
            </a:r>
          </a:p>
          <a:p>
            <a:pPr marL="342900" indent="-342900">
              <a:lnSpc>
                <a:spcPct val="100000"/>
              </a:lnSpc>
              <a:spcBef>
                <a:spcPts val="500"/>
              </a:spcBef>
              <a:buChar char="•"/>
            </a:pPr>
            <a:r>
              <a:rPr lang="en-US" sz="1100">
                <a:latin typeface="Helvetica"/>
                <a:cs typeface="Helvetica"/>
              </a:rPr>
              <a:t>Online training program specifically designed for current, future or interested disaster responders and support groups.</a:t>
            </a:r>
          </a:p>
          <a:p>
            <a:pPr marL="342900" indent="-342900">
              <a:spcBef>
                <a:spcPts val="500"/>
              </a:spcBef>
              <a:buChar char="•"/>
            </a:pPr>
            <a:r>
              <a:rPr lang="en-US" sz="1100">
                <a:latin typeface="Helvetica"/>
                <a:cs typeface="Helvetica"/>
              </a:rPr>
              <a:t>Modules topics include Mass Casualty Incident Management, Disaster Medical Triage, Incident Command System and more.</a:t>
            </a:r>
            <a:endParaRPr lang="en-US" sz="1100">
              <a:cs typeface="Helvetica"/>
            </a:endParaRPr>
          </a:p>
          <a:p>
            <a:r>
              <a:rPr lang="en-US" sz="1600">
                <a:latin typeface="Helvetica"/>
                <a:cs typeface="Helvetica"/>
              </a:rPr>
              <a:t>electronic Disaster Management Emergency Preparedness (</a:t>
            </a:r>
            <a:r>
              <a:rPr lang="en-US" sz="1600" err="1">
                <a:latin typeface="Helvetica"/>
                <a:cs typeface="Helvetica"/>
              </a:rPr>
              <a:t>eDMEP</a:t>
            </a:r>
            <a:r>
              <a:rPr lang="en-US" sz="1600">
                <a:latin typeface="Helvetica"/>
                <a:cs typeface="Helvetica"/>
              </a:rPr>
              <a:t>)</a:t>
            </a:r>
            <a:endParaRPr lang="en-US" sz="1600">
              <a:cs typeface="Helvetica"/>
            </a:endParaRPr>
          </a:p>
          <a:p>
            <a:pPr marL="342900" indent="-342900">
              <a:spcBef>
                <a:spcPts val="500"/>
              </a:spcBef>
              <a:spcAft>
                <a:spcPts val="300"/>
              </a:spcAft>
              <a:buChar char="•"/>
            </a:pPr>
            <a:r>
              <a:rPr lang="en-US" sz="1100">
                <a:latin typeface="Helvetica"/>
                <a:cs typeface="Helvetica"/>
              </a:rPr>
              <a:t>Provides learners with a scenario to practice disaster management principles in a low-stakes virtual environment.</a:t>
            </a:r>
            <a:endParaRPr lang="en-US" sz="1100">
              <a:cs typeface="Helvetica"/>
            </a:endParaRPr>
          </a:p>
          <a:p>
            <a:r>
              <a:rPr lang="en-US" sz="1600">
                <a:latin typeface="Helvetica"/>
                <a:cs typeface="Helvetica"/>
              </a:rPr>
              <a:t>Fundamentals in the Management of Traumatic Brain Injury (TBI)</a:t>
            </a:r>
          </a:p>
          <a:p>
            <a:pPr marL="342900" indent="-342900">
              <a:spcBef>
                <a:spcPts val="500"/>
              </a:spcBef>
              <a:buChar char="•"/>
            </a:pPr>
            <a:r>
              <a:rPr lang="en-US" sz="1100">
                <a:latin typeface="Helvetica"/>
                <a:cs typeface="Helvetica"/>
              </a:rPr>
              <a:t>Joint Initiative of the Brain Trauma Foundation and the ACS Committee on Trauma.</a:t>
            </a:r>
            <a:endParaRPr lang="en-US" sz="1100">
              <a:cs typeface="Helvetica"/>
            </a:endParaRPr>
          </a:p>
          <a:p>
            <a:pPr marL="342900" indent="-342900">
              <a:spcBef>
                <a:spcPts val="500"/>
              </a:spcBef>
              <a:buChar char="•"/>
            </a:pPr>
            <a:r>
              <a:rPr lang="en-US" sz="1100">
                <a:latin typeface="Helvetica"/>
                <a:cs typeface="Helvetica"/>
              </a:rPr>
              <a:t>Will be of interest to all clinicians who care for trauma patients, providing learners with current best evidence practices for patients with severe TBI.</a:t>
            </a:r>
            <a:endParaRPr lang="en-US" sz="1100">
              <a:cs typeface="Helvetica"/>
            </a:endParaRPr>
          </a:p>
          <a:p>
            <a:pPr marL="342900" indent="-342900">
              <a:buChar char="•"/>
            </a:pPr>
            <a:endParaRPr lang="en-US" sz="1200">
              <a:cs typeface="Helvetica"/>
            </a:endParaRPr>
          </a:p>
          <a:p>
            <a:pPr marL="342900" indent="-342900">
              <a:buChar char="•"/>
            </a:pPr>
            <a:endParaRPr lang="en-US" sz="2000">
              <a:cs typeface="Helvetica"/>
            </a:endParaRPr>
          </a:p>
        </p:txBody>
      </p:sp>
      <p:pic>
        <p:nvPicPr>
          <p:cNvPr id="4" name="Picture 3" descr="A close-up of a shoe&#10;&#10;AI-generated content may be incorrect.">
            <a:extLst>
              <a:ext uri="{FF2B5EF4-FFF2-40B4-BE49-F238E27FC236}">
                <a16:creationId xmlns:a16="http://schemas.microsoft.com/office/drawing/2014/main" id="{17A8CE8C-7F64-1CB7-D2FB-37ADA35FB705}"/>
              </a:ext>
            </a:extLst>
          </p:cNvPr>
          <p:cNvPicPr>
            <a:picLocks noChangeAspect="1"/>
          </p:cNvPicPr>
          <p:nvPr/>
        </p:nvPicPr>
        <p:blipFill>
          <a:blip r:embed="rId2"/>
          <a:stretch>
            <a:fillRect/>
          </a:stretch>
        </p:blipFill>
        <p:spPr>
          <a:xfrm>
            <a:off x="6995327" y="1019060"/>
            <a:ext cx="1453620" cy="1060376"/>
          </a:xfrm>
          <a:prstGeom prst="rect">
            <a:avLst/>
          </a:prstGeom>
        </p:spPr>
      </p:pic>
      <p:pic>
        <p:nvPicPr>
          <p:cNvPr id="5" name="Picture 4" descr="A logo for a company&#10;&#10;AI-generated content may be incorrect.">
            <a:extLst>
              <a:ext uri="{FF2B5EF4-FFF2-40B4-BE49-F238E27FC236}">
                <a16:creationId xmlns:a16="http://schemas.microsoft.com/office/drawing/2014/main" id="{3517D82D-E313-FB9B-D65D-62C0CEB2EC80}"/>
              </a:ext>
            </a:extLst>
          </p:cNvPr>
          <p:cNvPicPr>
            <a:picLocks noChangeAspect="1"/>
          </p:cNvPicPr>
          <p:nvPr/>
        </p:nvPicPr>
        <p:blipFill>
          <a:blip r:embed="rId3"/>
          <a:stretch>
            <a:fillRect/>
          </a:stretch>
        </p:blipFill>
        <p:spPr>
          <a:xfrm>
            <a:off x="6995711" y="3268086"/>
            <a:ext cx="1514820" cy="612470"/>
          </a:xfrm>
          <a:prstGeom prst="rect">
            <a:avLst/>
          </a:prstGeom>
        </p:spPr>
      </p:pic>
      <p:pic>
        <p:nvPicPr>
          <p:cNvPr id="6" name="Picture 5" descr="A red and white logo&#10;&#10;AI-generated content may be incorrect.">
            <a:extLst>
              <a:ext uri="{FF2B5EF4-FFF2-40B4-BE49-F238E27FC236}">
                <a16:creationId xmlns:a16="http://schemas.microsoft.com/office/drawing/2014/main" id="{ED8EEC13-89C2-CFD8-863D-11ADC97C2A97}"/>
              </a:ext>
            </a:extLst>
          </p:cNvPr>
          <p:cNvPicPr>
            <a:picLocks noChangeAspect="1"/>
          </p:cNvPicPr>
          <p:nvPr/>
        </p:nvPicPr>
        <p:blipFill>
          <a:blip r:embed="rId4"/>
          <a:stretch>
            <a:fillRect/>
          </a:stretch>
        </p:blipFill>
        <p:spPr>
          <a:xfrm>
            <a:off x="6996773" y="2248402"/>
            <a:ext cx="1451994" cy="849731"/>
          </a:xfrm>
          <a:prstGeom prst="rect">
            <a:avLst/>
          </a:prstGeom>
        </p:spPr>
      </p:pic>
    </p:spTree>
    <p:extLst>
      <p:ext uri="{BB962C8B-B14F-4D97-AF65-F5344CB8AC3E}">
        <p14:creationId xmlns:p14="http://schemas.microsoft.com/office/powerpoint/2010/main" val="3317117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9F37-7C5A-E246-C839-AFF9C97CB26B}"/>
              </a:ext>
            </a:extLst>
          </p:cNvPr>
          <p:cNvSpPr>
            <a:spLocks noGrp="1"/>
          </p:cNvSpPr>
          <p:nvPr>
            <p:ph type="title"/>
          </p:nvPr>
        </p:nvSpPr>
        <p:spPr/>
        <p:txBody>
          <a:bodyPr/>
          <a:lstStyle/>
          <a:p>
            <a:r>
              <a:rPr lang="en-US">
                <a:latin typeface="Helvetica"/>
                <a:cs typeface="Helvetica"/>
              </a:rPr>
              <a:t>Questions?</a:t>
            </a:r>
            <a:endParaRPr lang="en-US"/>
          </a:p>
        </p:txBody>
      </p:sp>
      <p:sp>
        <p:nvSpPr>
          <p:cNvPr id="3" name="Content Placeholder 2">
            <a:extLst>
              <a:ext uri="{FF2B5EF4-FFF2-40B4-BE49-F238E27FC236}">
                <a16:creationId xmlns:a16="http://schemas.microsoft.com/office/drawing/2014/main" id="{70BA04D5-26A2-D2CB-323D-89465613307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84962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EDCF-F62B-8392-1360-B20F00BCE1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081B6-FBE1-2240-B9C3-B308A263B628}"/>
              </a:ext>
            </a:extLst>
          </p:cNvPr>
          <p:cNvSpPr>
            <a:spLocks noGrp="1"/>
          </p:cNvSpPr>
          <p:nvPr>
            <p:ph type="title"/>
          </p:nvPr>
        </p:nvSpPr>
        <p:spPr/>
        <p:txBody>
          <a:bodyPr lIns="91440" tIns="45720" rIns="91440" bIns="45720" anchor="t"/>
          <a:lstStyle/>
          <a:p>
            <a:r>
              <a:rPr lang="en-US">
                <a:latin typeface="Helvetica"/>
                <a:cs typeface="Helvetica"/>
              </a:rPr>
              <a:t>QR Codes:</a:t>
            </a:r>
            <a:endParaRPr lang="en-US"/>
          </a:p>
        </p:txBody>
      </p:sp>
      <p:sp>
        <p:nvSpPr>
          <p:cNvPr id="9" name="Content Placeholder 8">
            <a:extLst>
              <a:ext uri="{FF2B5EF4-FFF2-40B4-BE49-F238E27FC236}">
                <a16:creationId xmlns:a16="http://schemas.microsoft.com/office/drawing/2014/main" id="{FE4E2E06-2497-233A-7DDD-F78ED0AA937E}"/>
              </a:ext>
            </a:extLst>
          </p:cNvPr>
          <p:cNvSpPr>
            <a:spLocks noGrp="1"/>
          </p:cNvSpPr>
          <p:nvPr>
            <p:ph idx="1"/>
          </p:nvPr>
        </p:nvSpPr>
        <p:spPr/>
        <p:txBody>
          <a:bodyPr lIns="91440" tIns="45720" rIns="91440" bIns="45720" anchor="t"/>
          <a:lstStyle/>
          <a:p>
            <a:pPr algn="ctr"/>
            <a:r>
              <a:rPr lang="en-US" sz="1400" b="1">
                <a:latin typeface="Helvetica"/>
                <a:cs typeface="Helvetica"/>
              </a:rPr>
              <a:t>ATLS 11 Launch Announcement - Pre-Registration:</a:t>
            </a:r>
          </a:p>
          <a:p>
            <a:pPr algn="ctr"/>
            <a:endParaRPr lang="en-US" sz="1400" b="1">
              <a:cs typeface="Helvetica"/>
            </a:endParaRPr>
          </a:p>
          <a:p>
            <a:pPr algn="ctr"/>
            <a:endParaRPr lang="en-US" sz="1400" b="1">
              <a:cs typeface="Helvetica"/>
            </a:endParaRPr>
          </a:p>
        </p:txBody>
      </p:sp>
      <p:pic>
        <p:nvPicPr>
          <p:cNvPr id="3" name="Picture 2" descr="A qr code on a white background&#10;&#10;AI-generated content may be incorrect.">
            <a:extLst>
              <a:ext uri="{FF2B5EF4-FFF2-40B4-BE49-F238E27FC236}">
                <a16:creationId xmlns:a16="http://schemas.microsoft.com/office/drawing/2014/main" id="{3B212A61-5396-76AC-5071-F3FC2464721F}"/>
              </a:ext>
            </a:extLst>
          </p:cNvPr>
          <p:cNvPicPr>
            <a:picLocks noChangeAspect="1"/>
          </p:cNvPicPr>
          <p:nvPr/>
        </p:nvPicPr>
        <p:blipFill>
          <a:blip r:embed="rId2"/>
          <a:stretch>
            <a:fillRect/>
          </a:stretch>
        </p:blipFill>
        <p:spPr>
          <a:xfrm>
            <a:off x="3671266" y="1750454"/>
            <a:ext cx="1793185" cy="1801468"/>
          </a:xfrm>
          <a:prstGeom prst="rect">
            <a:avLst/>
          </a:prstGeom>
        </p:spPr>
      </p:pic>
    </p:spTree>
    <p:extLst>
      <p:ext uri="{BB962C8B-B14F-4D97-AF65-F5344CB8AC3E}">
        <p14:creationId xmlns:p14="http://schemas.microsoft.com/office/powerpoint/2010/main" val="3813214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FD729-0B52-4C7F-C730-7A12DEF263D0}"/>
              </a:ext>
            </a:extLst>
          </p:cNvPr>
          <p:cNvSpPr>
            <a:spLocks noGrp="1"/>
          </p:cNvSpPr>
          <p:nvPr>
            <p:ph type="title"/>
          </p:nvPr>
        </p:nvSpPr>
        <p:spPr>
          <a:xfrm>
            <a:off x="419601" y="292267"/>
            <a:ext cx="8305800" cy="993775"/>
          </a:xfrm>
        </p:spPr>
        <p:txBody>
          <a:bodyPr/>
          <a:lstStyle/>
          <a:p>
            <a:r>
              <a:rPr lang="en-US">
                <a:latin typeface="Helvetica"/>
                <a:cs typeface="Helvetica"/>
              </a:rPr>
              <a:t>Agenda</a:t>
            </a:r>
            <a:endParaRPr lang="en-US"/>
          </a:p>
        </p:txBody>
      </p:sp>
      <p:sp>
        <p:nvSpPr>
          <p:cNvPr id="3" name="Content Placeholder 2">
            <a:extLst>
              <a:ext uri="{FF2B5EF4-FFF2-40B4-BE49-F238E27FC236}">
                <a16:creationId xmlns:a16="http://schemas.microsoft.com/office/drawing/2014/main" id="{39D1E17C-4BE9-A9C1-361E-8B0D28490127}"/>
              </a:ext>
            </a:extLst>
          </p:cNvPr>
          <p:cNvSpPr>
            <a:spLocks noGrp="1"/>
          </p:cNvSpPr>
          <p:nvPr>
            <p:ph idx="1"/>
          </p:nvPr>
        </p:nvSpPr>
        <p:spPr>
          <a:xfrm>
            <a:off x="419602" y="1357564"/>
            <a:ext cx="8305800" cy="2520698"/>
          </a:xfrm>
        </p:spPr>
        <p:txBody>
          <a:bodyPr vert="horz" lIns="0" tIns="45720" rIns="91440" bIns="45720" rtlCol="0" anchor="t">
            <a:normAutofit/>
          </a:bodyPr>
          <a:lstStyle/>
          <a:p>
            <a:pPr marL="342900" indent="-342900">
              <a:buChar char="•"/>
            </a:pPr>
            <a:r>
              <a:rPr lang="en-US" sz="2000">
                <a:latin typeface="Helvetica"/>
                <a:cs typeface="Helvetica"/>
              </a:rPr>
              <a:t>CMS and LMS: Meghan Baker</a:t>
            </a:r>
          </a:p>
          <a:p>
            <a:pPr marL="342900" indent="-342900">
              <a:buChar char="•"/>
            </a:pPr>
            <a:r>
              <a:rPr lang="en-US" sz="2000">
                <a:latin typeface="Helvetica"/>
                <a:cs typeface="Helvetica"/>
              </a:rPr>
              <a:t>New Sites and Promulgation: Ana Hernandez</a:t>
            </a:r>
          </a:p>
          <a:p>
            <a:pPr marL="342900" indent="-342900">
              <a:buChar char="•"/>
            </a:pPr>
            <a:r>
              <a:rPr lang="en-US" sz="2000">
                <a:latin typeface="Helvetica"/>
                <a:cs typeface="Helvetica"/>
              </a:rPr>
              <a:t>Ordering and Procurement Options: Jack Daly</a:t>
            </a:r>
          </a:p>
          <a:p>
            <a:pPr marL="342900" indent="-342900">
              <a:buChar char="•"/>
            </a:pPr>
            <a:r>
              <a:rPr lang="en-US" sz="2000">
                <a:latin typeface="Helvetica"/>
                <a:cs typeface="Helvetica"/>
              </a:rPr>
              <a:t>Beyond ATLS: Ryan Francescatti &amp; Olivia Grierson</a:t>
            </a:r>
          </a:p>
        </p:txBody>
      </p:sp>
    </p:spTree>
    <p:extLst>
      <p:ext uri="{BB962C8B-B14F-4D97-AF65-F5344CB8AC3E}">
        <p14:creationId xmlns:p14="http://schemas.microsoft.com/office/powerpoint/2010/main" val="89481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1DA4A-D76E-BE99-7D71-FA27C49BD275}"/>
              </a:ext>
            </a:extLst>
          </p:cNvPr>
          <p:cNvSpPr>
            <a:spLocks noGrp="1"/>
          </p:cNvSpPr>
          <p:nvPr>
            <p:ph type="title"/>
          </p:nvPr>
        </p:nvSpPr>
        <p:spPr/>
        <p:txBody>
          <a:bodyPr/>
          <a:lstStyle/>
          <a:p>
            <a:r>
              <a:rPr lang="en-US">
                <a:latin typeface="Helvetica"/>
                <a:cs typeface="Helvetica"/>
              </a:rPr>
              <a:t>CMS and LMS</a:t>
            </a:r>
            <a:endParaRPr lang="en-US"/>
          </a:p>
        </p:txBody>
      </p:sp>
      <p:sp>
        <p:nvSpPr>
          <p:cNvPr id="3" name="Content Placeholder 2">
            <a:extLst>
              <a:ext uri="{FF2B5EF4-FFF2-40B4-BE49-F238E27FC236}">
                <a16:creationId xmlns:a16="http://schemas.microsoft.com/office/drawing/2014/main" id="{CC0025A2-E22E-21C7-2A23-68DEAB6B0C05}"/>
              </a:ext>
            </a:extLst>
          </p:cNvPr>
          <p:cNvSpPr>
            <a:spLocks noGrp="1"/>
          </p:cNvSpPr>
          <p:nvPr>
            <p:ph idx="1"/>
          </p:nvPr>
        </p:nvSpPr>
        <p:spPr/>
        <p:txBody>
          <a:bodyPr vert="horz" lIns="0" tIns="45720" rIns="91440" bIns="45720" rtlCol="0" anchor="t">
            <a:normAutofit/>
          </a:bodyPr>
          <a:lstStyle/>
          <a:p>
            <a:r>
              <a:rPr lang="en-US">
                <a:latin typeface="Helvetica"/>
                <a:cs typeface="Helvetica"/>
              </a:rPr>
              <a:t>Meghan Baker</a:t>
            </a:r>
          </a:p>
          <a:p>
            <a:endParaRPr lang="en-US">
              <a:cs typeface="Helvetica"/>
            </a:endParaRPr>
          </a:p>
        </p:txBody>
      </p:sp>
    </p:spTree>
    <p:extLst>
      <p:ext uri="{BB962C8B-B14F-4D97-AF65-F5344CB8AC3E}">
        <p14:creationId xmlns:p14="http://schemas.microsoft.com/office/powerpoint/2010/main" val="3917006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0D687-E454-211A-0627-708628225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AE9872-90AF-7DF8-5DAE-42549F1F0AE0}"/>
              </a:ext>
            </a:extLst>
          </p:cNvPr>
          <p:cNvSpPr>
            <a:spLocks noGrp="1"/>
          </p:cNvSpPr>
          <p:nvPr>
            <p:ph type="title"/>
          </p:nvPr>
        </p:nvSpPr>
        <p:spPr>
          <a:xfrm>
            <a:off x="392092" y="563960"/>
            <a:ext cx="8229600" cy="1155520"/>
          </a:xfrm>
        </p:spPr>
        <p:txBody>
          <a:bodyPr lIns="91440" tIns="45720" rIns="91440" bIns="45720" anchor="t"/>
          <a:lstStyle/>
          <a:p>
            <a:pPr algn="ctr"/>
            <a:r>
              <a:rPr lang="en-US">
                <a:latin typeface="Helvetica"/>
                <a:cs typeface="Helvetica"/>
              </a:rPr>
              <a:t>Poll:</a:t>
            </a:r>
            <a:r>
              <a:rPr lang="en-US" b="0" i="1">
                <a:latin typeface="Helvetica"/>
                <a:cs typeface="Helvetica"/>
              </a:rPr>
              <a:t> </a:t>
            </a:r>
            <a:endParaRPr lang="en-US">
              <a:cs typeface="Helvetica" pitchFamily="2" charset="0"/>
            </a:endParaRPr>
          </a:p>
        </p:txBody>
      </p:sp>
      <p:sp>
        <p:nvSpPr>
          <p:cNvPr id="3" name="Content Placeholder 2">
            <a:extLst>
              <a:ext uri="{FF2B5EF4-FFF2-40B4-BE49-F238E27FC236}">
                <a16:creationId xmlns:a16="http://schemas.microsoft.com/office/drawing/2014/main" id="{4B0CA4BD-916F-739C-8A8A-8323071B155E}"/>
              </a:ext>
            </a:extLst>
          </p:cNvPr>
          <p:cNvSpPr>
            <a:spLocks noGrp="1"/>
          </p:cNvSpPr>
          <p:nvPr>
            <p:ph idx="1"/>
          </p:nvPr>
        </p:nvSpPr>
        <p:spPr>
          <a:xfrm>
            <a:off x="457200" y="1025143"/>
            <a:ext cx="8229600" cy="3451607"/>
          </a:xfrm>
        </p:spPr>
        <p:txBody>
          <a:bodyPr lIns="91440" tIns="45720" rIns="91440" bIns="45720" anchor="t"/>
          <a:lstStyle/>
          <a:p>
            <a:endParaRPr lang="en-US">
              <a:cs typeface="Helvetica" pitchFamily="2" charset="0"/>
            </a:endParaRPr>
          </a:p>
          <a:p>
            <a:pPr algn="ctr"/>
            <a:r>
              <a:rPr lang="en-US" dirty="0">
                <a:latin typeface="Helvetica"/>
                <a:cs typeface="Helvetica"/>
              </a:rPr>
              <a:t>Do you use the Course Management </a:t>
            </a:r>
            <a:r>
              <a:rPr lang="en-US">
                <a:latin typeface="Helvetica"/>
                <a:cs typeface="Helvetica"/>
              </a:rPr>
              <a:t>System</a:t>
            </a:r>
            <a:r>
              <a:rPr lang="en-US" dirty="0">
                <a:latin typeface="Helvetica"/>
                <a:cs typeface="Helvetica"/>
              </a:rPr>
              <a:t> (CMS)?</a:t>
            </a:r>
            <a:endParaRPr lang="en-US" dirty="0">
              <a:cs typeface="Helvetica"/>
            </a:endParaRPr>
          </a:p>
          <a:p>
            <a:pPr algn="ctr"/>
            <a:r>
              <a:rPr lang="en-US">
                <a:latin typeface="Helvetica"/>
                <a:cs typeface="Helvetica"/>
              </a:rPr>
              <a:t>1- Yes</a:t>
            </a:r>
          </a:p>
          <a:p>
            <a:pPr algn="ctr"/>
            <a:r>
              <a:rPr lang="en-US">
                <a:latin typeface="Helvetica"/>
                <a:cs typeface="Helvetica"/>
              </a:rPr>
              <a:t>2- No</a:t>
            </a:r>
          </a:p>
          <a:p>
            <a:endParaRPr lang="en-US">
              <a:highlight>
                <a:srgbClr val="FFFF00"/>
              </a:highlight>
              <a:latin typeface="Helvetica"/>
              <a:cs typeface="Helvetica"/>
            </a:endParaRPr>
          </a:p>
          <a:p>
            <a:endParaRPr lang="en-US">
              <a:highlight>
                <a:srgbClr val="FFFF00"/>
              </a:highlight>
              <a:latin typeface="Helvetica"/>
              <a:cs typeface="Helvetica"/>
            </a:endParaRPr>
          </a:p>
          <a:p>
            <a:endParaRPr lang="en-US">
              <a:highlight>
                <a:srgbClr val="FFFF00"/>
              </a:highlight>
              <a:latin typeface="Helvetica"/>
              <a:cs typeface="Helvetica"/>
            </a:endParaRPr>
          </a:p>
          <a:p>
            <a:endParaRPr lang="en-US">
              <a:latin typeface="Helvetica"/>
              <a:cs typeface="Helvetica"/>
            </a:endParaRPr>
          </a:p>
          <a:p>
            <a:r>
              <a:rPr lang="en-US">
                <a:latin typeface="Helvetica"/>
                <a:cs typeface="Helvetica"/>
              </a:rPr>
              <a:t> </a:t>
            </a:r>
          </a:p>
          <a:p>
            <a:endParaRPr lang="en-US" i="1">
              <a:latin typeface="Helvetica"/>
              <a:cs typeface="Helvetica"/>
            </a:endParaRPr>
          </a:p>
          <a:p>
            <a:endParaRPr lang="en-US">
              <a:latin typeface="Helvetica"/>
              <a:cs typeface="Helvetica"/>
            </a:endParaRPr>
          </a:p>
        </p:txBody>
      </p:sp>
    </p:spTree>
    <p:extLst>
      <p:ext uri="{BB962C8B-B14F-4D97-AF65-F5344CB8AC3E}">
        <p14:creationId xmlns:p14="http://schemas.microsoft.com/office/powerpoint/2010/main" val="220861488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C15C4F-B8D1-2867-7466-39548468DE69}"/>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C88CC6-2C7D-40AA-EA30-817832533A6E}"/>
              </a:ext>
            </a:extLst>
          </p:cNvPr>
          <p:cNvSpPr>
            <a:spLocks noGrp="1"/>
          </p:cNvSpPr>
          <p:nvPr>
            <p:ph type="title"/>
          </p:nvPr>
        </p:nvSpPr>
        <p:spPr>
          <a:xfrm>
            <a:off x="626366" y="414679"/>
            <a:ext cx="1559146" cy="801910"/>
          </a:xfrm>
        </p:spPr>
        <p:txBody>
          <a:bodyPr lIns="91440" tIns="45720" rIns="91440" bIns="45720" anchor="ctr">
            <a:normAutofit/>
          </a:bodyPr>
          <a:lstStyle/>
          <a:p>
            <a:r>
              <a:rPr lang="en-US" sz="3000">
                <a:latin typeface="Helvetica"/>
                <a:cs typeface="Helvetica"/>
              </a:rPr>
              <a:t>CMS </a:t>
            </a:r>
            <a:endParaRPr lang="en-US" sz="3000">
              <a:cs typeface="Helvetica" pitchFamily="2" charset="0"/>
            </a:endParaRPr>
          </a:p>
        </p:txBody>
      </p:sp>
      <p:sp>
        <p:nvSpPr>
          <p:cNvPr id="3" name="Content Placeholder 2">
            <a:extLst>
              <a:ext uri="{FF2B5EF4-FFF2-40B4-BE49-F238E27FC236}">
                <a16:creationId xmlns:a16="http://schemas.microsoft.com/office/drawing/2014/main" id="{BAE928F1-8E2B-BFEB-B779-1A7CC87F19A1}"/>
              </a:ext>
            </a:extLst>
          </p:cNvPr>
          <p:cNvSpPr>
            <a:spLocks noGrp="1"/>
          </p:cNvSpPr>
          <p:nvPr>
            <p:ph idx="1"/>
          </p:nvPr>
        </p:nvSpPr>
        <p:spPr>
          <a:xfrm>
            <a:off x="1812547" y="189987"/>
            <a:ext cx="7140118" cy="1348987"/>
          </a:xfrm>
        </p:spPr>
        <p:txBody>
          <a:bodyPr lIns="91440" tIns="45720" rIns="91440" bIns="45720" anchor="ctr">
            <a:normAutofit/>
          </a:bodyPr>
          <a:lstStyle/>
          <a:p>
            <a:r>
              <a:rPr lang="en-US" sz="1500">
                <a:solidFill>
                  <a:srgbClr val="0F2144"/>
                </a:solidFill>
                <a:latin typeface="Helvetica"/>
                <a:cs typeface="Helvetica"/>
              </a:rPr>
              <a:t>Course Management System,</a:t>
            </a:r>
            <a:r>
              <a:rPr lang="en-US" sz="1500">
                <a:latin typeface="Helvetica"/>
                <a:cs typeface="Helvetica"/>
              </a:rPr>
              <a:t> </a:t>
            </a:r>
            <a:r>
              <a:rPr lang="en-US" sz="1500">
                <a:latin typeface="Helvetica"/>
                <a:cs typeface="Helvetica"/>
                <a:hlinkClick r:id="rId2"/>
              </a:rPr>
              <a:t>https://traumaed.facs.org/</a:t>
            </a:r>
            <a:endParaRPr lang="en-US" sz="1500">
              <a:cs typeface="Helvetica" pitchFamily="2" charset="0"/>
            </a:endParaRPr>
          </a:p>
          <a:p>
            <a:pPr marL="285750" indent="-285750">
              <a:buChar char="•"/>
            </a:pPr>
            <a:r>
              <a:rPr lang="en-US" sz="1500">
                <a:solidFill>
                  <a:srgbClr val="0F2144"/>
                </a:solidFill>
                <a:latin typeface="Helvetica"/>
                <a:cs typeface="Helvetica"/>
              </a:rPr>
              <a:t>Available to Coordinators, Faculty, Chairs and Region Chiefs</a:t>
            </a:r>
            <a:endParaRPr lang="en-US" sz="1500">
              <a:solidFill>
                <a:srgbClr val="0F2144"/>
              </a:solidFill>
              <a:cs typeface="Helvetica"/>
            </a:endParaRPr>
          </a:p>
          <a:p>
            <a:pPr marL="285750" indent="-285750">
              <a:buChar char="•"/>
            </a:pPr>
            <a:r>
              <a:rPr lang="en-US" sz="1500">
                <a:solidFill>
                  <a:srgbClr val="0F2144"/>
                </a:solidFill>
                <a:latin typeface="Helvetica"/>
                <a:cs typeface="Helvetica"/>
              </a:rPr>
              <a:t>Used for: Course Administration, Access to Resources, Reporting Features and Purchasing Materials</a:t>
            </a:r>
            <a:endParaRPr lang="en-US" sz="1500">
              <a:solidFill>
                <a:srgbClr val="0F2144"/>
              </a:solidFill>
              <a:cs typeface="Helvetica"/>
            </a:endParaRPr>
          </a:p>
        </p:txBody>
      </p:sp>
      <p:pic>
        <p:nvPicPr>
          <p:cNvPr id="4" name="Picture 3" descr="A screenshot of a computer&#10;&#10;AI-generated content may be incorrect.">
            <a:extLst>
              <a:ext uri="{FF2B5EF4-FFF2-40B4-BE49-F238E27FC236}">
                <a16:creationId xmlns:a16="http://schemas.microsoft.com/office/drawing/2014/main" id="{963ECA11-11CF-ED0E-4B1C-F68BEA9CF020}"/>
              </a:ext>
            </a:extLst>
          </p:cNvPr>
          <p:cNvPicPr>
            <a:picLocks noChangeAspect="1"/>
          </p:cNvPicPr>
          <p:nvPr/>
        </p:nvPicPr>
        <p:blipFill>
          <a:blip r:embed="rId3"/>
          <a:stretch>
            <a:fillRect/>
          </a:stretch>
        </p:blipFill>
        <p:spPr>
          <a:xfrm>
            <a:off x="504259" y="1416754"/>
            <a:ext cx="7792649" cy="3729286"/>
          </a:xfrm>
          <a:prstGeom prst="rect">
            <a:avLst/>
          </a:prstGeom>
        </p:spPr>
      </p:pic>
    </p:spTree>
    <p:extLst>
      <p:ext uri="{BB962C8B-B14F-4D97-AF65-F5344CB8AC3E}">
        <p14:creationId xmlns:p14="http://schemas.microsoft.com/office/powerpoint/2010/main" val="18454885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over">
  <a:themeElements>
    <a:clrScheme name="Leadership and Advocacy Summit 2022 1">
      <a:dk1>
        <a:srgbClr val="000000"/>
      </a:dk1>
      <a:lt1>
        <a:srgbClr val="FFFFFF"/>
      </a:lt1>
      <a:dk2>
        <a:srgbClr val="0E2044"/>
      </a:dk2>
      <a:lt2>
        <a:srgbClr val="D6DADA"/>
      </a:lt2>
      <a:accent1>
        <a:srgbClr val="E91F00"/>
      </a:accent1>
      <a:accent2>
        <a:srgbClr val="8AA3AF"/>
      </a:accent2>
      <a:accent3>
        <a:srgbClr val="506B7D"/>
      </a:accent3>
      <a:accent4>
        <a:srgbClr val="1A3875"/>
      </a:accent4>
      <a:accent5>
        <a:srgbClr val="D7DFE2"/>
      </a:accent5>
      <a:accent6>
        <a:srgbClr val="B8BCC7"/>
      </a:accent6>
      <a:hlink>
        <a:srgbClr val="1A3875"/>
      </a:hlink>
      <a:folHlink>
        <a:srgbClr val="F3C1B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od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sclos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756AC54396804D98FEFAE05B5FA391" ma:contentTypeVersion="15" ma:contentTypeDescription="Create a new document." ma:contentTypeScope="" ma:versionID="15835519e5a8f9012268c79ef5efffe1">
  <xsd:schema xmlns:xsd="http://www.w3.org/2001/XMLSchema" xmlns:xs="http://www.w3.org/2001/XMLSchema" xmlns:p="http://schemas.microsoft.com/office/2006/metadata/properties" xmlns:ns3="e4bddea4-634f-4e58-b0b8-72f2097f1e56" xmlns:ns4="d1f1adbe-111f-4cb1-a9d7-90fcab77983f" targetNamespace="http://schemas.microsoft.com/office/2006/metadata/properties" ma:root="true" ma:fieldsID="2dbdfdaec5dc0578d4b580b0e3b1b1fc" ns3:_="" ns4:_="">
    <xsd:import namespace="e4bddea4-634f-4e58-b0b8-72f2097f1e56"/>
    <xsd:import namespace="d1f1adbe-111f-4cb1-a9d7-90fcab77983f"/>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LengthInSeconds" minOccurs="0"/>
                <xsd:element ref="ns4:_activity" minOccurs="0"/>
                <xsd:element ref="ns4:MediaServiceAutoTags" minOccurs="0"/>
                <xsd:element ref="ns4:MediaServiceObjectDetectorVersions" minOccurs="0"/>
                <xsd:element ref="ns4:MediaServiceSearchProperties" minOccurs="0"/>
                <xsd:element ref="ns4:MediaServiceSystemTags" minOccurs="0"/>
                <xsd:element ref="ns4:MediaServiceGenerationTime" minOccurs="0"/>
                <xsd:element ref="ns4:MediaServiceEventHashCode"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bddea4-634f-4e58-b0b8-72f2097f1e5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f1adbe-111f-4cb1-a9d7-90fcab77983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1f1adbe-111f-4cb1-a9d7-90fcab77983f" xsi:nil="true"/>
  </documentManagement>
</p:properties>
</file>

<file path=customXml/itemProps1.xml><?xml version="1.0" encoding="utf-8"?>
<ds:datastoreItem xmlns:ds="http://schemas.openxmlformats.org/officeDocument/2006/customXml" ds:itemID="{D7E79B3B-6CC9-4E88-8C71-AEE7154A3373}">
  <ds:schemaRefs>
    <ds:schemaRef ds:uri="http://schemas.microsoft.com/sharepoint/v3/contenttype/forms"/>
  </ds:schemaRefs>
</ds:datastoreItem>
</file>

<file path=customXml/itemProps2.xml><?xml version="1.0" encoding="utf-8"?>
<ds:datastoreItem xmlns:ds="http://schemas.openxmlformats.org/officeDocument/2006/customXml" ds:itemID="{E9CD244C-3086-4C6A-86AE-8A8FC7443824}">
  <ds:schemaRefs>
    <ds:schemaRef ds:uri="d1f1adbe-111f-4cb1-a9d7-90fcab77983f"/>
    <ds:schemaRef ds:uri="e4bddea4-634f-4e58-b0b8-72f2097f1e5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C4AE2E9-FDA1-426F-A5E2-E7E95BF479BD}">
  <ds:schemaRefs>
    <ds:schemaRef ds:uri="d1f1adbe-111f-4cb1-a9d7-90fcab77983f"/>
    <ds:schemaRef ds:uri="e4bddea4-634f-4e58-b0b8-72f2097f1e5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45</Slides>
  <Notes>1</Notes>
  <HiddenSlides>0</HiddenSlide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Cover</vt:lpstr>
      <vt:lpstr>Divider</vt:lpstr>
      <vt:lpstr>Body</vt:lpstr>
      <vt:lpstr>Disclosure</vt:lpstr>
      <vt:lpstr>Meet with Your ACS Customer Service Team: International Coordinators</vt:lpstr>
      <vt:lpstr>Poll: </vt:lpstr>
      <vt:lpstr>Welcome and Introductions</vt:lpstr>
      <vt:lpstr>QR Codes:</vt:lpstr>
      <vt:lpstr>QR Codes:</vt:lpstr>
      <vt:lpstr>Agenda</vt:lpstr>
      <vt:lpstr>CMS and LMS</vt:lpstr>
      <vt:lpstr>Poll: </vt:lpstr>
      <vt:lpstr>CMS </vt:lpstr>
      <vt:lpstr>New Features in CMS for ATLS 11th Ed.   </vt:lpstr>
      <vt:lpstr>Current Benefits of CMS   </vt:lpstr>
      <vt:lpstr>LMS: Learning Management System https://learning.facs.org/    </vt:lpstr>
      <vt:lpstr>New Sites/ Promulgation</vt:lpstr>
      <vt:lpstr>Poll:   Are you considering seeking approval for a new ATLS site?   1. Yes – It's in the works. 2. Maybe – We are considering. 3. No thanks.</vt:lpstr>
      <vt:lpstr>New Sites</vt:lpstr>
      <vt:lpstr>Promulgation</vt:lpstr>
      <vt:lpstr>Promulgation</vt:lpstr>
      <vt:lpstr>PowerPoint Presentation</vt:lpstr>
      <vt:lpstr>PowerPoint Presentation</vt:lpstr>
      <vt:lpstr>Host Course</vt:lpstr>
      <vt:lpstr>Orders &amp; Procurement Options</vt:lpstr>
      <vt:lpstr>Introduction</vt:lpstr>
      <vt:lpstr>Projects/Responsibilities </vt:lpstr>
      <vt:lpstr>Bulk Orders  </vt:lpstr>
      <vt:lpstr>Bulk Orders - CMS</vt:lpstr>
      <vt:lpstr>PowerPoint Presentation</vt:lpstr>
      <vt:lpstr>PowerPoint Presentation</vt:lpstr>
      <vt:lpstr>Bulk Orders – Order Form</vt:lpstr>
      <vt:lpstr>PowerPoint Presentation</vt:lpstr>
      <vt:lpstr>PowerPoint Presentation</vt:lpstr>
      <vt:lpstr>Procurement Options</vt:lpstr>
      <vt:lpstr>Hard Copy/Physical Manual</vt:lpstr>
      <vt:lpstr>PDF/LMS Version of Manual</vt:lpstr>
      <vt:lpstr>Print in Country</vt:lpstr>
      <vt:lpstr>Beyond ATLS</vt:lpstr>
      <vt:lpstr>ATOM: Advanced Trauma Operative Management  </vt:lpstr>
      <vt:lpstr>ASSET: Advanced Surgical Skills for Exposure in Trauma</vt:lpstr>
      <vt:lpstr>BEST: Basic Endovascular Skills for Trauma </vt:lpstr>
      <vt:lpstr>RTTDC: Rural Trauma Team Development Course</vt:lpstr>
      <vt:lpstr>DMEP: Disaster Management and Emergency Preparedness</vt:lpstr>
      <vt:lpstr>TEAM 4th edition</vt:lpstr>
      <vt:lpstr>TEAM 4th edition</vt:lpstr>
      <vt:lpstr>PowerPoint Presentation</vt:lpstr>
      <vt:lpstr>Trauma Education Online Courses:</vt:lpstr>
      <vt:lpstr>Questions?</vt:lpstr>
    </vt:vector>
  </TitlesOfParts>
  <Company>The American College of Surgeons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MACRA Quality Payment Program</dc:title>
  <dc:creator>Alicia Marquez</dc:creator>
  <cp:revision>5</cp:revision>
  <dcterms:created xsi:type="dcterms:W3CDTF">2016-09-28T15:48:40Z</dcterms:created>
  <dcterms:modified xsi:type="dcterms:W3CDTF">2025-03-14T00:23:03Z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0x0101009E756AC54396804D98FEFAE05B5FA391</vt:lpwstr>
  </property>
</Properties>
</file>