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8"/>
  </p:notesMasterIdLst>
  <p:sldIdLst>
    <p:sldId id="334" r:id="rId3"/>
    <p:sldId id="325" r:id="rId4"/>
    <p:sldId id="324" r:id="rId5"/>
    <p:sldId id="258" r:id="rId6"/>
    <p:sldId id="326" r:id="rId7"/>
    <p:sldId id="284" r:id="rId8"/>
    <p:sldId id="285" r:id="rId9"/>
    <p:sldId id="333" r:id="rId10"/>
    <p:sldId id="268" r:id="rId11"/>
    <p:sldId id="295" r:id="rId12"/>
    <p:sldId id="296" r:id="rId13"/>
    <p:sldId id="269" r:id="rId14"/>
    <p:sldId id="297" r:id="rId15"/>
    <p:sldId id="298" r:id="rId16"/>
    <p:sldId id="272" r:id="rId17"/>
    <p:sldId id="303" r:id="rId18"/>
    <p:sldId id="304" r:id="rId19"/>
    <p:sldId id="278" r:id="rId20"/>
    <p:sldId id="313" r:id="rId21"/>
    <p:sldId id="314" r:id="rId22"/>
    <p:sldId id="279" r:id="rId23"/>
    <p:sldId id="315" r:id="rId24"/>
    <p:sldId id="316" r:id="rId25"/>
    <p:sldId id="259" r:id="rId26"/>
    <p:sldId id="320" r:id="rId27"/>
    <p:sldId id="335" r:id="rId28"/>
    <p:sldId id="330" r:id="rId29"/>
    <p:sldId id="331" r:id="rId30"/>
    <p:sldId id="332" r:id="rId31"/>
    <p:sldId id="327" r:id="rId32"/>
    <p:sldId id="328" r:id="rId33"/>
    <p:sldId id="329" r:id="rId34"/>
    <p:sldId id="257" r:id="rId35"/>
    <p:sldId id="322" r:id="rId36"/>
    <p:sldId id="32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791"/>
    <a:srgbClr val="ED393A"/>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8148" autoAdjust="0"/>
  </p:normalViewPr>
  <p:slideViewPr>
    <p:cSldViewPr snapToGrid="0">
      <p:cViewPr varScale="1">
        <p:scale>
          <a:sx n="89" d="100"/>
          <a:sy n="89" d="100"/>
        </p:scale>
        <p:origin x="13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F7C6B-4F35-4CE1-867E-53A24F9666C3}"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E44BA-FF97-44F1-A41B-FB59B14CAA75}" type="slidenum">
              <a:rPr lang="en-US" smtClean="0"/>
              <a:t>‹#›</a:t>
            </a:fld>
            <a:endParaRPr lang="en-US"/>
          </a:p>
        </p:txBody>
      </p:sp>
    </p:spTree>
    <p:extLst>
      <p:ext uri="{BB962C8B-B14F-4D97-AF65-F5344CB8AC3E}">
        <p14:creationId xmlns:p14="http://schemas.microsoft.com/office/powerpoint/2010/main" val="397823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E44BA-FF97-44F1-A41B-FB59B14CAA75}" type="slidenum">
              <a:rPr lang="en-US" smtClean="0"/>
              <a:t>1</a:t>
            </a:fld>
            <a:endParaRPr lang="en-US"/>
          </a:p>
        </p:txBody>
      </p:sp>
    </p:spTree>
    <p:extLst>
      <p:ext uri="{BB962C8B-B14F-4D97-AF65-F5344CB8AC3E}">
        <p14:creationId xmlns:p14="http://schemas.microsoft.com/office/powerpoint/2010/main" val="90788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10</a:t>
            </a:fld>
            <a:endParaRPr lang="en-US"/>
          </a:p>
        </p:txBody>
      </p:sp>
    </p:spTree>
    <p:extLst>
      <p:ext uri="{BB962C8B-B14F-4D97-AF65-F5344CB8AC3E}">
        <p14:creationId xmlns:p14="http://schemas.microsoft.com/office/powerpoint/2010/main" val="40535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11</a:t>
            </a:fld>
            <a:endParaRPr lang="en-US"/>
          </a:p>
        </p:txBody>
      </p:sp>
    </p:spTree>
    <p:extLst>
      <p:ext uri="{BB962C8B-B14F-4D97-AF65-F5344CB8AC3E}">
        <p14:creationId xmlns:p14="http://schemas.microsoft.com/office/powerpoint/2010/main" val="128072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r>
              <a:rPr lang="en-US" i="1" dirty="0"/>
              <a:t>Consider the following based on your specific EMS and trauma system resources and geographic constraints</a:t>
            </a:r>
            <a:endParaRPr lang="en-US" dirty="0"/>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12</a:t>
            </a:fld>
            <a:endParaRPr lang="en-US"/>
          </a:p>
        </p:txBody>
      </p:sp>
    </p:spTree>
    <p:extLst>
      <p:ext uri="{BB962C8B-B14F-4D97-AF65-F5344CB8AC3E}">
        <p14:creationId xmlns:p14="http://schemas.microsoft.com/office/powerpoint/2010/main" val="36715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r>
              <a:rPr lang="en-US" i="1" dirty="0"/>
              <a:t>Consider the following based on your specific EMS and trauma system resources and geographic constraints</a:t>
            </a:r>
            <a:endParaRPr lang="en-US" dirty="0"/>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13</a:t>
            </a:fld>
            <a:endParaRPr lang="en-US"/>
          </a:p>
        </p:txBody>
      </p:sp>
    </p:spTree>
    <p:extLst>
      <p:ext uri="{BB962C8B-B14F-4D97-AF65-F5344CB8AC3E}">
        <p14:creationId xmlns:p14="http://schemas.microsoft.com/office/powerpoint/2010/main" val="3467300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r>
              <a:rPr lang="en-US" i="1" dirty="0"/>
              <a:t>Consider the following based on your specific EMS and trauma system resources and geographic constraints</a:t>
            </a:r>
            <a:endParaRPr lang="en-US" dirty="0"/>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14</a:t>
            </a:fld>
            <a:endParaRPr lang="en-US"/>
          </a:p>
        </p:txBody>
      </p:sp>
    </p:spTree>
    <p:extLst>
      <p:ext uri="{BB962C8B-B14F-4D97-AF65-F5344CB8AC3E}">
        <p14:creationId xmlns:p14="http://schemas.microsoft.com/office/powerpoint/2010/main" val="104667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15</a:t>
            </a:fld>
            <a:endParaRPr lang="en-US"/>
          </a:p>
        </p:txBody>
      </p:sp>
    </p:spTree>
    <p:extLst>
      <p:ext uri="{BB962C8B-B14F-4D97-AF65-F5344CB8AC3E}">
        <p14:creationId xmlns:p14="http://schemas.microsoft.com/office/powerpoint/2010/main" val="29068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16</a:t>
            </a:fld>
            <a:endParaRPr lang="en-US"/>
          </a:p>
        </p:txBody>
      </p:sp>
    </p:spTree>
    <p:extLst>
      <p:ext uri="{BB962C8B-B14F-4D97-AF65-F5344CB8AC3E}">
        <p14:creationId xmlns:p14="http://schemas.microsoft.com/office/powerpoint/2010/main" val="1839406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17</a:t>
            </a:fld>
            <a:endParaRPr lang="en-US"/>
          </a:p>
        </p:txBody>
      </p:sp>
    </p:spTree>
    <p:extLst>
      <p:ext uri="{BB962C8B-B14F-4D97-AF65-F5344CB8AC3E}">
        <p14:creationId xmlns:p14="http://schemas.microsoft.com/office/powerpoint/2010/main" val="119689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triage criteria, may be reasonable in EMS judgment that patient does not meet this criterion and can go to a non-trauma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18</a:t>
            </a:fld>
            <a:endParaRPr lang="en-US"/>
          </a:p>
        </p:txBody>
      </p:sp>
    </p:spTree>
    <p:extLst>
      <p:ext uri="{BB962C8B-B14F-4D97-AF65-F5344CB8AC3E}">
        <p14:creationId xmlns:p14="http://schemas.microsoft.com/office/powerpoint/2010/main" val="329935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triage criteria, may be reasonable in EMS judgment that patient does not meet this criterion and can go to a non-trauma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19</a:t>
            </a:fld>
            <a:endParaRPr lang="en-US"/>
          </a:p>
        </p:txBody>
      </p:sp>
    </p:spTree>
    <p:extLst>
      <p:ext uri="{BB962C8B-B14F-4D97-AF65-F5344CB8AC3E}">
        <p14:creationId xmlns:p14="http://schemas.microsoft.com/office/powerpoint/2010/main" val="167441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 cases contain the MARCH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2</a:t>
            </a:fld>
            <a:endParaRPr lang="en-US"/>
          </a:p>
        </p:txBody>
      </p:sp>
    </p:spTree>
    <p:extLst>
      <p:ext uri="{BB962C8B-B14F-4D97-AF65-F5344CB8AC3E}">
        <p14:creationId xmlns:p14="http://schemas.microsoft.com/office/powerpoint/2010/main" val="226785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20</a:t>
            </a:fld>
            <a:endParaRPr lang="en-US"/>
          </a:p>
        </p:txBody>
      </p:sp>
    </p:spTree>
    <p:extLst>
      <p:ext uri="{BB962C8B-B14F-4D97-AF65-F5344CB8AC3E}">
        <p14:creationId xmlns:p14="http://schemas.microsoft.com/office/powerpoint/2010/main" val="206745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21</a:t>
            </a:fld>
            <a:endParaRPr lang="en-US"/>
          </a:p>
        </p:txBody>
      </p:sp>
    </p:spTree>
    <p:extLst>
      <p:ext uri="{BB962C8B-B14F-4D97-AF65-F5344CB8AC3E}">
        <p14:creationId xmlns:p14="http://schemas.microsoft.com/office/powerpoint/2010/main" val="3754485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22</a:t>
            </a:fld>
            <a:endParaRPr lang="en-US"/>
          </a:p>
        </p:txBody>
      </p:sp>
    </p:spTree>
    <p:extLst>
      <p:ext uri="{BB962C8B-B14F-4D97-AF65-F5344CB8AC3E}">
        <p14:creationId xmlns:p14="http://schemas.microsoft.com/office/powerpoint/2010/main" val="268015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23</a:t>
            </a:fld>
            <a:endParaRPr lang="en-US"/>
          </a:p>
        </p:txBody>
      </p:sp>
    </p:spTree>
    <p:extLst>
      <p:ext uri="{BB962C8B-B14F-4D97-AF65-F5344CB8AC3E}">
        <p14:creationId xmlns:p14="http://schemas.microsoft.com/office/powerpoint/2010/main" val="3736481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727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46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529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60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933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85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 cases contain the MARCH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3</a:t>
            </a:fld>
            <a:endParaRPr lang="en-US"/>
          </a:p>
        </p:txBody>
      </p:sp>
    </p:spTree>
    <p:extLst>
      <p:ext uri="{BB962C8B-B14F-4D97-AF65-F5344CB8AC3E}">
        <p14:creationId xmlns:p14="http://schemas.microsoft.com/office/powerpoint/2010/main" val="2654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280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42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27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33</a:t>
            </a:fld>
            <a:endParaRPr lang="en-US" dirty="0"/>
          </a:p>
        </p:txBody>
      </p:sp>
    </p:spTree>
    <p:extLst>
      <p:ext uri="{BB962C8B-B14F-4D97-AF65-F5344CB8AC3E}">
        <p14:creationId xmlns:p14="http://schemas.microsoft.com/office/powerpoint/2010/main" val="628998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34</a:t>
            </a:fld>
            <a:endParaRPr lang="en-US" dirty="0"/>
          </a:p>
        </p:txBody>
      </p:sp>
    </p:spTree>
    <p:extLst>
      <p:ext uri="{BB962C8B-B14F-4D97-AF65-F5344CB8AC3E}">
        <p14:creationId xmlns:p14="http://schemas.microsoft.com/office/powerpoint/2010/main" val="3798912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35</a:t>
            </a:fld>
            <a:endParaRPr lang="en-US" dirty="0"/>
          </a:p>
        </p:txBody>
      </p:sp>
    </p:spTree>
    <p:extLst>
      <p:ext uri="{BB962C8B-B14F-4D97-AF65-F5344CB8AC3E}">
        <p14:creationId xmlns:p14="http://schemas.microsoft.com/office/powerpoint/2010/main" val="260098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If you have not already, review the Field Triage Guidelines here. </a:t>
            </a:r>
          </a:p>
        </p:txBody>
      </p:sp>
      <p:sp>
        <p:nvSpPr>
          <p:cNvPr id="4" name="Slide Number Placeholder 3"/>
          <p:cNvSpPr>
            <a:spLocks noGrp="1"/>
          </p:cNvSpPr>
          <p:nvPr>
            <p:ph type="sldNum" sz="quarter" idx="5"/>
          </p:nvPr>
        </p:nvSpPr>
        <p:spPr/>
        <p:txBody>
          <a:bodyPr/>
          <a:lstStyle/>
          <a:p>
            <a:fld id="{BDD1EB6A-D915-4F90-B9A2-D3F0CF37B2EB}" type="slidenum">
              <a:rPr lang="en-US" smtClean="0"/>
              <a:t>4</a:t>
            </a:fld>
            <a:endParaRPr lang="en-US"/>
          </a:p>
        </p:txBody>
      </p:sp>
    </p:spTree>
    <p:extLst>
      <p:ext uri="{BB962C8B-B14F-4D97-AF65-F5344CB8AC3E}">
        <p14:creationId xmlns:p14="http://schemas.microsoft.com/office/powerpoint/2010/main" val="394188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Begin </a:t>
            </a:r>
            <a:r>
              <a:rPr lang="en-US" sz="1200" i="0" dirty="0">
                <a:latin typeface="Arial" panose="020B0604020202020204" pitchFamily="34" charset="0"/>
                <a:cs typeface="Arial" panose="020B0604020202020204" pitchFamily="34" charset="0"/>
              </a:rPr>
              <a:t>with a brief discussion of relevant EMS and trauma center resources of your system. The resources may include trauma centers of different levels, non-trauma center hospitals, air medical transport resources, other EMS coverage, or need for mutual aid. Additionally, it is important to consider geographic constraints or other challenges unique to the EMS and trauma system. </a:t>
            </a:r>
            <a:r>
              <a:rPr lang="en-US" i="1" dirty="0"/>
              <a:t>Consider these resources and geographic constraints as you guide the trainees through the following cases.</a:t>
            </a:r>
          </a:p>
          <a:p>
            <a:endParaRPr lang="en-US" sz="12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D1EB6A-D915-4F90-B9A2-D3F0CF37B2EB}" type="slidenum">
              <a:rPr lang="en-US" smtClean="0"/>
              <a:t>5</a:t>
            </a:fld>
            <a:endParaRPr lang="en-US"/>
          </a:p>
        </p:txBody>
      </p:sp>
    </p:spTree>
    <p:extLst>
      <p:ext uri="{BB962C8B-B14F-4D97-AF65-F5344CB8AC3E}">
        <p14:creationId xmlns:p14="http://schemas.microsoft.com/office/powerpoint/2010/main" val="209363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6</a:t>
            </a:fld>
            <a:endParaRPr lang="en-US"/>
          </a:p>
        </p:txBody>
      </p:sp>
    </p:spTree>
    <p:extLst>
      <p:ext uri="{BB962C8B-B14F-4D97-AF65-F5344CB8AC3E}">
        <p14:creationId xmlns:p14="http://schemas.microsoft.com/office/powerpoint/2010/main" val="310858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7</a:t>
            </a:fld>
            <a:endParaRPr lang="en-US"/>
          </a:p>
        </p:txBody>
      </p:sp>
    </p:spTree>
    <p:extLst>
      <p:ext uri="{BB962C8B-B14F-4D97-AF65-F5344CB8AC3E}">
        <p14:creationId xmlns:p14="http://schemas.microsoft.com/office/powerpoint/2010/main" val="392689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8</a:t>
            </a:fld>
            <a:endParaRPr lang="en-US"/>
          </a:p>
        </p:txBody>
      </p:sp>
    </p:spTree>
    <p:extLst>
      <p:ext uri="{BB962C8B-B14F-4D97-AF65-F5344CB8AC3E}">
        <p14:creationId xmlns:p14="http://schemas.microsoft.com/office/powerpoint/2010/main" val="40177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9</a:t>
            </a:fld>
            <a:endParaRPr lang="en-US"/>
          </a:p>
        </p:txBody>
      </p:sp>
    </p:spTree>
    <p:extLst>
      <p:ext uri="{BB962C8B-B14F-4D97-AF65-F5344CB8AC3E}">
        <p14:creationId xmlns:p14="http://schemas.microsoft.com/office/powerpoint/2010/main" val="366170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4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with 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8C1BF854-5D28-1440-BD75-F87CE70623E0}"/>
              </a:ext>
            </a:extLst>
          </p:cNvPr>
          <p:cNvSpPr>
            <a:spLocks noGrp="1"/>
          </p:cNvSpPr>
          <p:nvPr>
            <p:ph type="body" sz="quarter" idx="10" hasCustomPrompt="1"/>
          </p:nvPr>
        </p:nvSpPr>
        <p:spPr>
          <a:xfrm>
            <a:off x="406400" y="1047255"/>
            <a:ext cx="113792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5" name="Text Placeholder 12">
            <a:extLst>
              <a:ext uri="{FF2B5EF4-FFF2-40B4-BE49-F238E27FC236}">
                <a16:creationId xmlns:a16="http://schemas.microsoft.com/office/drawing/2014/main" id="{F027FBBC-1734-0C48-A196-7B2E79005015}"/>
              </a:ext>
            </a:extLst>
          </p:cNvPr>
          <p:cNvSpPr>
            <a:spLocks noGrp="1"/>
          </p:cNvSpPr>
          <p:nvPr>
            <p:ph type="body" sz="quarter" idx="11" hasCustomPrompt="1"/>
          </p:nvPr>
        </p:nvSpPr>
        <p:spPr>
          <a:xfrm>
            <a:off x="406400" y="1744869"/>
            <a:ext cx="113792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8" name="Title 1">
            <a:extLst>
              <a:ext uri="{FF2B5EF4-FFF2-40B4-BE49-F238E27FC236}">
                <a16:creationId xmlns:a16="http://schemas.microsoft.com/office/drawing/2014/main" id="{3EEF2435-EDCB-0F49-93CA-5406B944AA97}"/>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06756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07FF83B-962F-AB43-B80D-E486F2FA6F38}"/>
              </a:ext>
            </a:extLst>
          </p:cNvPr>
          <p:cNvSpPr>
            <a:spLocks noGrp="1"/>
          </p:cNvSpPr>
          <p:nvPr>
            <p:ph type="body" sz="quarter" idx="10" hasCustomPrompt="1"/>
          </p:nvPr>
        </p:nvSpPr>
        <p:spPr>
          <a:xfrm>
            <a:off x="406400"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11" name="Text Placeholder 12">
            <a:extLst>
              <a:ext uri="{FF2B5EF4-FFF2-40B4-BE49-F238E27FC236}">
                <a16:creationId xmlns:a16="http://schemas.microsoft.com/office/drawing/2014/main" id="{8FBA0DC8-AE02-2F42-BDE5-4C628A6F26A4}"/>
              </a:ext>
            </a:extLst>
          </p:cNvPr>
          <p:cNvSpPr>
            <a:spLocks noGrp="1"/>
          </p:cNvSpPr>
          <p:nvPr>
            <p:ph type="body" sz="quarter" idx="11" hasCustomPrompt="1"/>
          </p:nvPr>
        </p:nvSpPr>
        <p:spPr>
          <a:xfrm>
            <a:off x="406400" y="1744869"/>
            <a:ext cx="55880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2" name="Text Placeholder 12">
            <a:extLst>
              <a:ext uri="{FF2B5EF4-FFF2-40B4-BE49-F238E27FC236}">
                <a16:creationId xmlns:a16="http://schemas.microsoft.com/office/drawing/2014/main" id="{7E9AA800-CFD7-8B43-BFC7-888157A62D3B}"/>
              </a:ext>
            </a:extLst>
          </p:cNvPr>
          <p:cNvSpPr>
            <a:spLocks noGrp="1"/>
          </p:cNvSpPr>
          <p:nvPr>
            <p:ph type="body" sz="quarter" idx="12" hasCustomPrompt="1"/>
          </p:nvPr>
        </p:nvSpPr>
        <p:spPr>
          <a:xfrm>
            <a:off x="6197600" y="1744870"/>
            <a:ext cx="5588000" cy="4325729"/>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3" name="Text Placeholder 8">
            <a:extLst>
              <a:ext uri="{FF2B5EF4-FFF2-40B4-BE49-F238E27FC236}">
                <a16:creationId xmlns:a16="http://schemas.microsoft.com/office/drawing/2014/main" id="{8EDA0F2F-ADA0-0E49-9D0A-0B03C208005C}"/>
              </a:ext>
            </a:extLst>
          </p:cNvPr>
          <p:cNvSpPr>
            <a:spLocks noGrp="1"/>
          </p:cNvSpPr>
          <p:nvPr>
            <p:ph type="body" sz="quarter" idx="13" hasCustomPrompt="1"/>
          </p:nvPr>
        </p:nvSpPr>
        <p:spPr>
          <a:xfrm>
            <a:off x="6190593"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7" name="Title 1">
            <a:extLst>
              <a:ext uri="{FF2B5EF4-FFF2-40B4-BE49-F238E27FC236}">
                <a16:creationId xmlns:a16="http://schemas.microsoft.com/office/drawing/2014/main" id="{F55E52D2-B3B8-7549-9904-F9E073029D9F}"/>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61463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No Titl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19C79554-2D0D-4246-903A-EFF3C9FD4D8E}"/>
              </a:ext>
            </a:extLst>
          </p:cNvPr>
          <p:cNvSpPr>
            <a:spLocks noGrp="1"/>
          </p:cNvSpPr>
          <p:nvPr>
            <p:ph type="body" sz="quarter" idx="11" hasCustomPrompt="1"/>
          </p:nvPr>
        </p:nvSpPr>
        <p:spPr>
          <a:xfrm>
            <a:off x="406400" y="1092200"/>
            <a:ext cx="11379200" cy="4572000"/>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4" name="Title 1">
            <a:extLst>
              <a:ext uri="{FF2B5EF4-FFF2-40B4-BE49-F238E27FC236}">
                <a16:creationId xmlns:a16="http://schemas.microsoft.com/office/drawing/2014/main" id="{BBBE8D7D-845B-6D4B-9C68-236F2D6C787E}"/>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60834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5D99E5-0C53-45EE-B91E-71FB6C5B2610}"/>
              </a:ext>
            </a:extLst>
          </p:cNvPr>
          <p:cNvSpPr>
            <a:spLocks noGrp="1"/>
          </p:cNvSpPr>
          <p:nvPr>
            <p:ph type="body" sz="quarter" idx="10"/>
          </p:nvPr>
        </p:nvSpPr>
        <p:spPr>
          <a:xfrm>
            <a:off x="1" y="124056"/>
            <a:ext cx="12192000" cy="606425"/>
          </a:xfrm>
          <a:prstGeom prst="rect">
            <a:avLst/>
          </a:prstGeom>
        </p:spPr>
        <p:txBody>
          <a:bodyPr/>
          <a:lstStyle>
            <a:lvl1pPr marL="0" indent="0" algn="ctr">
              <a:buNone/>
              <a:defRPr sz="2800" b="1" cap="all" baseline="0">
                <a:solidFill>
                  <a:srgbClr val="283178"/>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174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773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98703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9855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6"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6.emf"/><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30.emf"/><Relationship Id="rId5" Type="http://schemas.openxmlformats.org/officeDocument/2006/relationships/image" Target="../media/image9.emf"/><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B30507-FB7D-435F-A2F4-CB3A5BD02CC9}"/>
              </a:ext>
            </a:extLst>
          </p:cNvPr>
          <p:cNvSpPr txBox="1"/>
          <p:nvPr/>
        </p:nvSpPr>
        <p:spPr>
          <a:xfrm>
            <a:off x="3921760" y="2767281"/>
            <a:ext cx="4348481" cy="1323439"/>
          </a:xfrm>
          <a:prstGeom prst="rect">
            <a:avLst/>
          </a:prstGeom>
          <a:noFill/>
        </p:spPr>
        <p:txBody>
          <a:bodyPr wrap="square" rtlCol="0">
            <a:spAutoFit/>
          </a:bodyPr>
          <a:lstStyle/>
          <a:p>
            <a:pPr algn="ctr"/>
            <a:r>
              <a:rPr lang="en-US" sz="4000" b="1" dirty="0">
                <a:solidFill>
                  <a:srgbClr val="2C3791"/>
                </a:solidFill>
                <a:latin typeface="Arial" panose="020B0604020202020204" pitchFamily="34" charset="0"/>
                <a:cs typeface="Arial" panose="020B0604020202020204" pitchFamily="34" charset="0"/>
              </a:rPr>
              <a:t>Case-Based Triage Scenarios</a:t>
            </a:r>
          </a:p>
        </p:txBody>
      </p:sp>
    </p:spTree>
    <p:extLst>
      <p:ext uri="{BB962C8B-B14F-4D97-AF65-F5344CB8AC3E}">
        <p14:creationId xmlns:p14="http://schemas.microsoft.com/office/powerpoint/2010/main" val="311885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p>
          <a:p>
            <a:r>
              <a:rPr lang="en-US" b="1" dirty="0" err="1">
                <a:solidFill>
                  <a:schemeClr val="bg1"/>
                </a:solidFill>
                <a:latin typeface="Arial" panose="020B0604020202020204" pitchFamily="34" charset="0"/>
                <a:cs typeface="Arial" panose="020B0604020202020204" pitchFamily="34" charset="0"/>
              </a:rPr>
              <a:t>rvey</a:t>
            </a:r>
            <a:r>
              <a:rPr lang="en-US" b="1" dirty="0">
                <a:solidFill>
                  <a:schemeClr val="bg1"/>
                </a:solidFill>
                <a:latin typeface="Arial" panose="020B0604020202020204" pitchFamily="34" charset="0"/>
                <a:cs typeface="Arial" panose="020B0604020202020204" pitchFamily="34" charset="0"/>
              </a:rPr>
              <a:t>: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small 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grass, outdoor, car, parked&#10;&#10;Description automatically generated">
            <a:extLst>
              <a:ext uri="{FF2B5EF4-FFF2-40B4-BE49-F238E27FC236}">
                <a16:creationId xmlns:a16="http://schemas.microsoft.com/office/drawing/2014/main" id="{BFF2AC2F-DBC7-49B9-ABC0-A5108BCA50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6785" y="2298637"/>
            <a:ext cx="2853827" cy="2140370"/>
          </a:xfrm>
          <a:prstGeom prst="rect">
            <a:avLst/>
          </a:prstGeom>
        </p:spPr>
      </p:pic>
      <p:sp>
        <p:nvSpPr>
          <p:cNvPr id="2" name="Text Placeholder 1">
            <a:extLst>
              <a:ext uri="{FF2B5EF4-FFF2-40B4-BE49-F238E27FC236}">
                <a16:creationId xmlns:a16="http://schemas.microsoft.com/office/drawing/2014/main" id="{F11B2DD3-1031-4AD7-98EF-88F440F2F76E}"/>
              </a:ext>
            </a:extLst>
          </p:cNvPr>
          <p:cNvSpPr>
            <a:spLocks noGrp="1"/>
          </p:cNvSpPr>
          <p:nvPr>
            <p:ph type="body" sz="quarter" idx="10"/>
          </p:nvPr>
        </p:nvSpPr>
        <p:spPr/>
        <p:txBody>
          <a:bodyPr/>
          <a:lstStyle/>
          <a:p>
            <a:r>
              <a:rPr lang="en-US" dirty="0"/>
              <a:t>Case 2a</a:t>
            </a:r>
          </a:p>
          <a:p>
            <a:endParaRPr lang="en-US" dirty="0"/>
          </a:p>
        </p:txBody>
      </p:sp>
      <p:sp>
        <p:nvSpPr>
          <p:cNvPr id="5" name="TextBox 4">
            <a:extLst>
              <a:ext uri="{FF2B5EF4-FFF2-40B4-BE49-F238E27FC236}">
                <a16:creationId xmlns:a16="http://schemas.microsoft.com/office/drawing/2014/main" id="{5A763CFD-7782-472C-9033-C0ADDF71ECCC}"/>
              </a:ext>
            </a:extLst>
          </p:cNvPr>
          <p:cNvSpPr txBox="1"/>
          <p:nvPr/>
        </p:nvSpPr>
        <p:spPr>
          <a:xfrm>
            <a:off x="9196785" y="425434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04527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grass, outdoor, car, parked&#10;&#10;Description automatically generated">
            <a:extLst>
              <a:ext uri="{FF2B5EF4-FFF2-40B4-BE49-F238E27FC236}">
                <a16:creationId xmlns:a16="http://schemas.microsoft.com/office/drawing/2014/main" id="{5047D371-CAC1-436E-9D9B-99132C127C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6785" y="2298637"/>
            <a:ext cx="2853827" cy="2140370"/>
          </a:xfrm>
          <a:prstGeom prst="rect">
            <a:avLst/>
          </a:prstGeom>
        </p:spPr>
      </p:pic>
      <p:grpSp>
        <p:nvGrpSpPr>
          <p:cNvPr id="9" name="Group 8">
            <a:extLst>
              <a:ext uri="{FF2B5EF4-FFF2-40B4-BE49-F238E27FC236}">
                <a16:creationId xmlns:a16="http://schemas.microsoft.com/office/drawing/2014/main" id="{89D5C6FC-AB04-4560-93C0-EF657B89CC25}"/>
              </a:ext>
            </a:extLst>
          </p:cNvPr>
          <p:cNvGrpSpPr/>
          <p:nvPr/>
        </p:nvGrpSpPr>
        <p:grpSpPr>
          <a:xfrm>
            <a:off x="5344402" y="2754457"/>
            <a:ext cx="3852383" cy="1340086"/>
            <a:chOff x="285840" y="5510219"/>
            <a:chExt cx="4311641" cy="1198383"/>
          </a:xfrm>
        </p:grpSpPr>
        <p:pic>
          <p:nvPicPr>
            <p:cNvPr id="3" name="Picture 2">
              <a:extLst>
                <a:ext uri="{FF2B5EF4-FFF2-40B4-BE49-F238E27FC236}">
                  <a16:creationId xmlns:a16="http://schemas.microsoft.com/office/drawing/2014/main" id="{2CBDFD73-15A4-4236-AFEF-8AEE0DE4CB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8" name="Picture 7">
              <a:extLst>
                <a:ext uri="{FF2B5EF4-FFF2-40B4-BE49-F238E27FC236}">
                  <a16:creationId xmlns:a16="http://schemas.microsoft.com/office/drawing/2014/main" id="{DAB3F330-FBA6-4506-9736-756BA768B3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840" y="5932250"/>
              <a:ext cx="4311641" cy="776352"/>
            </a:xfrm>
            <a:prstGeom prst="rect">
              <a:avLst/>
            </a:prstGeom>
          </p:spPr>
        </p:pic>
      </p:grpSp>
      <p:sp>
        <p:nvSpPr>
          <p:cNvPr id="10" name="&quot;Not Allowed&quot; Symbol 9">
            <a:extLst>
              <a:ext uri="{FF2B5EF4-FFF2-40B4-BE49-F238E27FC236}">
                <a16:creationId xmlns:a16="http://schemas.microsoft.com/office/drawing/2014/main" id="{B80DC64E-2EC8-4C76-A0C3-9AD7145F6A7B}"/>
              </a:ext>
            </a:extLst>
          </p:cNvPr>
          <p:cNvSpPr/>
          <p:nvPr/>
        </p:nvSpPr>
        <p:spPr>
          <a:xfrm>
            <a:off x="6014324" y="2476580"/>
            <a:ext cx="2005368" cy="1785027"/>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622AC1E1-A8A5-4515-9339-B2B0E5CA2B4B}"/>
              </a:ext>
            </a:extLst>
          </p:cNvPr>
          <p:cNvSpPr>
            <a:spLocks noGrp="1"/>
          </p:cNvSpPr>
          <p:nvPr>
            <p:ph type="body" sz="quarter" idx="10"/>
          </p:nvPr>
        </p:nvSpPr>
        <p:spPr/>
        <p:txBody>
          <a:bodyPr/>
          <a:lstStyle/>
          <a:p>
            <a:r>
              <a:rPr lang="en-US" dirty="0"/>
              <a:t>Case 2a</a:t>
            </a:r>
          </a:p>
          <a:p>
            <a:endParaRPr lang="en-US" dirty="0"/>
          </a:p>
        </p:txBody>
      </p:sp>
      <p:sp>
        <p:nvSpPr>
          <p:cNvPr id="11" name="TextBox 10">
            <a:extLst>
              <a:ext uri="{FF2B5EF4-FFF2-40B4-BE49-F238E27FC236}">
                <a16:creationId xmlns:a16="http://schemas.microsoft.com/office/drawing/2014/main" id="{FE665E95-16EA-423F-835B-2CA950E74BDF}"/>
              </a:ext>
            </a:extLst>
          </p:cNvPr>
          <p:cNvSpPr txBox="1"/>
          <p:nvPr/>
        </p:nvSpPr>
        <p:spPr>
          <a:xfrm>
            <a:off x="9196785" y="425434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778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agitated about wreck</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small 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2B7570F-DCD7-442B-890A-1CA6B551F3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8112" y="2590210"/>
            <a:ext cx="4295775" cy="3238500"/>
          </a:xfrm>
          <a:prstGeom prst="rect">
            <a:avLst/>
          </a:prstGeom>
        </p:spPr>
      </p:pic>
      <p:sp>
        <p:nvSpPr>
          <p:cNvPr id="2" name="Text Placeholder 1">
            <a:extLst>
              <a:ext uri="{FF2B5EF4-FFF2-40B4-BE49-F238E27FC236}">
                <a16:creationId xmlns:a16="http://schemas.microsoft.com/office/drawing/2014/main" id="{C9229E38-20C3-409E-9705-176ACE3C0EE2}"/>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5" name="TextBox 4">
            <a:extLst>
              <a:ext uri="{FF2B5EF4-FFF2-40B4-BE49-F238E27FC236}">
                <a16:creationId xmlns:a16="http://schemas.microsoft.com/office/drawing/2014/main" id="{D6A20F8E-AA05-40E6-86DE-D62D5FA3C634}"/>
              </a:ext>
            </a:extLst>
          </p:cNvPr>
          <p:cNvSpPr txBox="1"/>
          <p:nvPr/>
        </p:nvSpPr>
        <p:spPr>
          <a:xfrm>
            <a:off x="3948112" y="5613266"/>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5634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p>
          <a:p>
            <a:r>
              <a:rPr lang="en-US" b="1" dirty="0">
                <a:solidFill>
                  <a:schemeClr val="bg1"/>
                </a:solidFill>
                <a:latin typeface="Arial" panose="020B0604020202020204" pitchFamily="34" charset="0"/>
                <a:cs typeface="Arial" panose="020B0604020202020204" pitchFamily="34" charset="0"/>
              </a:rPr>
              <a:t>Secondary </a:t>
            </a:r>
            <a:r>
              <a:rPr lang="en-US" b="1" dirty="0" err="1">
                <a:solidFill>
                  <a:schemeClr val="bg1"/>
                </a:solidFill>
                <a:latin typeface="Arial" panose="020B0604020202020204" pitchFamily="34" charset="0"/>
                <a:cs typeface="Arial" panose="020B0604020202020204" pitchFamily="34" charset="0"/>
              </a:rPr>
              <a:t>surve</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y: </a:t>
            </a:r>
            <a:r>
              <a:rPr lang="en-US" dirty="0">
                <a:solidFill>
                  <a:schemeClr val="bg1"/>
                </a:solidFill>
                <a:latin typeface="Arial" panose="020B0604020202020204" pitchFamily="34" charset="0"/>
                <a:cs typeface="Arial" panose="020B0604020202020204" pitchFamily="34" charset="0"/>
              </a:rPr>
              <a:t>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165109-9EA6-4663-BF8C-E76661D857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74884" y="2339741"/>
            <a:ext cx="3322565" cy="2460380"/>
          </a:xfrm>
          <a:prstGeom prst="rect">
            <a:avLst/>
          </a:prstGeom>
        </p:spPr>
      </p:pic>
      <p:sp>
        <p:nvSpPr>
          <p:cNvPr id="2" name="Text Placeholder 1">
            <a:extLst>
              <a:ext uri="{FF2B5EF4-FFF2-40B4-BE49-F238E27FC236}">
                <a16:creationId xmlns:a16="http://schemas.microsoft.com/office/drawing/2014/main" id="{51739153-9C12-49BF-A2A4-AA85F6E600DE}"/>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5" name="TextBox 4">
            <a:extLst>
              <a:ext uri="{FF2B5EF4-FFF2-40B4-BE49-F238E27FC236}">
                <a16:creationId xmlns:a16="http://schemas.microsoft.com/office/drawing/2014/main" id="{A4257902-C3AF-47CE-B973-1492D5DCDEDA}"/>
              </a:ext>
            </a:extLst>
          </p:cNvPr>
          <p:cNvSpPr txBox="1"/>
          <p:nvPr/>
        </p:nvSpPr>
        <p:spPr>
          <a:xfrm>
            <a:off x="8758548" y="4615455"/>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3363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F189469-503F-47F5-A466-FC777B4200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74884" y="2339741"/>
            <a:ext cx="3322565" cy="2460380"/>
          </a:xfrm>
          <a:prstGeom prst="rect">
            <a:avLst/>
          </a:prstGeom>
        </p:spPr>
      </p:pic>
      <p:grpSp>
        <p:nvGrpSpPr>
          <p:cNvPr id="2" name="Group 1">
            <a:extLst>
              <a:ext uri="{FF2B5EF4-FFF2-40B4-BE49-F238E27FC236}">
                <a16:creationId xmlns:a16="http://schemas.microsoft.com/office/drawing/2014/main" id="{E56E57B4-581B-46C4-A3C6-AF23C8B27C4F}"/>
              </a:ext>
            </a:extLst>
          </p:cNvPr>
          <p:cNvGrpSpPr/>
          <p:nvPr/>
        </p:nvGrpSpPr>
        <p:grpSpPr>
          <a:xfrm>
            <a:off x="4922501" y="2678956"/>
            <a:ext cx="3852383" cy="1340086"/>
            <a:chOff x="4922501" y="2678956"/>
            <a:chExt cx="3852383" cy="1340086"/>
          </a:xfrm>
        </p:grpSpPr>
        <p:pic>
          <p:nvPicPr>
            <p:cNvPr id="10" name="Picture 9">
              <a:extLst>
                <a:ext uri="{FF2B5EF4-FFF2-40B4-BE49-F238E27FC236}">
                  <a16:creationId xmlns:a16="http://schemas.microsoft.com/office/drawing/2014/main" id="{65F70090-8DBA-424B-9C99-6A0EA20EF0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2277" y="2678956"/>
              <a:ext cx="1585660" cy="471934"/>
            </a:xfrm>
            <a:prstGeom prst="rect">
              <a:avLst/>
            </a:prstGeom>
          </p:spPr>
        </p:pic>
        <p:pic>
          <p:nvPicPr>
            <p:cNvPr id="11" name="Picture 10">
              <a:extLst>
                <a:ext uri="{FF2B5EF4-FFF2-40B4-BE49-F238E27FC236}">
                  <a16:creationId xmlns:a16="http://schemas.microsoft.com/office/drawing/2014/main" id="{D3A6F969-E54A-43F3-8CDC-934FC8ACF0E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22501" y="3150890"/>
              <a:ext cx="3852383" cy="868152"/>
            </a:xfrm>
            <a:prstGeom prst="rect">
              <a:avLst/>
            </a:prstGeom>
          </p:spPr>
        </p:pic>
      </p:grpSp>
      <p:sp>
        <p:nvSpPr>
          <p:cNvPr id="3" name="Text Placeholder 2">
            <a:extLst>
              <a:ext uri="{FF2B5EF4-FFF2-40B4-BE49-F238E27FC236}">
                <a16:creationId xmlns:a16="http://schemas.microsoft.com/office/drawing/2014/main" id="{314A513C-D02B-400D-B101-E67088DC7C3D}"/>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9" name="TextBox 8">
            <a:extLst>
              <a:ext uri="{FF2B5EF4-FFF2-40B4-BE49-F238E27FC236}">
                <a16:creationId xmlns:a16="http://schemas.microsoft.com/office/drawing/2014/main" id="{4BC4D26E-553E-480F-8617-5A315F504DDC}"/>
              </a:ext>
            </a:extLst>
          </p:cNvPr>
          <p:cNvSpPr txBox="1"/>
          <p:nvPr/>
        </p:nvSpPr>
        <p:spPr>
          <a:xfrm>
            <a:off x="8758548" y="4615455"/>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0926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Able to answer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Mildly diaphoretic, palpable radial pulse in both arms</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alert and oriented</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Multiple </a:t>
            </a:r>
          </a:p>
          <a:p>
            <a:r>
              <a:rPr lang="en-US" dirty="0">
                <a:solidFill>
                  <a:schemeClr val="bg1"/>
                </a:solidFill>
                <a:latin typeface="Arial" panose="020B0604020202020204" pitchFamily="34" charset="0"/>
                <a:cs typeface="Arial" panose="020B0604020202020204" pitchFamily="34" charset="0"/>
              </a:rPr>
              <a:t>deep lacerations to the right upper arm and forearm, down to muscle. One laceration has spurting blood when removing the towel </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bystanders are using,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picture containing person, ground&#10;&#10;Description automatically generated">
            <a:extLst>
              <a:ext uri="{FF2B5EF4-FFF2-40B4-BE49-F238E27FC236}">
                <a16:creationId xmlns:a16="http://schemas.microsoft.com/office/drawing/2014/main" id="{D5D805D6-FD3A-40E5-B416-7CE05FE573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848" y="2021942"/>
            <a:ext cx="3058303" cy="3820793"/>
          </a:xfrm>
          <a:prstGeom prst="rect">
            <a:avLst/>
          </a:prstGeom>
        </p:spPr>
      </p:pic>
      <p:sp>
        <p:nvSpPr>
          <p:cNvPr id="2" name="Text Placeholder 1">
            <a:extLst>
              <a:ext uri="{FF2B5EF4-FFF2-40B4-BE49-F238E27FC236}">
                <a16:creationId xmlns:a16="http://schemas.microsoft.com/office/drawing/2014/main" id="{039A1718-5CFF-44DC-B8DB-8F7E96DB518C}"/>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5" name="TextBox 4">
            <a:extLst>
              <a:ext uri="{FF2B5EF4-FFF2-40B4-BE49-F238E27FC236}">
                <a16:creationId xmlns:a16="http://schemas.microsoft.com/office/drawing/2014/main" id="{25C9FE40-B851-43D9-A56A-062D871B1F68}"/>
              </a:ext>
            </a:extLst>
          </p:cNvPr>
          <p:cNvSpPr txBox="1"/>
          <p:nvPr/>
        </p:nvSpPr>
        <p:spPr>
          <a:xfrm>
            <a:off x="4566848" y="5642680"/>
            <a:ext cx="2637260"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2089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Significant blood loss from left leg</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alert and oriented. States she fell off a chair onto a glass table.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a:t>
            </a:r>
            <a:r>
              <a:rPr lang="en-US" b="1" dirty="0" err="1">
                <a:solidFill>
                  <a:schemeClr val="bg1"/>
                </a:solidFill>
                <a:latin typeface="Arial" panose="020B0604020202020204" pitchFamily="34" charset="0"/>
                <a:cs typeface="Arial" panose="020B0604020202020204" pitchFamily="34" charset="0"/>
              </a:rPr>
              <a:t>surve</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Multiple deep lacerations to the right upper arm and forearm, down to mt slows the bleeding. </a:t>
            </a:r>
          </a:p>
          <a:p>
            <a:r>
              <a:rPr lang="en-US" b="1" dirty="0">
                <a:solidFill>
                  <a:schemeClr val="bg1"/>
                </a:solidFill>
                <a:latin typeface="Arial" panose="020B0604020202020204" pitchFamily="34" charset="0"/>
                <a:cs typeface="Arial" panose="020B0604020202020204" pitchFamily="34" charset="0"/>
              </a:rPr>
              <a:t>Initial vital sign</a:t>
            </a:r>
          </a:p>
          <a:p>
            <a:r>
              <a:rPr lang="en-US" b="1" dirty="0">
                <a:solidFill>
                  <a:schemeClr val="bg1"/>
                </a:solidFill>
                <a:latin typeface="Arial" panose="020B0604020202020204" pitchFamily="34" charset="0"/>
                <a:cs typeface="Arial" panose="020B0604020202020204" pitchFamily="34" charset="0"/>
              </a:rPr>
              <a:t>s – </a:t>
            </a:r>
            <a:r>
              <a:rPr lang="en-US" dirty="0">
                <a:solidFill>
                  <a:schemeClr val="bg1"/>
                </a:solidFill>
                <a:latin typeface="Arial" panose="020B0604020202020204" pitchFamily="34" charset="0"/>
                <a:cs typeface="Arial" panose="020B0604020202020204" pitchFamily="34" charset="0"/>
              </a:rPr>
              <a:t>BP 110/72     </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CAD, DM,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person, ground&#10;&#10;Description automatically generated">
            <a:extLst>
              <a:ext uri="{FF2B5EF4-FFF2-40B4-BE49-F238E27FC236}">
                <a16:creationId xmlns:a16="http://schemas.microsoft.com/office/drawing/2014/main" id="{A2889D80-E1D6-4406-8EE5-74FC53CE95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0073" y="2097444"/>
            <a:ext cx="1909453" cy="2385514"/>
          </a:xfrm>
          <a:prstGeom prst="rect">
            <a:avLst/>
          </a:prstGeom>
        </p:spPr>
      </p:pic>
      <p:sp>
        <p:nvSpPr>
          <p:cNvPr id="2" name="Text Placeholder 1">
            <a:extLst>
              <a:ext uri="{FF2B5EF4-FFF2-40B4-BE49-F238E27FC236}">
                <a16:creationId xmlns:a16="http://schemas.microsoft.com/office/drawing/2014/main" id="{D7F3318E-4308-4D89-9AE1-4091FD20AD79}"/>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5" name="TextBox 4">
            <a:extLst>
              <a:ext uri="{FF2B5EF4-FFF2-40B4-BE49-F238E27FC236}">
                <a16:creationId xmlns:a16="http://schemas.microsoft.com/office/drawing/2014/main" id="{A1F40B3F-60B4-4E0F-BEAE-376EA38EE039}"/>
              </a:ext>
            </a:extLst>
          </p:cNvPr>
          <p:cNvSpPr txBox="1"/>
          <p:nvPr/>
        </p:nvSpPr>
        <p:spPr>
          <a:xfrm>
            <a:off x="10072395" y="431368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288885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Significant blood loss from left leg</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alert and oriented. States she fell off a chair onto a glass table.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Long deep laceration lateral left calf, down to muscle. Spurting blood when removing the towel bystanders are using for pressure. You place a commercial tourniquet that stops the bleeding. </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110/72     HR 102     RR 12     SpO2 98%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 </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EC4EC88-696A-4663-B9F7-4C02ECA2C28B}"/>
              </a:ext>
            </a:extLst>
          </p:cNvPr>
          <p:cNvGrpSpPr/>
          <p:nvPr/>
        </p:nvGrpSpPr>
        <p:grpSpPr>
          <a:xfrm>
            <a:off x="5023462" y="2097444"/>
            <a:ext cx="5066611" cy="950352"/>
            <a:chOff x="202713" y="5667017"/>
            <a:chExt cx="5066611" cy="950352"/>
          </a:xfrm>
        </p:grpSpPr>
        <p:pic>
          <p:nvPicPr>
            <p:cNvPr id="3" name="Picture 2">
              <a:extLst>
                <a:ext uri="{FF2B5EF4-FFF2-40B4-BE49-F238E27FC236}">
                  <a16:creationId xmlns:a16="http://schemas.microsoft.com/office/drawing/2014/main" id="{2D4D4867-CE28-4190-A49B-997426F31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0527" y="5667017"/>
              <a:ext cx="1385127" cy="405799"/>
            </a:xfrm>
            <a:prstGeom prst="rect">
              <a:avLst/>
            </a:prstGeom>
          </p:spPr>
        </p:pic>
        <p:pic>
          <p:nvPicPr>
            <p:cNvPr id="7" name="Picture 6">
              <a:extLst>
                <a:ext uri="{FF2B5EF4-FFF2-40B4-BE49-F238E27FC236}">
                  <a16:creationId xmlns:a16="http://schemas.microsoft.com/office/drawing/2014/main" id="{8E089E9B-152E-4D11-A21E-163E93E087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713" y="6133255"/>
              <a:ext cx="5066611" cy="484114"/>
            </a:xfrm>
            <a:prstGeom prst="rect">
              <a:avLst/>
            </a:prstGeom>
          </p:spPr>
        </p:pic>
      </p:grpSp>
      <p:pic>
        <p:nvPicPr>
          <p:cNvPr id="10" name="Picture 9" descr="A picture containing person, ground&#10;&#10;Description automatically generated">
            <a:extLst>
              <a:ext uri="{FF2B5EF4-FFF2-40B4-BE49-F238E27FC236}">
                <a16:creationId xmlns:a16="http://schemas.microsoft.com/office/drawing/2014/main" id="{273B3826-88E1-4D7B-BE41-070952D53C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0073" y="2097444"/>
            <a:ext cx="1909453" cy="2385514"/>
          </a:xfrm>
          <a:prstGeom prst="rect">
            <a:avLst/>
          </a:prstGeom>
        </p:spPr>
      </p:pic>
      <p:sp>
        <p:nvSpPr>
          <p:cNvPr id="2" name="Text Placeholder 1">
            <a:extLst>
              <a:ext uri="{FF2B5EF4-FFF2-40B4-BE49-F238E27FC236}">
                <a16:creationId xmlns:a16="http://schemas.microsoft.com/office/drawing/2014/main" id="{16DF0AE8-99D1-43D1-8865-CD0911CC215A}"/>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8" name="TextBox 7">
            <a:extLst>
              <a:ext uri="{FF2B5EF4-FFF2-40B4-BE49-F238E27FC236}">
                <a16:creationId xmlns:a16="http://schemas.microsoft.com/office/drawing/2014/main" id="{5A5588B9-8203-4CFA-8A4F-97D165A95759}"/>
              </a:ext>
            </a:extLst>
          </p:cNvPr>
          <p:cNvSpPr txBox="1"/>
          <p:nvPr/>
        </p:nvSpPr>
        <p:spPr>
          <a:xfrm>
            <a:off x="10072395" y="431368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303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states he tripped when was not using his walker</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antiplatelets</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picture containing floor, indoor&#10;&#10;Description automatically generated">
            <a:extLst>
              <a:ext uri="{FF2B5EF4-FFF2-40B4-BE49-F238E27FC236}">
                <a16:creationId xmlns:a16="http://schemas.microsoft.com/office/drawing/2014/main" id="{E062EBD0-EB38-4E1F-AC09-695CA97433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8345" y="1814004"/>
            <a:ext cx="5955309" cy="3970206"/>
          </a:xfrm>
          <a:prstGeom prst="rect">
            <a:avLst/>
          </a:prstGeom>
        </p:spPr>
      </p:pic>
      <p:sp>
        <p:nvSpPr>
          <p:cNvPr id="2" name="Text Placeholder 1">
            <a:extLst>
              <a:ext uri="{FF2B5EF4-FFF2-40B4-BE49-F238E27FC236}">
                <a16:creationId xmlns:a16="http://schemas.microsoft.com/office/drawing/2014/main" id="{A025F2D3-B32E-45BE-90EC-9E1B5D7637DC}"/>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5" name="TextBox 4">
            <a:extLst>
              <a:ext uri="{FF2B5EF4-FFF2-40B4-BE49-F238E27FC236}">
                <a16:creationId xmlns:a16="http://schemas.microsoft.com/office/drawing/2014/main" id="{AF11F8DF-4B1F-4FDB-AAD3-832550B469C9}"/>
              </a:ext>
            </a:extLst>
          </p:cNvPr>
          <p:cNvSpPr txBox="1"/>
          <p:nvPr/>
        </p:nvSpPr>
        <p:spPr>
          <a:xfrm>
            <a:off x="3118345" y="5568766"/>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243820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states he tripped</a:t>
            </a: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10;&#10;Description automatically generated">
            <a:extLst>
              <a:ext uri="{FF2B5EF4-FFF2-40B4-BE49-F238E27FC236}">
                <a16:creationId xmlns:a16="http://schemas.microsoft.com/office/drawing/2014/main" id="{22EB2215-D2D9-4750-AD31-DB982CC38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466" y="892724"/>
            <a:ext cx="3389153" cy="2259435"/>
          </a:xfrm>
          <a:prstGeom prst="rect">
            <a:avLst/>
          </a:prstGeom>
        </p:spPr>
      </p:pic>
      <p:sp>
        <p:nvSpPr>
          <p:cNvPr id="2" name="Text Placeholder 1">
            <a:extLst>
              <a:ext uri="{FF2B5EF4-FFF2-40B4-BE49-F238E27FC236}">
                <a16:creationId xmlns:a16="http://schemas.microsoft.com/office/drawing/2014/main" id="{67DD5116-1945-4337-9CF5-F9F88D3EF7A8}"/>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5" name="TextBox 4">
            <a:extLst>
              <a:ext uri="{FF2B5EF4-FFF2-40B4-BE49-F238E27FC236}">
                <a16:creationId xmlns:a16="http://schemas.microsoft.com/office/drawing/2014/main" id="{AA962E76-56CC-493F-8FFC-7BEF1A9AC8EA}"/>
              </a:ext>
            </a:extLst>
          </p:cNvPr>
          <p:cNvSpPr txBox="1"/>
          <p:nvPr/>
        </p:nvSpPr>
        <p:spPr>
          <a:xfrm>
            <a:off x="8593126" y="2949392"/>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07796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405873" y="1397675"/>
            <a:ext cx="11380254" cy="406265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case-based scenarios have been developed as an educational training tool to illustrate application of the National Guideline for the Field Triage of Injured Patients.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EMS and trauma systems vary significantly across the US. Consider your own specific circumstances throughout these cases to help you make timely triage decisions in real-life about patient destination, bypassing other hospitals, and transport mode. </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30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states he tripped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FFFBEFB-AEE3-4914-8B60-4540405E43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5995" y="2371250"/>
            <a:ext cx="5498471" cy="560029"/>
          </a:xfrm>
          <a:prstGeom prst="rect">
            <a:avLst/>
          </a:prstGeom>
        </p:spPr>
      </p:pic>
      <p:pic>
        <p:nvPicPr>
          <p:cNvPr id="8" name="Picture 7" descr="A picture containing floor, indoor&#10;&#10;Description automatically generated">
            <a:extLst>
              <a:ext uri="{FF2B5EF4-FFF2-40B4-BE49-F238E27FC236}">
                <a16:creationId xmlns:a16="http://schemas.microsoft.com/office/drawing/2014/main" id="{996853CA-9AF4-4F8C-AEEE-5C905174F7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4466" y="892724"/>
            <a:ext cx="3389153" cy="2259435"/>
          </a:xfrm>
          <a:prstGeom prst="rect">
            <a:avLst/>
          </a:prstGeom>
        </p:spPr>
      </p:pic>
      <p:sp>
        <p:nvSpPr>
          <p:cNvPr id="2" name="Text Placeholder 1">
            <a:extLst>
              <a:ext uri="{FF2B5EF4-FFF2-40B4-BE49-F238E27FC236}">
                <a16:creationId xmlns:a16="http://schemas.microsoft.com/office/drawing/2014/main" id="{08E2CBF7-A8A8-439F-A5A5-BA7A25BAA7AE}"/>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10" name="TextBox 9">
            <a:extLst>
              <a:ext uri="{FF2B5EF4-FFF2-40B4-BE49-F238E27FC236}">
                <a16:creationId xmlns:a16="http://schemas.microsoft.com/office/drawing/2014/main" id="{D616ADC9-69D5-4FDF-B13B-6E7EE94E99C5}"/>
              </a:ext>
            </a:extLst>
          </p:cNvPr>
          <p:cNvSpPr txBox="1"/>
          <p:nvPr/>
        </p:nvSpPr>
        <p:spPr>
          <a:xfrm>
            <a:off x="8593126" y="2949392"/>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37866160-2ABA-430E-B459-16FA9AD598E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07474" y="1852018"/>
            <a:ext cx="1295512" cy="381033"/>
          </a:xfrm>
          <a:prstGeom prst="rect">
            <a:avLst/>
          </a:prstGeom>
        </p:spPr>
      </p:pic>
    </p:spTree>
    <p:extLst>
      <p:ext uri="{BB962C8B-B14F-4D97-AF65-F5344CB8AC3E}">
        <p14:creationId xmlns:p14="http://schemas.microsoft.com/office/powerpoint/2010/main" val="585713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to person, place. States he tripped on rug</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a:t>
            </a:r>
            <a:r>
              <a:rPr lang="en-US" dirty="0" err="1">
                <a:solidFill>
                  <a:schemeClr val="bg1"/>
                </a:solidFill>
                <a:latin typeface="Arial" panose="020B0604020202020204" pitchFamily="34" charset="0"/>
                <a:cs typeface="Arial" panose="020B0604020202020204" pitchFamily="34" charset="0"/>
              </a:rPr>
              <a:t>afib</a:t>
            </a:r>
            <a:r>
              <a:rPr lang="en-US" dirty="0">
                <a:solidFill>
                  <a:schemeClr val="bg1"/>
                </a:solidFill>
                <a:latin typeface="Arial" panose="020B0604020202020204" pitchFamily="34" charset="0"/>
                <a:cs typeface="Arial" panose="020B0604020202020204" pitchFamily="34" charset="0"/>
              </a:rPr>
              <a:t>. On warfarin (Coumadin)</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picture containing floor, indoor, sofa, person&#10;&#10;Description automatically generated">
            <a:extLst>
              <a:ext uri="{FF2B5EF4-FFF2-40B4-BE49-F238E27FC236}">
                <a16:creationId xmlns:a16="http://schemas.microsoft.com/office/drawing/2014/main" id="{2A0B552D-D8AB-4D1E-9F82-9F05AE1D0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0982" y="1820057"/>
            <a:ext cx="5730036" cy="3821889"/>
          </a:xfrm>
          <a:prstGeom prst="rect">
            <a:avLst/>
          </a:prstGeom>
        </p:spPr>
      </p:pic>
      <p:sp>
        <p:nvSpPr>
          <p:cNvPr id="2" name="Text Placeholder 1">
            <a:extLst>
              <a:ext uri="{FF2B5EF4-FFF2-40B4-BE49-F238E27FC236}">
                <a16:creationId xmlns:a16="http://schemas.microsoft.com/office/drawing/2014/main" id="{F94E0800-F523-4E1A-9F35-DB376C9332FF}"/>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CB80A5C3-2C40-42F4-A019-A6BCCAFA2AC1}"/>
              </a:ext>
            </a:extLst>
          </p:cNvPr>
          <p:cNvSpPr txBox="1"/>
          <p:nvPr/>
        </p:nvSpPr>
        <p:spPr>
          <a:xfrm>
            <a:off x="3230982" y="5426502"/>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403663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to person, place. States he tripped on rug</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a:t>
            </a:r>
            <a:r>
              <a:rPr lang="en-US" dirty="0" err="1">
                <a:solidFill>
                  <a:schemeClr val="bg1"/>
                </a:solidFill>
                <a:latin typeface="Arial" panose="020B0604020202020204" pitchFamily="34" charset="0"/>
                <a:cs typeface="Arial" panose="020B0604020202020204" pitchFamily="34" charset="0"/>
              </a:rPr>
              <a:t>afib</a:t>
            </a:r>
            <a:r>
              <a:rPr lang="en-US" dirty="0">
                <a:solidFill>
                  <a:schemeClr val="bg1"/>
                </a:solidFill>
                <a:latin typeface="Arial" panose="020B0604020202020204" pitchFamily="34" charset="0"/>
                <a:cs typeface="Arial" panose="020B0604020202020204" pitchFamily="34" charset="0"/>
              </a:rPr>
              <a:t>. On warfarin (Coumadin)</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 sofa, person&#10;&#10;Description automatically generated">
            <a:extLst>
              <a:ext uri="{FF2B5EF4-FFF2-40B4-BE49-F238E27FC236}">
                <a16:creationId xmlns:a16="http://schemas.microsoft.com/office/drawing/2014/main" id="{586B9C4F-F59F-48FC-A2FD-C1CBC7FAA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5481" y="990373"/>
            <a:ext cx="3281982" cy="2189056"/>
          </a:xfrm>
          <a:prstGeom prst="rect">
            <a:avLst/>
          </a:prstGeom>
        </p:spPr>
      </p:pic>
      <p:sp>
        <p:nvSpPr>
          <p:cNvPr id="2" name="Text Placeholder 1">
            <a:extLst>
              <a:ext uri="{FF2B5EF4-FFF2-40B4-BE49-F238E27FC236}">
                <a16:creationId xmlns:a16="http://schemas.microsoft.com/office/drawing/2014/main" id="{FF7FBF63-4D11-4736-984A-D19814FD1565}"/>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D43D66A7-E52C-4029-A8FA-BA4FF0F9F8FA}"/>
              </a:ext>
            </a:extLst>
          </p:cNvPr>
          <p:cNvSpPr txBox="1"/>
          <p:nvPr/>
        </p:nvSpPr>
        <p:spPr>
          <a:xfrm>
            <a:off x="8705481" y="2994763"/>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3377768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oriented to person, place. States he tripped on rug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a:t>
            </a:r>
            <a:r>
              <a:rPr lang="en-US" dirty="0" err="1">
                <a:latin typeface="Arial" panose="020B0604020202020204" pitchFamily="34" charset="0"/>
                <a:cs typeface="Arial" panose="020B0604020202020204" pitchFamily="34" charset="0"/>
              </a:rPr>
              <a:t>afib</a:t>
            </a:r>
            <a:r>
              <a:rPr lang="en-US" dirty="0">
                <a:latin typeface="Arial" panose="020B0604020202020204" pitchFamily="34" charset="0"/>
                <a:cs typeface="Arial" panose="020B0604020202020204" pitchFamily="34" charset="0"/>
              </a:rPr>
              <a:t>. On warfarin (Coumadin)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C914F0-D784-4F52-84F2-37DAB73310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86520" y="2236059"/>
            <a:ext cx="5080542" cy="882410"/>
          </a:xfrm>
          <a:prstGeom prst="rect">
            <a:avLst/>
          </a:prstGeom>
        </p:spPr>
      </p:pic>
      <p:pic>
        <p:nvPicPr>
          <p:cNvPr id="8" name="Picture 7" descr="A picture containing floor, indoor, sofa, person&#10;&#10;Description automatically generated">
            <a:extLst>
              <a:ext uri="{FF2B5EF4-FFF2-40B4-BE49-F238E27FC236}">
                <a16:creationId xmlns:a16="http://schemas.microsoft.com/office/drawing/2014/main" id="{AA3859BA-A356-4C88-BD5C-6C79E12399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5481" y="990373"/>
            <a:ext cx="3281982" cy="2189056"/>
          </a:xfrm>
          <a:prstGeom prst="rect">
            <a:avLst/>
          </a:prstGeom>
        </p:spPr>
      </p:pic>
      <p:sp>
        <p:nvSpPr>
          <p:cNvPr id="2" name="Text Placeholder 1">
            <a:extLst>
              <a:ext uri="{FF2B5EF4-FFF2-40B4-BE49-F238E27FC236}">
                <a16:creationId xmlns:a16="http://schemas.microsoft.com/office/drawing/2014/main" id="{ED0AE2F1-9A17-41CD-B709-3391DDE02495}"/>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9" name="TextBox 8">
            <a:extLst>
              <a:ext uri="{FF2B5EF4-FFF2-40B4-BE49-F238E27FC236}">
                <a16:creationId xmlns:a16="http://schemas.microsoft.com/office/drawing/2014/main" id="{7513F59C-2C23-4D85-9364-475D2DF76F9E}"/>
              </a:ext>
            </a:extLst>
          </p:cNvPr>
          <p:cNvSpPr txBox="1"/>
          <p:nvPr/>
        </p:nvSpPr>
        <p:spPr>
          <a:xfrm>
            <a:off x="8705481" y="2994763"/>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913C4375-F5EF-48A6-B33D-2EF0158ECD4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79035" y="1785926"/>
            <a:ext cx="1295512" cy="381033"/>
          </a:xfrm>
          <a:prstGeom prst="rect">
            <a:avLst/>
          </a:prstGeom>
        </p:spPr>
      </p:pic>
    </p:spTree>
    <p:extLst>
      <p:ext uri="{BB962C8B-B14F-4D97-AF65-F5344CB8AC3E}">
        <p14:creationId xmlns:p14="http://schemas.microsoft.com/office/powerpoint/2010/main" val="348113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D8CCB65B-D327-4B72-B382-E43EE6DA4D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1758" y="2242656"/>
            <a:ext cx="5906129" cy="3319245"/>
          </a:xfrm>
          <a:prstGeom prst="rect">
            <a:avLst/>
          </a:prstGeom>
        </p:spPr>
      </p:pic>
      <p:sp>
        <p:nvSpPr>
          <p:cNvPr id="2" name="Text Placeholder 1">
            <a:extLst>
              <a:ext uri="{FF2B5EF4-FFF2-40B4-BE49-F238E27FC236}">
                <a16:creationId xmlns:a16="http://schemas.microsoft.com/office/drawing/2014/main" id="{EFB14210-483D-442C-B099-336FE51C6B19}"/>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6" name="TextBox 5">
            <a:extLst>
              <a:ext uri="{FF2B5EF4-FFF2-40B4-BE49-F238E27FC236}">
                <a16:creationId xmlns:a16="http://schemas.microsoft.com/office/drawing/2014/main" id="{4023B527-E6A5-4D1C-AE90-8AF32C049817}"/>
              </a:ext>
            </a:extLst>
          </p:cNvPr>
          <p:cNvSpPr txBox="1"/>
          <p:nvPr/>
        </p:nvSpPr>
        <p:spPr>
          <a:xfrm>
            <a:off x="3151758" y="5346457"/>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62671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6" name="Picture 5" descr="A picture containing car, grass, outdoor, tree&#10;&#10;Description automatically generated">
            <a:extLst>
              <a:ext uri="{FF2B5EF4-FFF2-40B4-BE49-F238E27FC236}">
                <a16:creationId xmlns:a16="http://schemas.microsoft.com/office/drawing/2014/main" id="{9061CFE1-BB1C-47C4-9018-5013AF0AB2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ABCD7905-0B02-4B90-A275-74EFAE865E72}"/>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5" name="TextBox 4">
            <a:extLst>
              <a:ext uri="{FF2B5EF4-FFF2-40B4-BE49-F238E27FC236}">
                <a16:creationId xmlns:a16="http://schemas.microsoft.com/office/drawing/2014/main" id="{0F2EFAA3-1E5A-4B28-9B53-758E930007E3}"/>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027979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endParaRPr lang="en-US" b="1" dirty="0">
              <a:solidFill>
                <a:prstClr val="black"/>
              </a:solidFill>
              <a:latin typeface="Arial" panose="020B0604020202020204" pitchFamily="34" charset="0"/>
              <a:cs typeface="Arial" panose="020B0604020202020204" pitchFamily="34" charset="0"/>
            </a:endParaRPr>
          </a:p>
          <a:p>
            <a:pPr lvl="0">
              <a:defRPr/>
            </a:pPr>
            <a:r>
              <a:rPr lang="en-US" b="1" dirty="0">
                <a:solidFill>
                  <a:prstClr val="black"/>
                </a:solidFill>
                <a:latin typeface="Arial" panose="020B0604020202020204" pitchFamily="34" charset="0"/>
                <a:cs typeface="Arial" panose="020B0604020202020204" pitchFamily="34" charset="0"/>
              </a:rPr>
              <a:t>A –</a:t>
            </a:r>
            <a:r>
              <a:rPr lang="en-US" dirty="0">
                <a:solidFill>
                  <a:prstClr val="black"/>
                </a:solidFill>
                <a:latin typeface="Arial" panose="020B0604020202020204" pitchFamily="34" charset="0"/>
                <a:cs typeface="Arial" panose="020B0604020202020204" pitchFamily="34" charset="0"/>
              </a:rPr>
              <a:t> Responding to questions</a:t>
            </a:r>
          </a:p>
          <a:p>
            <a:pPr lvl="0">
              <a:defRPr/>
            </a:pPr>
            <a:r>
              <a:rPr lang="en-US" b="1" dirty="0">
                <a:solidFill>
                  <a:prstClr val="black"/>
                </a:solidFill>
                <a:latin typeface="Arial" panose="020B0604020202020204" pitchFamily="34" charset="0"/>
                <a:cs typeface="Arial" panose="020B0604020202020204" pitchFamily="34" charset="0"/>
              </a:rPr>
              <a:t>R – </a:t>
            </a:r>
            <a:r>
              <a:rPr lang="en-US" dirty="0">
                <a:solidFill>
                  <a:prstClr val="black"/>
                </a:solidFill>
                <a:latin typeface="Arial" panose="020B0604020202020204" pitchFamily="34" charset="0"/>
                <a:cs typeface="Arial" panose="020B0604020202020204" pitchFamily="34" charset="0"/>
              </a:rPr>
              <a:t>Regular, non-labored respirations</a:t>
            </a:r>
          </a:p>
          <a:p>
            <a:pPr lvl="0">
              <a:defRPr/>
            </a:pPr>
            <a:r>
              <a:rPr lang="en-US" b="1" dirty="0">
                <a:solidFill>
                  <a:prstClr val="black"/>
                </a:solidFill>
                <a:latin typeface="Arial" panose="020B0604020202020204" pitchFamily="34" charset="0"/>
                <a:cs typeface="Arial" panose="020B0604020202020204" pitchFamily="34" charset="0"/>
              </a:rPr>
              <a:t>C – </a:t>
            </a:r>
            <a:r>
              <a:rPr lang="en-US" dirty="0">
                <a:solidFill>
                  <a:prstClr val="black"/>
                </a:solidFill>
                <a:latin typeface="Arial" panose="020B0604020202020204" pitchFamily="34" charset="0"/>
                <a:cs typeface="Arial" panose="020B0604020202020204" pitchFamily="34" charset="0"/>
              </a:rPr>
              <a:t>Radial pulses strong, rapid rate</a:t>
            </a:r>
          </a:p>
          <a:p>
            <a:pPr>
              <a:defRPr/>
            </a:pPr>
            <a:r>
              <a:rPr lang="en-US" b="1" dirty="0">
                <a:solidFill>
                  <a:prstClr val="black"/>
                </a:solidFill>
                <a:latin typeface="Arial" panose="020B0604020202020204" pitchFamily="34" charset="0"/>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Alert,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GCS </a:t>
            </a:r>
            <a:r>
              <a:rPr lang="en-US" dirty="0">
                <a:latin typeface="Arial" panose="020B0604020202020204" pitchFamily="34" charset="0"/>
                <a:cs typeface="Arial" panose="020B0604020202020204" pitchFamily="34" charset="0"/>
              </a:rPr>
              <a:t>M 6 </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endParaRPr lang="en-US" sz="2400" b="1" i="1" u="sng" dirty="0">
              <a:latin typeface="Arial" panose="020B0604020202020204" pitchFamily="34" charset="0"/>
              <a:cs typeface="Arial" panose="020B0604020202020204" pitchFamily="34" charset="0"/>
            </a:endParaRPr>
          </a:p>
          <a:p>
            <a:pPr algn="ct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p:txBody>
      </p:sp>
      <p:pic>
        <p:nvPicPr>
          <p:cNvPr id="5" name="Picture 4" descr="A picture containing car, grass, outdoor, tree&#10;&#10;Description automatically generated">
            <a:extLst>
              <a:ext uri="{FF2B5EF4-FFF2-40B4-BE49-F238E27FC236}">
                <a16:creationId xmlns:a16="http://schemas.microsoft.com/office/drawing/2014/main" id="{C13BC6AE-D4CF-4AE1-8125-6D9C52EE31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grpSp>
        <p:nvGrpSpPr>
          <p:cNvPr id="6" name="Group 5">
            <a:extLst>
              <a:ext uri="{FF2B5EF4-FFF2-40B4-BE49-F238E27FC236}">
                <a16:creationId xmlns:a16="http://schemas.microsoft.com/office/drawing/2014/main" id="{D119D513-02FE-4303-A5DF-1B49A24C0773}"/>
              </a:ext>
            </a:extLst>
          </p:cNvPr>
          <p:cNvGrpSpPr/>
          <p:nvPr/>
        </p:nvGrpSpPr>
        <p:grpSpPr>
          <a:xfrm>
            <a:off x="5023018" y="2029191"/>
            <a:ext cx="3520070" cy="1480115"/>
            <a:chOff x="409073" y="5281619"/>
            <a:chExt cx="3654793" cy="1475028"/>
          </a:xfrm>
        </p:grpSpPr>
        <p:pic>
          <p:nvPicPr>
            <p:cNvPr id="7" name="Picture 6">
              <a:extLst>
                <a:ext uri="{FF2B5EF4-FFF2-40B4-BE49-F238E27FC236}">
                  <a16:creationId xmlns:a16="http://schemas.microsoft.com/office/drawing/2014/main" id="{5B9F9E7C-09A9-45AC-8A28-14809783E3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69313886-B430-45C1-8728-CE620F7DF0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9073" y="5756173"/>
              <a:ext cx="3654793" cy="1000474"/>
            </a:xfrm>
            <a:prstGeom prst="rect">
              <a:avLst/>
            </a:prstGeom>
          </p:spPr>
        </p:pic>
      </p:grpSp>
      <p:sp>
        <p:nvSpPr>
          <p:cNvPr id="9" name="&quot;Not Allowed&quot; Symbol 8">
            <a:extLst>
              <a:ext uri="{FF2B5EF4-FFF2-40B4-BE49-F238E27FC236}">
                <a16:creationId xmlns:a16="http://schemas.microsoft.com/office/drawing/2014/main" id="{DB58707B-3915-4C34-92FF-172CCE1B1669}"/>
              </a:ext>
            </a:extLst>
          </p:cNvPr>
          <p:cNvSpPr/>
          <p:nvPr/>
        </p:nvSpPr>
        <p:spPr>
          <a:xfrm>
            <a:off x="5504097" y="2029191"/>
            <a:ext cx="2161702" cy="1601780"/>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B2E14472-D326-4581-BD09-CFD098B36359}"/>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10" name="TextBox 9">
            <a:extLst>
              <a:ext uri="{FF2B5EF4-FFF2-40B4-BE49-F238E27FC236}">
                <a16:creationId xmlns:a16="http://schemas.microsoft.com/office/drawing/2014/main" id="{A3A5A330-7096-40CF-8FEE-8291123DBCD8}"/>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7530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0A5B5845-B0E4-4836-A469-7A13031A9C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1758" y="2242656"/>
            <a:ext cx="5906129" cy="3319245"/>
          </a:xfrm>
          <a:prstGeom prst="rect">
            <a:avLst/>
          </a:prstGeom>
        </p:spPr>
      </p:pic>
      <p:sp>
        <p:nvSpPr>
          <p:cNvPr id="2" name="Text Placeholder 1">
            <a:extLst>
              <a:ext uri="{FF2B5EF4-FFF2-40B4-BE49-F238E27FC236}">
                <a16:creationId xmlns:a16="http://schemas.microsoft.com/office/drawing/2014/main" id="{3663F69A-FF5E-4B01-AD62-039365206BE9}"/>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6" name="TextBox 5">
            <a:extLst>
              <a:ext uri="{FF2B5EF4-FFF2-40B4-BE49-F238E27FC236}">
                <a16:creationId xmlns:a16="http://schemas.microsoft.com/office/drawing/2014/main" id="{B9085531-9ADA-47CF-9AD9-A973424C4435}"/>
              </a:ext>
            </a:extLst>
          </p:cNvPr>
          <p:cNvSpPr txBox="1"/>
          <p:nvPr/>
        </p:nvSpPr>
        <p:spPr>
          <a:xfrm>
            <a:off x="3151758" y="5346457"/>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45232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6" name="Picture 5" descr="A picture containing car, grass, outdoor, tree&#10;&#10;Description automatically generated">
            <a:extLst>
              <a:ext uri="{FF2B5EF4-FFF2-40B4-BE49-F238E27FC236}">
                <a16:creationId xmlns:a16="http://schemas.microsoft.com/office/drawing/2014/main" id="{0EDAEC1A-7AAE-433D-86FF-8ACEEFC795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2561B997-647E-4F6F-A675-FC5E0B48212D}"/>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5" name="TextBox 4">
            <a:extLst>
              <a:ext uri="{FF2B5EF4-FFF2-40B4-BE49-F238E27FC236}">
                <a16:creationId xmlns:a16="http://schemas.microsoft.com/office/drawing/2014/main" id="{7B5A2716-9146-44BA-9C7B-1A2099FCEB48}"/>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3031635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endParaRPr lang="en-US" b="1" dirty="0">
              <a:solidFill>
                <a:prstClr val="black"/>
              </a:solidFill>
              <a:latin typeface="Arial" panose="020B0604020202020204" pitchFamily="34" charset="0"/>
              <a:cs typeface="Arial" panose="020B0604020202020204" pitchFamily="34" charset="0"/>
            </a:endParaRPr>
          </a:p>
          <a:p>
            <a:pPr lvl="0">
              <a:defRPr/>
            </a:pPr>
            <a:r>
              <a:rPr lang="en-US" b="1" dirty="0">
                <a:solidFill>
                  <a:prstClr val="black"/>
                </a:solidFill>
                <a:latin typeface="Arial" panose="020B0604020202020204" pitchFamily="34" charset="0"/>
                <a:cs typeface="Arial" panose="020B0604020202020204" pitchFamily="34" charset="0"/>
              </a:rPr>
              <a:t>A –</a:t>
            </a:r>
            <a:r>
              <a:rPr lang="en-US" dirty="0">
                <a:solidFill>
                  <a:prstClr val="black"/>
                </a:solidFill>
                <a:latin typeface="Arial" panose="020B0604020202020204" pitchFamily="34" charset="0"/>
                <a:cs typeface="Arial" panose="020B0604020202020204" pitchFamily="34" charset="0"/>
              </a:rPr>
              <a:t> Responding to questions</a:t>
            </a:r>
          </a:p>
          <a:p>
            <a:pPr lvl="0">
              <a:defRPr/>
            </a:pPr>
            <a:r>
              <a:rPr lang="en-US" b="1" dirty="0">
                <a:solidFill>
                  <a:prstClr val="black"/>
                </a:solidFill>
                <a:latin typeface="Arial" panose="020B0604020202020204" pitchFamily="34" charset="0"/>
                <a:cs typeface="Arial" panose="020B0604020202020204" pitchFamily="34" charset="0"/>
              </a:rPr>
              <a:t>R – </a:t>
            </a:r>
            <a:r>
              <a:rPr lang="en-US" dirty="0">
                <a:solidFill>
                  <a:prstClr val="black"/>
                </a:solidFill>
                <a:latin typeface="Arial" panose="020B0604020202020204" pitchFamily="34" charset="0"/>
                <a:cs typeface="Arial" panose="020B0604020202020204" pitchFamily="34" charset="0"/>
              </a:rPr>
              <a:t>Regular, non-labored respirations</a:t>
            </a:r>
          </a:p>
          <a:p>
            <a:pPr lvl="0">
              <a:defRPr/>
            </a:pPr>
            <a:r>
              <a:rPr lang="en-US" b="1" dirty="0">
                <a:solidFill>
                  <a:prstClr val="black"/>
                </a:solidFill>
                <a:latin typeface="Arial" panose="020B0604020202020204" pitchFamily="34" charset="0"/>
                <a:cs typeface="Arial" panose="020B0604020202020204" pitchFamily="34" charset="0"/>
              </a:rPr>
              <a:t>C – </a:t>
            </a:r>
            <a:r>
              <a:rPr lang="en-US" dirty="0">
                <a:solidFill>
                  <a:prstClr val="black"/>
                </a:solidFill>
                <a:latin typeface="Arial" panose="020B0604020202020204" pitchFamily="34" charset="0"/>
                <a:cs typeface="Arial" panose="020B0604020202020204" pitchFamily="34" charset="0"/>
              </a:rPr>
              <a:t>Radial pulses strong, rapid rate</a:t>
            </a:r>
          </a:p>
          <a:p>
            <a:pPr>
              <a:defRPr/>
            </a:pPr>
            <a:r>
              <a:rPr lang="en-US" b="1" dirty="0">
                <a:solidFill>
                  <a:prstClr val="black"/>
                </a:solidFill>
                <a:latin typeface="Arial" panose="020B0604020202020204" pitchFamily="34" charset="0"/>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Alert,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GCS </a:t>
            </a:r>
            <a:r>
              <a:rPr lang="en-US" dirty="0">
                <a:latin typeface="Arial" panose="020B0604020202020204" pitchFamily="34" charset="0"/>
                <a:cs typeface="Arial" panose="020B0604020202020204" pitchFamily="34" charset="0"/>
              </a:rPr>
              <a:t>M 6 </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280DC04-7F24-40A4-8E4D-B87EB76DF6ED}"/>
              </a:ext>
            </a:extLst>
          </p:cNvPr>
          <p:cNvGrpSpPr/>
          <p:nvPr/>
        </p:nvGrpSpPr>
        <p:grpSpPr>
          <a:xfrm>
            <a:off x="4804904" y="1953972"/>
            <a:ext cx="3654793" cy="1475028"/>
            <a:chOff x="409073" y="5281619"/>
            <a:chExt cx="3654793" cy="1475028"/>
          </a:xfrm>
        </p:grpSpPr>
        <p:pic>
          <p:nvPicPr>
            <p:cNvPr id="7" name="Picture 6">
              <a:extLst>
                <a:ext uri="{FF2B5EF4-FFF2-40B4-BE49-F238E27FC236}">
                  <a16:creationId xmlns:a16="http://schemas.microsoft.com/office/drawing/2014/main" id="{6AAF51FE-FAF7-41E5-92E9-D353CFF1B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2DD0C384-65E3-4664-B695-3FF3EDDCC1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073" y="5756173"/>
              <a:ext cx="3654793" cy="1000474"/>
            </a:xfrm>
            <a:prstGeom prst="rect">
              <a:avLst/>
            </a:prstGeom>
          </p:spPr>
        </p:pic>
      </p:grpSp>
      <p:pic>
        <p:nvPicPr>
          <p:cNvPr id="9" name="Picture 8" descr="A picture containing car, grass, outdoor, tree&#10;&#10;Description automatically generated">
            <a:extLst>
              <a:ext uri="{FF2B5EF4-FFF2-40B4-BE49-F238E27FC236}">
                <a16:creationId xmlns:a16="http://schemas.microsoft.com/office/drawing/2014/main" id="{2B0FAD02-4712-41B1-BC10-61E40E8EA3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B6350491-714F-4EBA-9A28-9D89D8C9ABFE}"/>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10" name="TextBox 9">
            <a:extLst>
              <a:ext uri="{FF2B5EF4-FFF2-40B4-BE49-F238E27FC236}">
                <a16:creationId xmlns:a16="http://schemas.microsoft.com/office/drawing/2014/main" id="{F45C0157-2EF3-4C3A-9F31-F743CABC8C17}"/>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9641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7862F7-F3F6-4979-BFCB-44074BF2FBB1}"/>
              </a:ext>
            </a:extLst>
          </p:cNvPr>
          <p:cNvSpPr txBox="1"/>
          <p:nvPr/>
        </p:nvSpPr>
        <p:spPr>
          <a:xfrm>
            <a:off x="389021" y="1767007"/>
            <a:ext cx="11413958" cy="332398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each scenario there will be one patient to assess and make a triage decision.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Field Triage Guideline was developed using the best available evidence to identify patients that are most likely to benefit from the resources of a trauma center. They are not meant to supersede local trauma triage protocols and are not intended for mass casualty incident (MCI) triage. </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93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EA431B0D-B6E8-40E9-8A8F-878DD9DE80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1758" y="2242656"/>
            <a:ext cx="5906129" cy="3319245"/>
          </a:xfrm>
          <a:prstGeom prst="rect">
            <a:avLst/>
          </a:prstGeom>
        </p:spPr>
      </p:pic>
      <p:sp>
        <p:nvSpPr>
          <p:cNvPr id="2" name="Text Placeholder 1">
            <a:extLst>
              <a:ext uri="{FF2B5EF4-FFF2-40B4-BE49-F238E27FC236}">
                <a16:creationId xmlns:a16="http://schemas.microsoft.com/office/drawing/2014/main" id="{8EE582CA-E392-4500-ADF1-16C0FF17A632}"/>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6" name="TextBox 5">
            <a:extLst>
              <a:ext uri="{FF2B5EF4-FFF2-40B4-BE49-F238E27FC236}">
                <a16:creationId xmlns:a16="http://schemas.microsoft.com/office/drawing/2014/main" id="{A10AD5AE-E119-409F-923F-93981DC8EACC}"/>
              </a:ext>
            </a:extLst>
          </p:cNvPr>
          <p:cNvSpPr txBox="1"/>
          <p:nvPr/>
        </p:nvSpPr>
        <p:spPr>
          <a:xfrm>
            <a:off x="3151758" y="5346457"/>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72612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Breathing non labored but rapid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signs of bleeding, pulse rapid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6" name="Picture 5" descr="A picture containing car, grass, outdoor, tree&#10;&#10;Description automatically generated">
            <a:extLst>
              <a:ext uri="{FF2B5EF4-FFF2-40B4-BE49-F238E27FC236}">
                <a16:creationId xmlns:a16="http://schemas.microsoft.com/office/drawing/2014/main" id="{22271F5E-81AE-404B-88D4-F8A6A5FF3C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B2F275BD-689E-412B-946E-BE3251E25E73}"/>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5" name="TextBox 4">
            <a:extLst>
              <a:ext uri="{FF2B5EF4-FFF2-40B4-BE49-F238E27FC236}">
                <a16:creationId xmlns:a16="http://schemas.microsoft.com/office/drawing/2014/main" id="{FB7029F7-CBCE-4012-A44A-9E21F3E9AB91}"/>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9571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a:defRPr/>
            </a:pPr>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endParaRPr lang="en-US" b="1" dirty="0">
              <a:solidFill>
                <a:prstClr val="black"/>
              </a:solidFill>
              <a:latin typeface="Arial" panose="020B0604020202020204" pitchFamily="34" charset="0"/>
              <a:cs typeface="Arial" panose="020B0604020202020204" pitchFamily="34" charset="0"/>
            </a:endParaRPr>
          </a:p>
          <a:p>
            <a:pPr lvl="0">
              <a:defRPr/>
            </a:pPr>
            <a:r>
              <a:rPr lang="en-US" b="1" dirty="0">
                <a:solidFill>
                  <a:prstClr val="black"/>
                </a:solidFill>
                <a:latin typeface="Arial" panose="020B0604020202020204" pitchFamily="34" charset="0"/>
                <a:cs typeface="Arial" panose="020B0604020202020204" pitchFamily="34" charset="0"/>
              </a:rPr>
              <a:t>A –</a:t>
            </a:r>
            <a:r>
              <a:rPr lang="en-US" dirty="0">
                <a:solidFill>
                  <a:prstClr val="black"/>
                </a:solidFill>
                <a:latin typeface="Arial" panose="020B0604020202020204" pitchFamily="34" charset="0"/>
                <a:cs typeface="Arial" panose="020B0604020202020204" pitchFamily="34" charset="0"/>
              </a:rPr>
              <a:t> Responding to questions</a:t>
            </a:r>
          </a:p>
          <a:p>
            <a:pPr lvl="0">
              <a:defRPr/>
            </a:pPr>
            <a:r>
              <a:rPr lang="en-US" b="1" dirty="0">
                <a:solidFill>
                  <a:prstClr val="black"/>
                </a:solidFill>
                <a:latin typeface="Arial" panose="020B0604020202020204" pitchFamily="34" charset="0"/>
                <a:cs typeface="Arial" panose="020B0604020202020204" pitchFamily="34" charset="0"/>
              </a:rPr>
              <a:t>R – </a:t>
            </a:r>
            <a:r>
              <a:rPr lang="en-US" dirty="0">
                <a:solidFill>
                  <a:prstClr val="black"/>
                </a:solidFill>
                <a:latin typeface="Arial" panose="020B0604020202020204" pitchFamily="34" charset="0"/>
                <a:cs typeface="Arial" panose="020B0604020202020204" pitchFamily="34" charset="0"/>
              </a:rPr>
              <a:t>Breathing non labored but rapid </a:t>
            </a:r>
            <a:endParaRPr lang="en-US" b="1" dirty="0">
              <a:solidFill>
                <a:prstClr val="black"/>
              </a:solidFill>
              <a:latin typeface="Arial" panose="020B0604020202020204" pitchFamily="34" charset="0"/>
              <a:cs typeface="Arial" panose="020B0604020202020204" pitchFamily="34" charset="0"/>
            </a:endParaRPr>
          </a:p>
          <a:p>
            <a:pPr lvl="0">
              <a:defRPr/>
            </a:pPr>
            <a:r>
              <a:rPr lang="en-US" b="1" dirty="0">
                <a:solidFill>
                  <a:prstClr val="black"/>
                </a:solidFill>
                <a:latin typeface="Arial" panose="020B0604020202020204" pitchFamily="34" charset="0"/>
                <a:cs typeface="Arial" panose="020B0604020202020204" pitchFamily="34" charset="0"/>
              </a:rPr>
              <a:t>C – </a:t>
            </a:r>
            <a:r>
              <a:rPr lang="en-US" dirty="0">
                <a:solidFill>
                  <a:prstClr val="black"/>
                </a:solidFill>
                <a:latin typeface="Arial" panose="020B0604020202020204" pitchFamily="34" charset="0"/>
                <a:cs typeface="Arial" panose="020B0604020202020204" pitchFamily="34" charset="0"/>
              </a:rPr>
              <a:t>No signs of bleeding, pulse rapid</a:t>
            </a:r>
          </a:p>
          <a:p>
            <a:pPr lvl="0">
              <a:defRPr/>
            </a:pPr>
            <a:r>
              <a:rPr lang="en-US" b="1" dirty="0">
                <a:solidFill>
                  <a:prstClr val="black"/>
                </a:solidFill>
                <a:latin typeface="Arial" panose="020B0604020202020204" pitchFamily="34" charset="0"/>
                <a:cs typeface="Arial" panose="020B0604020202020204" pitchFamily="34" charset="0"/>
              </a:rPr>
              <a:t>H – </a:t>
            </a:r>
            <a:r>
              <a:rPr lang="en-US" dirty="0">
                <a:solidFill>
                  <a:prstClr val="black"/>
                </a:solidFill>
                <a:latin typeface="Arial" panose="020B0604020202020204" pitchFamily="34" charset="0"/>
                <a:cs typeface="Arial" panose="020B0604020202020204" pitchFamily="34" charset="0"/>
              </a:rPr>
              <a:t>Alert,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Abdomen has large bruise to the left upper quadrant, size of baseball, tender on palpation. Uterus is firm at fundal height.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114/52   HR </a:t>
            </a:r>
            <a:r>
              <a:rPr lang="en-US" dirty="0">
                <a:solidFill>
                  <a:prstClr val="black"/>
                </a:solidFill>
                <a:latin typeface="Arial" panose="020B0604020202020204" pitchFamily="34" charset="0"/>
                <a:cs typeface="Arial" panose="020B0604020202020204" pitchFamily="34" charset="0"/>
              </a:rPr>
              <a:t>111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RR  28    SpO2 98% RA  GCS </a:t>
            </a:r>
            <a:r>
              <a:rPr lang="en-US" dirty="0">
                <a:latin typeface="Arial" panose="020B0604020202020204" pitchFamily="34" charset="0"/>
                <a:cs typeface="Arial" panose="020B0604020202020204" pitchFamily="34" charset="0"/>
              </a:rPr>
              <a:t>M 6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is 29 weeks pregnant, </a:t>
            </a:r>
            <a:r>
              <a:rPr lang="en-US" dirty="0">
                <a:solidFill>
                  <a:prstClr val="black"/>
                </a:solidFill>
                <a:latin typeface="Arial" panose="020B0604020202020204" pitchFamily="34" charset="0"/>
                <a:cs typeface="Arial" panose="020B0604020202020204" pitchFamily="34" charset="0"/>
              </a:rPr>
              <a:t>g</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ravida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para 0</a:t>
            </a:r>
            <a:r>
              <a:rPr lang="en-US" dirty="0">
                <a:solidFill>
                  <a:prstClr val="black"/>
                </a:solidFill>
                <a:latin typeface="Arial" panose="020B0604020202020204" pitchFamily="34" charset="0"/>
                <a:cs typeface="Arial" panose="020B0604020202020204" pitchFamily="34" charset="0"/>
              </a:rPr>
              <a:t>             </a:t>
            </a:r>
            <a:endParaRPr lang="en-US" sz="2400" b="1" i="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25CC5842-8A8D-4084-A5B5-3E16C8AD510C}"/>
              </a:ext>
            </a:extLst>
          </p:cNvPr>
          <p:cNvGrpSpPr/>
          <p:nvPr/>
        </p:nvGrpSpPr>
        <p:grpSpPr>
          <a:xfrm>
            <a:off x="4888295" y="1953972"/>
            <a:ext cx="3654793" cy="1475028"/>
            <a:chOff x="409073" y="5281619"/>
            <a:chExt cx="3654793" cy="1475028"/>
          </a:xfrm>
        </p:grpSpPr>
        <p:pic>
          <p:nvPicPr>
            <p:cNvPr id="7" name="Picture 6">
              <a:extLst>
                <a:ext uri="{FF2B5EF4-FFF2-40B4-BE49-F238E27FC236}">
                  <a16:creationId xmlns:a16="http://schemas.microsoft.com/office/drawing/2014/main" id="{63720417-6640-499A-B82F-90C40A1DE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88F73E48-C63B-48B6-9D8D-0DE7722209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073" y="5756173"/>
              <a:ext cx="3654793" cy="1000474"/>
            </a:xfrm>
            <a:prstGeom prst="rect">
              <a:avLst/>
            </a:prstGeom>
          </p:spPr>
        </p:pic>
      </p:grpSp>
      <p:pic>
        <p:nvPicPr>
          <p:cNvPr id="9" name="Picture 8">
            <a:extLst>
              <a:ext uri="{FF2B5EF4-FFF2-40B4-BE49-F238E27FC236}">
                <a16:creationId xmlns:a16="http://schemas.microsoft.com/office/drawing/2014/main" id="{029910B7-1CC7-4CD6-8882-1FC5770FF03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1128" y="5884351"/>
            <a:ext cx="2654663" cy="363436"/>
          </a:xfrm>
          <a:prstGeom prst="rect">
            <a:avLst/>
          </a:prstGeom>
        </p:spPr>
      </p:pic>
      <p:sp>
        <p:nvSpPr>
          <p:cNvPr id="12" name="&quot;Not Allowed&quot; Symbol 11">
            <a:extLst>
              <a:ext uri="{FF2B5EF4-FFF2-40B4-BE49-F238E27FC236}">
                <a16:creationId xmlns:a16="http://schemas.microsoft.com/office/drawing/2014/main" id="{1CFDC0F7-CE78-499E-B5D1-DA14E89BAA57}"/>
              </a:ext>
            </a:extLst>
          </p:cNvPr>
          <p:cNvSpPr/>
          <p:nvPr/>
        </p:nvSpPr>
        <p:spPr>
          <a:xfrm>
            <a:off x="5369375" y="1933156"/>
            <a:ext cx="2244436" cy="1596275"/>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A picture containing car, grass, outdoor, tree&#10;&#10;Description automatically generated">
            <a:extLst>
              <a:ext uri="{FF2B5EF4-FFF2-40B4-BE49-F238E27FC236}">
                <a16:creationId xmlns:a16="http://schemas.microsoft.com/office/drawing/2014/main" id="{366CF722-487E-44DD-A762-7C1B0FD712E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95529060-27A5-4E31-90A2-45EE2FAEB4C9}"/>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14" name="TextBox 13">
            <a:extLst>
              <a:ext uri="{FF2B5EF4-FFF2-40B4-BE49-F238E27FC236}">
                <a16:creationId xmlns:a16="http://schemas.microsoft.com/office/drawing/2014/main" id="{C212E32A-6CE4-47A2-A447-EF5366181BFB}"/>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pic>
        <p:nvPicPr>
          <p:cNvPr id="5" name="Picture 4" descr="Logo&#10;&#10;Description automatically generated">
            <a:extLst>
              <a:ext uri="{FF2B5EF4-FFF2-40B4-BE49-F238E27FC236}">
                <a16:creationId xmlns:a16="http://schemas.microsoft.com/office/drawing/2014/main" id="{E8B2CF4B-1F69-4E26-9ADF-0113CBFD72B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90703" y="5503318"/>
            <a:ext cx="1295512" cy="381033"/>
          </a:xfrm>
          <a:prstGeom prst="rect">
            <a:avLst/>
          </a:prstGeom>
        </p:spPr>
      </p:pic>
    </p:spTree>
    <p:extLst>
      <p:ext uri="{BB962C8B-B14F-4D97-AF65-F5344CB8AC3E}">
        <p14:creationId xmlns:p14="http://schemas.microsoft.com/office/powerpoint/2010/main" val="10541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17064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on his back on concrete driveway, ladder lying next to him near 2 story roof. He’s alert and responsive.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6" name="Picture 5" descr="A picture containing building, outdoor, jumping, stair&#10;&#10;Description automatically generated">
            <a:extLst>
              <a:ext uri="{FF2B5EF4-FFF2-40B4-BE49-F238E27FC236}">
                <a16:creationId xmlns:a16="http://schemas.microsoft.com/office/drawing/2014/main" id="{A09DE416-4469-4B8C-A4F5-56E06CB36A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277" y="1842928"/>
            <a:ext cx="2477446" cy="3723167"/>
          </a:xfrm>
          <a:prstGeom prst="rect">
            <a:avLst/>
          </a:prstGeom>
        </p:spPr>
      </p:pic>
      <p:sp>
        <p:nvSpPr>
          <p:cNvPr id="2" name="Text Placeholder 1">
            <a:extLst>
              <a:ext uri="{FF2B5EF4-FFF2-40B4-BE49-F238E27FC236}">
                <a16:creationId xmlns:a16="http://schemas.microsoft.com/office/drawing/2014/main" id="{1D124D68-A701-4944-994C-9B268E076CD1}"/>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5" name="TextBox 4">
            <a:extLst>
              <a:ext uri="{FF2B5EF4-FFF2-40B4-BE49-F238E27FC236}">
                <a16:creationId xmlns:a16="http://schemas.microsoft.com/office/drawing/2014/main" id="{70A3EE22-37C0-4E9E-9A44-4CD909A18DC3}"/>
              </a:ext>
            </a:extLst>
          </p:cNvPr>
          <p:cNvSpPr txBox="1"/>
          <p:nvPr/>
        </p:nvSpPr>
        <p:spPr>
          <a:xfrm>
            <a:off x="4857277" y="5366040"/>
            <a:ext cx="1959191"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57462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17064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on his back on concrete driveway, ladder lying next to him near 2 story roof. He’s alert and responsive.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States up working on roof eaves and ladder gave out.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p:txBody>
      </p:sp>
      <p:pic>
        <p:nvPicPr>
          <p:cNvPr id="6" name="Picture 5" descr="A picture containing building, outdoor, jumping, stair&#10;&#10;Description automatically generated">
            <a:extLst>
              <a:ext uri="{FF2B5EF4-FFF2-40B4-BE49-F238E27FC236}">
                <a16:creationId xmlns:a16="http://schemas.microsoft.com/office/drawing/2014/main" id="{AA3074CF-BA15-428C-AAF5-3FE503892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5796" y="1791984"/>
            <a:ext cx="1607658" cy="2416029"/>
          </a:xfrm>
          <a:prstGeom prst="rect">
            <a:avLst/>
          </a:prstGeom>
        </p:spPr>
      </p:pic>
      <p:sp>
        <p:nvSpPr>
          <p:cNvPr id="2" name="Text Placeholder 1">
            <a:extLst>
              <a:ext uri="{FF2B5EF4-FFF2-40B4-BE49-F238E27FC236}">
                <a16:creationId xmlns:a16="http://schemas.microsoft.com/office/drawing/2014/main" id="{3B687258-9350-4910-83F8-9949B894DE4D}"/>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7" name="TextBox 6">
            <a:extLst>
              <a:ext uri="{FF2B5EF4-FFF2-40B4-BE49-F238E27FC236}">
                <a16:creationId xmlns:a16="http://schemas.microsoft.com/office/drawing/2014/main" id="{9B72B365-9855-4552-8E95-1CF3DBC4571B}"/>
              </a:ext>
            </a:extLst>
          </p:cNvPr>
          <p:cNvSpPr txBox="1"/>
          <p:nvPr/>
        </p:nvSpPr>
        <p:spPr>
          <a:xfrm>
            <a:off x="10445796" y="4038736"/>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24029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44764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on his back on concrete driveway, ladder lying next to him near 2 story roof. He’s alert and responsive.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States up working on roof eaves and ladder gave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Hematoma to occiput. Cannot move lower extremities, states they are numb. Full strength in upper extremities. No obvious lower extremity deformities.</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Initial vital  – </a:t>
            </a:r>
            <a:r>
              <a:rPr lang="en-US" dirty="0">
                <a:latin typeface="Arial" panose="020B0604020202020204" pitchFamily="34" charset="0"/>
                <a:cs typeface="Arial" panose="020B0604020202020204" pitchFamily="34" charset="0"/>
              </a:rPr>
              <a:t>BP 152/110    HR 70      RR 22      SpO2 98% RA    </a:t>
            </a:r>
            <a:r>
              <a:rPr lang="en-US">
                <a:latin typeface="Arial" panose="020B0604020202020204" pitchFamily="34" charset="0"/>
                <a:cs typeface="Arial" panose="020B0604020202020204" pitchFamily="34" charset="0"/>
              </a:rPr>
              <a:t>GCS M 6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CAD, CABGx2</a:t>
            </a: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D6815C5-E5CE-4CA2-8C64-70CEA75962F2}"/>
              </a:ext>
            </a:extLst>
          </p:cNvPr>
          <p:cNvGrpSpPr/>
          <p:nvPr/>
        </p:nvGrpSpPr>
        <p:grpSpPr>
          <a:xfrm>
            <a:off x="507391" y="5648174"/>
            <a:ext cx="5715715" cy="787345"/>
            <a:chOff x="6337739" y="5736124"/>
            <a:chExt cx="5715715" cy="787345"/>
          </a:xfrm>
        </p:grpSpPr>
        <p:pic>
          <p:nvPicPr>
            <p:cNvPr id="6" name="Picture 5">
              <a:extLst>
                <a:ext uri="{FF2B5EF4-FFF2-40B4-BE49-F238E27FC236}">
                  <a16:creationId xmlns:a16="http://schemas.microsoft.com/office/drawing/2014/main" id="{A5981B8E-51FE-48F4-ADBD-D6874B611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032" y="5736124"/>
              <a:ext cx="1385127" cy="405799"/>
            </a:xfrm>
            <a:prstGeom prst="rect">
              <a:avLst/>
            </a:prstGeom>
          </p:spPr>
        </p:pic>
        <p:pic>
          <p:nvPicPr>
            <p:cNvPr id="7" name="Picture 6">
              <a:extLst>
                <a:ext uri="{FF2B5EF4-FFF2-40B4-BE49-F238E27FC236}">
                  <a16:creationId xmlns:a16="http://schemas.microsoft.com/office/drawing/2014/main" id="{F8762EAA-B49F-4819-A1E6-EA82B840E8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7739" y="6141923"/>
              <a:ext cx="5715715" cy="381546"/>
            </a:xfrm>
            <a:prstGeom prst="rect">
              <a:avLst/>
            </a:prstGeom>
          </p:spPr>
        </p:pic>
      </p:grpSp>
      <p:grpSp>
        <p:nvGrpSpPr>
          <p:cNvPr id="10" name="Group 9">
            <a:extLst>
              <a:ext uri="{FF2B5EF4-FFF2-40B4-BE49-F238E27FC236}">
                <a16:creationId xmlns:a16="http://schemas.microsoft.com/office/drawing/2014/main" id="{8B09EA9F-7DCD-4A2C-A746-FB8ADBF37066}"/>
              </a:ext>
            </a:extLst>
          </p:cNvPr>
          <p:cNvGrpSpPr/>
          <p:nvPr/>
        </p:nvGrpSpPr>
        <p:grpSpPr>
          <a:xfrm>
            <a:off x="6644142" y="2180180"/>
            <a:ext cx="3801654" cy="819819"/>
            <a:chOff x="368968" y="5703650"/>
            <a:chExt cx="3801654" cy="819819"/>
          </a:xfrm>
        </p:grpSpPr>
        <p:pic>
          <p:nvPicPr>
            <p:cNvPr id="5" name="Picture 4">
              <a:extLst>
                <a:ext uri="{FF2B5EF4-FFF2-40B4-BE49-F238E27FC236}">
                  <a16:creationId xmlns:a16="http://schemas.microsoft.com/office/drawing/2014/main" id="{4423C9D7-CA9E-4240-A1FA-DB9165668B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2448" y="5703650"/>
              <a:ext cx="1774693" cy="422031"/>
            </a:xfrm>
            <a:prstGeom prst="rect">
              <a:avLst/>
            </a:prstGeom>
          </p:spPr>
        </p:pic>
        <p:pic>
          <p:nvPicPr>
            <p:cNvPr id="9" name="Picture 8">
              <a:extLst>
                <a:ext uri="{FF2B5EF4-FFF2-40B4-BE49-F238E27FC236}">
                  <a16:creationId xmlns:a16="http://schemas.microsoft.com/office/drawing/2014/main" id="{3BC1A133-24DB-4B66-9BD7-E3C07A1E0C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8968" y="6186225"/>
              <a:ext cx="3801654" cy="337244"/>
            </a:xfrm>
            <a:prstGeom prst="rect">
              <a:avLst/>
            </a:prstGeom>
          </p:spPr>
        </p:pic>
      </p:grpSp>
      <p:pic>
        <p:nvPicPr>
          <p:cNvPr id="12" name="Picture 11" descr="A picture containing building, outdoor, jumping, stair&#10;&#10;Description automatically generated">
            <a:extLst>
              <a:ext uri="{FF2B5EF4-FFF2-40B4-BE49-F238E27FC236}">
                <a16:creationId xmlns:a16="http://schemas.microsoft.com/office/drawing/2014/main" id="{09003FA6-6CF4-4341-B582-646793B39C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5796" y="1791984"/>
            <a:ext cx="1607658" cy="2416029"/>
          </a:xfrm>
          <a:prstGeom prst="rect">
            <a:avLst/>
          </a:prstGeom>
        </p:spPr>
      </p:pic>
      <p:sp>
        <p:nvSpPr>
          <p:cNvPr id="2" name="Text Placeholder 1">
            <a:extLst>
              <a:ext uri="{FF2B5EF4-FFF2-40B4-BE49-F238E27FC236}">
                <a16:creationId xmlns:a16="http://schemas.microsoft.com/office/drawing/2014/main" id="{BAB8A28F-41C5-48E4-A568-05FFFCDB80D0}"/>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13" name="TextBox 12">
            <a:extLst>
              <a:ext uri="{FF2B5EF4-FFF2-40B4-BE49-F238E27FC236}">
                <a16:creationId xmlns:a16="http://schemas.microsoft.com/office/drawing/2014/main" id="{15843644-8BFF-4EA1-9575-B2AEE686B552}"/>
              </a:ext>
            </a:extLst>
          </p:cNvPr>
          <p:cNvSpPr txBox="1"/>
          <p:nvPr/>
        </p:nvSpPr>
        <p:spPr>
          <a:xfrm>
            <a:off x="10445796" y="4038736"/>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666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6BCC8586-47D8-4789-BE82-4A64894FE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932" y="772610"/>
            <a:ext cx="4416137" cy="5715000"/>
          </a:xfrm>
          <a:prstGeom prst="rect">
            <a:avLst/>
          </a:prstGeom>
        </p:spPr>
      </p:pic>
    </p:spTree>
    <p:extLst>
      <p:ext uri="{BB962C8B-B14F-4D97-AF65-F5344CB8AC3E}">
        <p14:creationId xmlns:p14="http://schemas.microsoft.com/office/powerpoint/2010/main" val="180454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411480" y="548640"/>
            <a:ext cx="11363476" cy="5539978"/>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What are the resources and structure of your local trauma system?</a:t>
            </a:r>
          </a:p>
          <a:p>
            <a:endParaRPr lang="en-US" sz="2400"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Trauma centers of each level and transport time/distance</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Local non-trauma center hospitals</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Air medical services and time to request &amp; arrive on scene</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Other ambulance coverage &amp; need for mutual aid</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Geographic constraints or other unique resources and challenges</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94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Answering your questions when you approach</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Rapid radial pulse, cool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confused about where he is &amp; what happened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96/52     HR 124     RR 20     SpO2 97% RA     GCS 14 (E4 V4 M6)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HTN, on anti-HTN medication </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car that has been involved in a accident&#10;&#10;Description automatically generated with medium confidence">
            <a:extLst>
              <a:ext uri="{FF2B5EF4-FFF2-40B4-BE49-F238E27FC236}">
                <a16:creationId xmlns:a16="http://schemas.microsoft.com/office/drawing/2014/main" id="{67C4AF6F-DC0B-4BB1-823A-87934C1D07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6479" y="1945065"/>
            <a:ext cx="4979041" cy="3734281"/>
          </a:xfrm>
          <a:prstGeom prst="rect">
            <a:avLst/>
          </a:prstGeom>
        </p:spPr>
      </p:pic>
      <p:sp>
        <p:nvSpPr>
          <p:cNvPr id="2" name="Text Placeholder 1">
            <a:extLst>
              <a:ext uri="{FF2B5EF4-FFF2-40B4-BE49-F238E27FC236}">
                <a16:creationId xmlns:a16="http://schemas.microsoft.com/office/drawing/2014/main" id="{A4255F5A-2556-4A23-B260-9F8ED8D837C6}"/>
              </a:ext>
            </a:extLst>
          </p:cNvPr>
          <p:cNvSpPr>
            <a:spLocks noGrp="1"/>
          </p:cNvSpPr>
          <p:nvPr>
            <p:ph type="body" sz="quarter" idx="10"/>
          </p:nvPr>
        </p:nvSpPr>
        <p:spPr/>
        <p:txBody>
          <a:bodyPr/>
          <a:lstStyle/>
          <a:p>
            <a:r>
              <a:rPr lang="en-US" cap="none" dirty="0">
                <a:solidFill>
                  <a:srgbClr val="2C3791"/>
                </a:solidFill>
              </a:rPr>
              <a:t>CASE 1</a:t>
            </a:r>
          </a:p>
        </p:txBody>
      </p:sp>
      <p:sp>
        <p:nvSpPr>
          <p:cNvPr id="5" name="TextBox 4">
            <a:extLst>
              <a:ext uri="{FF2B5EF4-FFF2-40B4-BE49-F238E27FC236}">
                <a16:creationId xmlns:a16="http://schemas.microsoft.com/office/drawing/2014/main" id="{273058F0-08BF-4A9C-9913-8A108B6E368B}"/>
              </a:ext>
            </a:extLst>
          </p:cNvPr>
          <p:cNvSpPr txBox="1"/>
          <p:nvPr/>
        </p:nvSpPr>
        <p:spPr>
          <a:xfrm>
            <a:off x="3606479" y="5463902"/>
            <a:ext cx="3012363"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55260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confused about where he is &amp; what happened </a:t>
            </a: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96/52     HR 124     RR</a:t>
            </a:r>
          </a:p>
          <a:p>
            <a:r>
              <a:rPr lang="en-US" dirty="0">
                <a:solidFill>
                  <a:schemeClr val="bg1"/>
                </a:solidFill>
                <a:latin typeface="Arial" panose="020B0604020202020204" pitchFamily="34" charset="0"/>
                <a:cs typeface="Arial" panose="020B0604020202020204" pitchFamily="34" charset="0"/>
              </a:rPr>
              <a:t> 20     SpO2 97% RA     GCS 14 (E4 V4 M6)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HTN, on anti-HTN medication </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5" name="Picture 4" descr="A car that has been involved in a accident&#10;&#10;Description automatically generated with medium confidence">
            <a:extLst>
              <a:ext uri="{FF2B5EF4-FFF2-40B4-BE49-F238E27FC236}">
                <a16:creationId xmlns:a16="http://schemas.microsoft.com/office/drawing/2014/main" id="{F5B8475A-4DFF-4A89-83C8-7D4743A169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2054" y="1743730"/>
            <a:ext cx="2944537" cy="2208403"/>
          </a:xfrm>
          <a:prstGeom prst="rect">
            <a:avLst/>
          </a:prstGeom>
        </p:spPr>
      </p:pic>
      <p:sp>
        <p:nvSpPr>
          <p:cNvPr id="6" name="TextBox 5">
            <a:extLst>
              <a:ext uri="{FF2B5EF4-FFF2-40B4-BE49-F238E27FC236}">
                <a16:creationId xmlns:a16="http://schemas.microsoft.com/office/drawing/2014/main" id="{1D78C013-3FD0-40CA-B748-549D80EF62AE}"/>
              </a:ext>
            </a:extLst>
          </p:cNvPr>
          <p:cNvSpPr txBox="1"/>
          <p:nvPr/>
        </p:nvSpPr>
        <p:spPr>
          <a:xfrm>
            <a:off x="9102054" y="3767467"/>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
        <p:nvSpPr>
          <p:cNvPr id="13" name="Text Placeholder 1">
            <a:extLst>
              <a:ext uri="{FF2B5EF4-FFF2-40B4-BE49-F238E27FC236}">
                <a16:creationId xmlns:a16="http://schemas.microsoft.com/office/drawing/2014/main" id="{3717D860-54DD-41F0-B21E-D82630ED1A81}"/>
              </a:ext>
            </a:extLst>
          </p:cNvPr>
          <p:cNvSpPr>
            <a:spLocks noGrp="1"/>
          </p:cNvSpPr>
          <p:nvPr>
            <p:ph type="body" sz="quarter" idx="10"/>
          </p:nvPr>
        </p:nvSpPr>
        <p:spPr>
          <a:xfrm>
            <a:off x="1" y="124056"/>
            <a:ext cx="12192000" cy="606425"/>
          </a:xfrm>
        </p:spPr>
        <p:txBody>
          <a:bodyPr/>
          <a:lstStyle/>
          <a:p>
            <a:r>
              <a:rPr lang="en-US" dirty="0">
                <a:solidFill>
                  <a:srgbClr val="2C3791"/>
                </a:solidFill>
              </a:rPr>
              <a:t>Case 1</a:t>
            </a:r>
          </a:p>
        </p:txBody>
      </p:sp>
    </p:spTree>
    <p:extLst>
      <p:ext uri="{BB962C8B-B14F-4D97-AF65-F5344CB8AC3E}">
        <p14:creationId xmlns:p14="http://schemas.microsoft.com/office/powerpoint/2010/main" val="416909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M –</a:t>
            </a:r>
            <a:r>
              <a:rPr lang="en-US" dirty="0">
                <a:latin typeface="Arial" panose="020B0604020202020204" pitchFamily="34" charset="0"/>
                <a:cs typeface="Arial" panose="020B0604020202020204" pitchFamily="34" charset="0"/>
              </a:rPr>
              <a:t> None identified</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R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H – </a:t>
            </a:r>
            <a:r>
              <a:rPr lang="en-US" dirty="0">
                <a:latin typeface="Arial" panose="020B0604020202020204" pitchFamily="34" charset="0"/>
                <a:cs typeface="Arial" panose="020B0604020202020204" pitchFamily="34" charset="0"/>
              </a:rPr>
              <a:t>Following commands, confused about where he is &amp; what happened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96/52     HR 124     RR 20     SpO2 97%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on anti-HTN medication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BEC8194-A829-4A96-9798-8BD8CEDFB2F0}"/>
              </a:ext>
            </a:extLst>
          </p:cNvPr>
          <p:cNvGrpSpPr/>
          <p:nvPr/>
        </p:nvGrpSpPr>
        <p:grpSpPr>
          <a:xfrm>
            <a:off x="1439650" y="5313912"/>
            <a:ext cx="2857500" cy="1192034"/>
            <a:chOff x="1207077" y="5516568"/>
            <a:chExt cx="2857500" cy="1192034"/>
          </a:xfrm>
        </p:grpSpPr>
        <p:pic>
          <p:nvPicPr>
            <p:cNvPr id="10" name="Picture 9">
              <a:extLst>
                <a:ext uri="{FF2B5EF4-FFF2-40B4-BE49-F238E27FC236}">
                  <a16:creationId xmlns:a16="http://schemas.microsoft.com/office/drawing/2014/main" id="{18F3C1AC-032B-49EE-9203-BF40E186D2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7077" y="5965652"/>
              <a:ext cx="2857500" cy="742950"/>
            </a:xfrm>
            <a:prstGeom prst="rect">
              <a:avLst/>
            </a:prstGeom>
          </p:spPr>
        </p:pic>
        <p:pic>
          <p:nvPicPr>
            <p:cNvPr id="12" name="Picture 11">
              <a:extLst>
                <a:ext uri="{FF2B5EF4-FFF2-40B4-BE49-F238E27FC236}">
                  <a16:creationId xmlns:a16="http://schemas.microsoft.com/office/drawing/2014/main" id="{90EF6F1D-34E0-4EF7-A795-AE309E3126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7077" y="5516568"/>
              <a:ext cx="2359044" cy="449084"/>
            </a:xfrm>
            <a:prstGeom prst="rect">
              <a:avLst/>
            </a:prstGeom>
          </p:spPr>
        </p:pic>
      </p:grpSp>
      <p:pic>
        <p:nvPicPr>
          <p:cNvPr id="9" name="Picture 8" descr="A car that has been involved in a accident&#10;&#10;Description automatically generated with medium confidence">
            <a:extLst>
              <a:ext uri="{FF2B5EF4-FFF2-40B4-BE49-F238E27FC236}">
                <a16:creationId xmlns:a16="http://schemas.microsoft.com/office/drawing/2014/main" id="{08EBD794-FEB8-4E46-B43A-2953272089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02054" y="1743730"/>
            <a:ext cx="2944537" cy="2208403"/>
          </a:xfrm>
          <a:prstGeom prst="rect">
            <a:avLst/>
          </a:prstGeom>
        </p:spPr>
      </p:pic>
      <p:sp>
        <p:nvSpPr>
          <p:cNvPr id="2" name="Text Placeholder 1">
            <a:extLst>
              <a:ext uri="{FF2B5EF4-FFF2-40B4-BE49-F238E27FC236}">
                <a16:creationId xmlns:a16="http://schemas.microsoft.com/office/drawing/2014/main" id="{42FBB80E-1896-4C5E-8860-F26B73A06803}"/>
              </a:ext>
            </a:extLst>
          </p:cNvPr>
          <p:cNvSpPr>
            <a:spLocks noGrp="1"/>
          </p:cNvSpPr>
          <p:nvPr>
            <p:ph type="body" sz="quarter" idx="10"/>
          </p:nvPr>
        </p:nvSpPr>
        <p:spPr/>
        <p:txBody>
          <a:bodyPr/>
          <a:lstStyle/>
          <a:p>
            <a:r>
              <a:rPr lang="en-US" dirty="0">
                <a:solidFill>
                  <a:srgbClr val="2C3791"/>
                </a:solidFill>
              </a:rPr>
              <a:t>Case 1</a:t>
            </a:r>
          </a:p>
          <a:p>
            <a:endParaRPr lang="en-US" dirty="0"/>
          </a:p>
        </p:txBody>
      </p:sp>
      <p:sp>
        <p:nvSpPr>
          <p:cNvPr id="8" name="TextBox 7">
            <a:extLst>
              <a:ext uri="{FF2B5EF4-FFF2-40B4-BE49-F238E27FC236}">
                <a16:creationId xmlns:a16="http://schemas.microsoft.com/office/drawing/2014/main" id="{99E410E3-AAB0-4A17-8EA7-D279104A04E4}"/>
              </a:ext>
            </a:extLst>
          </p:cNvPr>
          <p:cNvSpPr txBox="1"/>
          <p:nvPr/>
        </p:nvSpPr>
        <p:spPr>
          <a:xfrm>
            <a:off x="9102054" y="3767467"/>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16523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44764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agitated about wreck</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a:t>
            </a:r>
          </a:p>
          <a:p>
            <a:r>
              <a:rPr lang="en-US" b="1" dirty="0">
                <a:solidFill>
                  <a:schemeClr val="bg1"/>
                </a:solidFill>
                <a:latin typeface="Arial" panose="020B0604020202020204" pitchFamily="34" charset="0"/>
                <a:cs typeface="Arial" panose="020B0604020202020204" pitchFamily="34" charset="0"/>
              </a:rPr>
              <a:t>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small 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3" name="Picture 2" descr="A picture containing grass, outdoor, car, parked&#10;&#10;Description automatically generated">
            <a:extLst>
              <a:ext uri="{FF2B5EF4-FFF2-40B4-BE49-F238E27FC236}">
                <a16:creationId xmlns:a16="http://schemas.microsoft.com/office/drawing/2014/main" id="{103B3CB9-CDC9-4654-A438-067AB04D8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0283" y="2539342"/>
            <a:ext cx="4151328" cy="3113496"/>
          </a:xfrm>
          <a:prstGeom prst="rect">
            <a:avLst/>
          </a:prstGeom>
        </p:spPr>
      </p:pic>
      <p:sp>
        <p:nvSpPr>
          <p:cNvPr id="2" name="Text Placeholder 1">
            <a:extLst>
              <a:ext uri="{FF2B5EF4-FFF2-40B4-BE49-F238E27FC236}">
                <a16:creationId xmlns:a16="http://schemas.microsoft.com/office/drawing/2014/main" id="{F4321F40-5015-42B9-872C-A442E050FD92}"/>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5" name="TextBox 4">
            <a:extLst>
              <a:ext uri="{FF2B5EF4-FFF2-40B4-BE49-F238E27FC236}">
                <a16:creationId xmlns:a16="http://schemas.microsoft.com/office/drawing/2014/main" id="{449F412F-0BF3-4E0B-A81B-2B03F3D2E038}"/>
              </a:ext>
            </a:extLst>
          </p:cNvPr>
          <p:cNvSpPr txBox="1"/>
          <p:nvPr/>
        </p:nvSpPr>
        <p:spPr>
          <a:xfrm>
            <a:off x="4000283" y="5437394"/>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22756477"/>
      </p:ext>
    </p:extLst>
  </p:cSld>
  <p:clrMapOvr>
    <a:masterClrMapping/>
  </p:clrMapOvr>
</p:sld>
</file>

<file path=ppt/theme/theme1.xml><?xml version="1.0" encoding="utf-8"?>
<a:theme xmlns:a="http://schemas.openxmlformats.org/drawingml/2006/main" name="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7487</Words>
  <Application>Microsoft Office PowerPoint</Application>
  <PresentationFormat>Widescreen</PresentationFormat>
  <Paragraphs>987</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Minion Pro SmBd</vt:lpstr>
      <vt:lpstr>Whitney Semibold</vt:lpstr>
      <vt:lpstr>Wingdings</vt:lpstr>
      <vt:lpstr>Dark Option 1</vt:lpstr>
      <vt:lpstr>1_Dark Option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Brown</dc:creator>
  <cp:lastModifiedBy>Mackenzie Dafferner</cp:lastModifiedBy>
  <cp:revision>84</cp:revision>
  <dcterms:created xsi:type="dcterms:W3CDTF">2022-01-06T21:56:57Z</dcterms:created>
  <dcterms:modified xsi:type="dcterms:W3CDTF">2022-04-27T19:54:00Z</dcterms:modified>
</cp:coreProperties>
</file>