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21" r:id="rId2"/>
    <p:sldId id="596" r:id="rId3"/>
    <p:sldId id="598" r:id="rId4"/>
    <p:sldId id="599" r:id="rId5"/>
    <p:sldId id="600" r:id="rId6"/>
    <p:sldId id="597" r:id="rId7"/>
    <p:sldId id="601" r:id="rId8"/>
    <p:sldId id="602" r:id="rId9"/>
    <p:sldId id="609" r:id="rId10"/>
    <p:sldId id="608" r:id="rId11"/>
    <p:sldId id="615" r:id="rId12"/>
    <p:sldId id="614" r:id="rId13"/>
    <p:sldId id="612" r:id="rId1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">
          <p15:clr>
            <a:srgbClr val="A4A3A4"/>
          </p15:clr>
        </p15:guide>
        <p15:guide id="2" orient="horz" pos="33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3992">
          <p15:clr>
            <a:srgbClr val="A4A3A4"/>
          </p15:clr>
        </p15:guide>
        <p15:guide id="5" orient="horz" pos="4105">
          <p15:clr>
            <a:srgbClr val="A4A3A4"/>
          </p15:clr>
        </p15:guide>
        <p15:guide id="6" orient="horz" pos="1006">
          <p15:clr>
            <a:srgbClr val="A4A3A4"/>
          </p15:clr>
        </p15:guide>
        <p15:guide id="7" orient="horz" pos="1250">
          <p15:clr>
            <a:srgbClr val="A4A3A4"/>
          </p15:clr>
        </p15:guide>
        <p15:guide id="8" pos="3143" userDrawn="1">
          <p15:clr>
            <a:srgbClr val="A4A3A4"/>
          </p15:clr>
        </p15:guide>
        <p15:guide id="9" pos="341">
          <p15:clr>
            <a:srgbClr val="A4A3A4"/>
          </p15:clr>
        </p15:guide>
        <p15:guide id="10" pos="1746">
          <p15:clr>
            <a:srgbClr val="A4A3A4"/>
          </p15:clr>
        </p15:guide>
        <p15:guide id="11" pos="3620">
          <p15:clr>
            <a:srgbClr val="A4A3A4"/>
          </p15:clr>
        </p15:guide>
        <p15:guide id="12" pos="3839">
          <p15:clr>
            <a:srgbClr val="A4A3A4"/>
          </p15:clr>
        </p15:guide>
        <p15:guide id="13" pos="5950">
          <p15:clr>
            <a:srgbClr val="A4A3A4"/>
          </p15:clr>
        </p15:guide>
        <p15:guide id="14" pos="7349">
          <p15:clr>
            <a:srgbClr val="A4A3A4"/>
          </p15:clr>
        </p15:guide>
        <p15:guide id="15" pos="4057">
          <p15:clr>
            <a:srgbClr val="A4A3A4"/>
          </p15:clr>
        </p15:guide>
        <p15:guide id="16" pos="4551">
          <p15:clr>
            <a:srgbClr val="A4A3A4"/>
          </p15:clr>
        </p15:guide>
        <p15:guide id="17" pos="6917">
          <p15:clr>
            <a:srgbClr val="A4A3A4"/>
          </p15:clr>
        </p15:guide>
        <p15:guide id="18" pos="6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318541-8640-0556-0DB7-49CD42D664DB}" name="Nielsen, Julie M." initials="NJM" userId="S::Nielsen.Julie@mayo.edu::bed25191-c58f-4701-a574-09135f6a15d7" providerId="AD"/>
  <p188:author id="{BE80C6B8-7F1A-0237-4F0A-0F29B20FC54B}" name="Aly, Mohamed R., M.B., B.Ch." initials="AMRMB" userId="S::Aly.Mohamed2@mayo.edu::b6218fcb-b6a1-41c3-9ac8-0cece7bd75d1" providerId="AD"/>
  <p188:author id="{116D7BEE-1002-348D-62A9-7C46EEFDA1B8}" name="Woods, Hilary" initials="WH" userId="S::woods.hilary@mayo.edu::9349ba2d-8457-4c7e-bf36-06e37dc4af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CDE"/>
    <a:srgbClr val="229FF1"/>
    <a:srgbClr val="D2D2D2"/>
    <a:srgbClr val="000000"/>
    <a:srgbClr val="9D9D9D"/>
    <a:srgbClr val="D9D9D9"/>
    <a:srgbClr val="92D050"/>
    <a:srgbClr val="8246AF"/>
    <a:srgbClr val="9CD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333" autoAdjust="0"/>
  </p:normalViewPr>
  <p:slideViewPr>
    <p:cSldViewPr snapToGrid="0" showGuides="1">
      <p:cViewPr varScale="1">
        <p:scale>
          <a:sx n="109" d="100"/>
          <a:sy n="109" d="100"/>
        </p:scale>
        <p:origin x="504" y="78"/>
      </p:cViewPr>
      <p:guideLst>
        <p:guide orient="horz" pos="219"/>
        <p:guide orient="horz" pos="338"/>
        <p:guide orient="horz" pos="2160"/>
        <p:guide orient="horz" pos="3992"/>
        <p:guide orient="horz" pos="4105"/>
        <p:guide orient="horz" pos="1006"/>
        <p:guide orient="horz" pos="1250"/>
        <p:guide pos="3143"/>
        <p:guide pos="341"/>
        <p:guide pos="1746"/>
        <p:guide pos="3620"/>
        <p:guide pos="3839"/>
        <p:guide pos="5950"/>
        <p:guide pos="7349"/>
        <p:guide pos="4057"/>
        <p:guide pos="4551"/>
        <p:guide pos="6917"/>
        <p:guide pos="6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4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132E7C-FFEB-F860-4392-BCC50764AC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89BCE-E57E-E116-9DD4-3F20955D3C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9E5A0-D0D2-4B85-8DAD-8961085C366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74935-FB38-C753-7AB3-161FEA4442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FC028C-F287-7A9D-865D-A7BF24A767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05E59-4A5A-4AC0-A7EC-458FB6224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42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B44E6-187A-4493-A8C8-BF7B10B3F86D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076D2-C4D6-4F47-BE0A-B8682F3AE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9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076D2-C4D6-4F47-BE0A-B8682F3AE1D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7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257675"/>
            <a:ext cx="9998921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8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Team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bg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8694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990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1286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72582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3879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1315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3614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25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2348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722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_Large Team In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30A919-B3BE-C3C5-0071-94EEEDA7E06B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78694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763731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548768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18842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903879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108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4413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586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934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DFA63BE9-B947-447E-0508-0687E400AA88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333805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B79C7DAB-3087-43E5-7065-070AA3F2E1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4760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BDC9E7F-C0FA-C398-99FE-D7318791E63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8694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2CE0781B-5C1E-C576-61A9-3BF54028BB28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63731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A28F44-715B-6057-A16A-065F2D7D7E3D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48768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EF3E7C86-B59B-E225-678C-AD0CE0339294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118842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7141629A-90BD-31CA-E955-5F79840FC4A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903879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C5C21640-9328-3A55-76AA-33FB78F4480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65108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09A763C4-FC54-60BD-8DD6-FFC7AF2726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413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1B7AE160-9751-2ACE-23BD-353E26F4E5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586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B568F1D1-E730-0C2F-4BAA-278D075196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9934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B65C61D6-83D5-1437-9BED-CEAC352C71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282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3" name="Picture Placeholder 22">
            <a:extLst>
              <a:ext uri="{FF2B5EF4-FFF2-40B4-BE49-F238E27FC236}">
                <a16:creationId xmlns:a16="http://schemas.microsoft.com/office/drawing/2014/main" id="{16A65C0F-BE78-F7EB-87D3-AE1C478B928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33805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718A0E10-3CF5-52C4-A360-41AE10022CD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34760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975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Large Team Intr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tx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E03A4154-A1EC-BD03-17C0-11522661604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78694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6096C9B8-F926-FE5D-34C5-49BD8CA72BF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763731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D9AD9E50-67F9-1803-826D-40AB4A3A970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548768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22">
            <a:extLst>
              <a:ext uri="{FF2B5EF4-FFF2-40B4-BE49-F238E27FC236}">
                <a16:creationId xmlns:a16="http://schemas.microsoft.com/office/drawing/2014/main" id="{6F5639B4-4656-EFF1-ACFF-E0D6645233A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18842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F55AED64-DA6A-8339-B778-417CD234A13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903879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416BE438-B61F-2BC2-FC76-2E74FD4FD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108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1718C8B2-06DD-026C-F813-9412B6C442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4413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FFC85773-B9B4-EBD6-917E-72194F44F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586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8636B3-BDB5-D546-45BB-E6DF87D19B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934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AF07145E-F4F7-436A-B5F3-A889F17CC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2" name="Picture Placeholder 22">
            <a:extLst>
              <a:ext uri="{FF2B5EF4-FFF2-40B4-BE49-F238E27FC236}">
                <a16:creationId xmlns:a16="http://schemas.microsoft.com/office/drawing/2014/main" id="{B86C10AC-8E41-72DF-0C13-96BFB1192D2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333805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3663DB5A-6460-CE1E-32CB-EE35E75E51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4760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4" name="Picture Placeholder 22">
            <a:extLst>
              <a:ext uri="{FF2B5EF4-FFF2-40B4-BE49-F238E27FC236}">
                <a16:creationId xmlns:a16="http://schemas.microsoft.com/office/drawing/2014/main" id="{D0E2F85F-CA0E-0EFB-985F-9985EE89042A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8694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22">
            <a:extLst>
              <a:ext uri="{FF2B5EF4-FFF2-40B4-BE49-F238E27FC236}">
                <a16:creationId xmlns:a16="http://schemas.microsoft.com/office/drawing/2014/main" id="{AE9110EE-A0D8-8E05-4714-256413B5D18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63731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22">
            <a:extLst>
              <a:ext uri="{FF2B5EF4-FFF2-40B4-BE49-F238E27FC236}">
                <a16:creationId xmlns:a16="http://schemas.microsoft.com/office/drawing/2014/main" id="{09BF1A41-360D-4333-4297-303B5B792AD1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48768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22">
            <a:extLst>
              <a:ext uri="{FF2B5EF4-FFF2-40B4-BE49-F238E27FC236}">
                <a16:creationId xmlns:a16="http://schemas.microsoft.com/office/drawing/2014/main" id="{9A657E46-4CE6-9A1D-CB7D-5B1661FC947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118842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22">
            <a:extLst>
              <a:ext uri="{FF2B5EF4-FFF2-40B4-BE49-F238E27FC236}">
                <a16:creationId xmlns:a16="http://schemas.microsoft.com/office/drawing/2014/main" id="{211623EB-574A-EEE0-399C-F3388A781F65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903879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A67EB585-53CD-EC5F-3AF9-BF79B50171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65108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7E8902CD-83D0-98B2-8EB7-06ABB2FB29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413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0222283B-C6B5-01A4-94A1-DD09D75796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586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2" name="Text Placeholder 35">
            <a:extLst>
              <a:ext uri="{FF2B5EF4-FFF2-40B4-BE49-F238E27FC236}">
                <a16:creationId xmlns:a16="http://schemas.microsoft.com/office/drawing/2014/main" id="{DC414C6C-0815-819B-7B12-A0E837CC99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9934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3" name="Text Placeholder 35">
            <a:extLst>
              <a:ext uri="{FF2B5EF4-FFF2-40B4-BE49-F238E27FC236}">
                <a16:creationId xmlns:a16="http://schemas.microsoft.com/office/drawing/2014/main" id="{12A13BFD-511E-6272-662C-FB4EE46583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282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4" name="Picture Placeholder 22">
            <a:extLst>
              <a:ext uri="{FF2B5EF4-FFF2-40B4-BE49-F238E27FC236}">
                <a16:creationId xmlns:a16="http://schemas.microsoft.com/office/drawing/2014/main" id="{9DF4B2AF-8CF5-2250-11CE-90266F2CAC5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33805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35">
            <a:extLst>
              <a:ext uri="{FF2B5EF4-FFF2-40B4-BE49-F238E27FC236}">
                <a16:creationId xmlns:a16="http://schemas.microsoft.com/office/drawing/2014/main" id="{BCB63897-9C12-8CB4-A248-21C0D70889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34760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32751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Large Team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>
                <a:solidFill>
                  <a:schemeClr val="bg1"/>
                </a:solidFill>
              </a:defRPr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E03A4154-A1EC-BD03-17C0-11522661604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978694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6096C9B8-F926-FE5D-34C5-49BD8CA72BF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763731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D9AD9E50-67F9-1803-826D-40AB4A3A9700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548768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22">
            <a:extLst>
              <a:ext uri="{FF2B5EF4-FFF2-40B4-BE49-F238E27FC236}">
                <a16:creationId xmlns:a16="http://schemas.microsoft.com/office/drawing/2014/main" id="{6F5639B4-4656-EFF1-ACFF-E0D6645233A1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18842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22">
            <a:extLst>
              <a:ext uri="{FF2B5EF4-FFF2-40B4-BE49-F238E27FC236}">
                <a16:creationId xmlns:a16="http://schemas.microsoft.com/office/drawing/2014/main" id="{F55AED64-DA6A-8339-B778-417CD234A139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903879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416BE438-B61F-2BC2-FC76-2E74FD4FD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65108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1718C8B2-06DD-026C-F813-9412B6C442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4413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FFC85773-B9B4-EBD6-917E-72194F44FA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9586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58636B3-BDB5-D546-45BB-E6DF87D19B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9934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AF07145E-F4F7-436A-B5F3-A889F17CCA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2" name="Picture Placeholder 22">
            <a:extLst>
              <a:ext uri="{FF2B5EF4-FFF2-40B4-BE49-F238E27FC236}">
                <a16:creationId xmlns:a16="http://schemas.microsoft.com/office/drawing/2014/main" id="{B86C10AC-8E41-72DF-0C13-96BFB1192D2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333805" y="2625535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3663DB5A-6460-CE1E-32CB-EE35E75E51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4760" y="4003297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44" name="Picture Placeholder 22">
            <a:extLst>
              <a:ext uri="{FF2B5EF4-FFF2-40B4-BE49-F238E27FC236}">
                <a16:creationId xmlns:a16="http://schemas.microsoft.com/office/drawing/2014/main" id="{D0E2F85F-CA0E-0EFB-985F-9985EE89042A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978694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22">
            <a:extLst>
              <a:ext uri="{FF2B5EF4-FFF2-40B4-BE49-F238E27FC236}">
                <a16:creationId xmlns:a16="http://schemas.microsoft.com/office/drawing/2014/main" id="{AE9110EE-A0D8-8E05-4714-256413B5D186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63731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22">
            <a:extLst>
              <a:ext uri="{FF2B5EF4-FFF2-40B4-BE49-F238E27FC236}">
                <a16:creationId xmlns:a16="http://schemas.microsoft.com/office/drawing/2014/main" id="{09BF1A41-360D-4333-4297-303B5B792AD1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548768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22">
            <a:extLst>
              <a:ext uri="{FF2B5EF4-FFF2-40B4-BE49-F238E27FC236}">
                <a16:creationId xmlns:a16="http://schemas.microsoft.com/office/drawing/2014/main" id="{9A657E46-4CE6-9A1D-CB7D-5B1661FC947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8118842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22">
            <a:extLst>
              <a:ext uri="{FF2B5EF4-FFF2-40B4-BE49-F238E27FC236}">
                <a16:creationId xmlns:a16="http://schemas.microsoft.com/office/drawing/2014/main" id="{211623EB-574A-EEE0-399C-F3388A781F65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903879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35">
            <a:extLst>
              <a:ext uri="{FF2B5EF4-FFF2-40B4-BE49-F238E27FC236}">
                <a16:creationId xmlns:a16="http://schemas.microsoft.com/office/drawing/2014/main" id="{A67EB585-53CD-EC5F-3AF9-BF79B50171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65108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7E8902CD-83D0-98B2-8EB7-06ABB2FB29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904413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0222283B-C6B5-01A4-94A1-DD09D75796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19586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2" name="Text Placeholder 35">
            <a:extLst>
              <a:ext uri="{FF2B5EF4-FFF2-40B4-BE49-F238E27FC236}">
                <a16:creationId xmlns:a16="http://schemas.microsoft.com/office/drawing/2014/main" id="{DC414C6C-0815-819B-7B12-A0E837CC99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49934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3" name="Text Placeholder 35">
            <a:extLst>
              <a:ext uri="{FF2B5EF4-FFF2-40B4-BE49-F238E27FC236}">
                <a16:creationId xmlns:a16="http://schemas.microsoft.com/office/drawing/2014/main" id="{12A13BFD-511E-6272-662C-FB4EE46583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0282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54" name="Picture Placeholder 22">
            <a:extLst>
              <a:ext uri="{FF2B5EF4-FFF2-40B4-BE49-F238E27FC236}">
                <a16:creationId xmlns:a16="http://schemas.microsoft.com/office/drawing/2014/main" id="{9DF4B2AF-8CF5-2250-11CE-90266F2CAC56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33805" y="4740330"/>
            <a:ext cx="1143000" cy="1367883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Text Placeholder 35">
            <a:extLst>
              <a:ext uri="{FF2B5EF4-FFF2-40B4-BE49-F238E27FC236}">
                <a16:creationId xmlns:a16="http://schemas.microsoft.com/office/drawing/2014/main" id="{BCB63897-9C12-8CB4-A248-21C0D70889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34760" y="6118092"/>
            <a:ext cx="1143000" cy="397036"/>
          </a:xfrm>
        </p:spPr>
        <p:txBody>
          <a:bodyPr tIns="45720">
            <a:noAutofit/>
          </a:bodyPr>
          <a:lstStyle>
            <a:lvl1pPr marL="0" indent="0" algn="ctr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54151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4"/>
            <a:ext cx="9998921" cy="39954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4"/>
            <a:ext cx="9998921" cy="3995419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3D88A9-4C41-9613-A075-C7F251655E9F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044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ategy and Vis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918EFA6-6BFB-E9D1-C37B-E15118B7CB4B}"/>
              </a:ext>
            </a:extLst>
          </p:cNvPr>
          <p:cNvSpPr/>
          <p:nvPr userDrawn="1"/>
        </p:nvSpPr>
        <p:spPr>
          <a:xfrm>
            <a:off x="0" y="4572000"/>
            <a:ext cx="12188825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973138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973244" y="1597025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7"/>
          </p:nvPr>
        </p:nvSpPr>
        <p:spPr>
          <a:xfrm>
            <a:off x="973244" y="2854594"/>
            <a:ext cx="10001397" cy="274320"/>
          </a:xfrm>
        </p:spPr>
        <p:txBody>
          <a:bodyPr bIns="0" anchor="t" anchorCtr="0"/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FCC8D01A-387E-4280-BAC9-38B7E85D8FA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46656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F7757D34-B5B7-47AD-AE62-7CA370616FC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46656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88BF64C8-02FA-4776-8DE9-948D42CD38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20173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4F53157F-C018-4A4C-82A0-9761BBAC5B2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120173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BE2011B3-D7FA-47F6-B7B0-F9FE6EA46C1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684264" y="5245735"/>
            <a:ext cx="2286000" cy="1083264"/>
          </a:xfrm>
        </p:spPr>
        <p:txBody>
          <a:bodyPr tIns="91440" bIns="45720"/>
          <a:lstStyle>
            <a:lvl1pPr marL="171450" indent="-171450"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DBAA90D9-8B22-4EB3-AB4B-DA12D85F0C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684264" y="4952999"/>
            <a:ext cx="2286000" cy="274320"/>
          </a:xfrm>
        </p:spPr>
        <p:txBody>
          <a:bodyPr bIns="0" anchor="t" anchorCtr="0"/>
          <a:lstStyle>
            <a:lvl1pPr marL="0" indent="0">
              <a:buNone/>
              <a:defRPr sz="22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CC996F-7A21-22D4-C8F4-FCEAA3EEA53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3244" y="1881187"/>
            <a:ext cx="10003536" cy="675574"/>
          </a:xfrm>
        </p:spPr>
        <p:txBody>
          <a:bodyPr tIns="91440">
            <a:spAutoFit/>
          </a:bodyPr>
          <a:lstStyle>
            <a:lvl1pPr>
              <a:spcBef>
                <a:spcPts val="90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accent1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C1B305-165D-F615-2364-D05A5F512F64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E29089-8BB4-2C34-4C01-9975D697BD1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3137" y="3141663"/>
            <a:ext cx="10003536" cy="963345"/>
          </a:xfrm>
        </p:spPr>
        <p:txBody>
          <a:bodyPr tIns="91440">
            <a:spAutoFit/>
          </a:bodyPr>
          <a:lstStyle>
            <a:lvl1pPr>
              <a:spcBef>
                <a:spcPts val="900"/>
              </a:spcBef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969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 blue_white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570976-0F83-4EF7-9E03-31F7646FD1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1575" y="1595438"/>
            <a:ext cx="6689725" cy="3657600"/>
          </a:xfrm>
        </p:spPr>
        <p:txBody>
          <a:bodyPr bIns="0" anchor="ctr" anchorCtr="0"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2366169"/>
            <a:ext cx="3065462" cy="2125663"/>
          </a:xfrm>
        </p:spPr>
        <p:txBody>
          <a:bodyPr tIns="0" bIns="0" anchor="ctr" anchorCtr="0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42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 White_blue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21C5FE-44DA-458E-BC79-4FE92B4845F3}"/>
              </a:ext>
            </a:extLst>
          </p:cNvPr>
          <p:cNvSpPr/>
          <p:nvPr userDrawn="1"/>
        </p:nvSpPr>
        <p:spPr>
          <a:xfrm>
            <a:off x="0" y="0"/>
            <a:ext cx="4419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2366169"/>
            <a:ext cx="3065462" cy="2125663"/>
          </a:xfrm>
        </p:spPr>
        <p:txBody>
          <a:bodyPr tIns="0" bIns="0" anchor="ctr" anchorCtr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E030C3-7AC1-03C7-5F65-4C1F1EF85E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1575" y="1595438"/>
            <a:ext cx="6689725" cy="3657600"/>
          </a:xfrm>
        </p:spPr>
        <p:txBody>
          <a:bodyPr bIns="0" anchor="ctr" anchorCtr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94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with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08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Quote_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73138" y="4838700"/>
            <a:ext cx="3665537" cy="1276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3733F1-F708-34AA-DB25-8C266B894D4F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95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876288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6166" y="2366169"/>
            <a:ext cx="3474557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24712" y="6135688"/>
            <a:ext cx="4441826" cy="365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06640" y="4838700"/>
            <a:ext cx="3483609" cy="12763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FA9913-AEBA-DE21-CAC8-2A20353C8C65}"/>
              </a:ext>
            </a:extLst>
          </p:cNvPr>
          <p:cNvSpPr/>
          <p:nvPr userDrawn="1"/>
        </p:nvSpPr>
        <p:spPr>
          <a:xfrm>
            <a:off x="740664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1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Quote_imag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876288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6640" y="2366169"/>
            <a:ext cx="3656012" cy="2125663"/>
          </a:xfrm>
        </p:spPr>
        <p:txBody>
          <a:bodyPr tIns="0" bIns="0" anchor="ctr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24712" y="6135688"/>
            <a:ext cx="4441826" cy="36576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06640" y="4838700"/>
            <a:ext cx="3665537" cy="12763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496ABE-CABC-23F7-513A-E113E4AEE0C5}"/>
              </a:ext>
            </a:extLst>
          </p:cNvPr>
          <p:cNvSpPr/>
          <p:nvPr userDrawn="1"/>
        </p:nvSpPr>
        <p:spPr>
          <a:xfrm>
            <a:off x="740664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92F58-4487-877F-BAC8-7F9DB5440021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59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5" y="3075053"/>
            <a:ext cx="8200284" cy="707894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77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quo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5" y="3086100"/>
            <a:ext cx="8200284" cy="685800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2FC31-7E84-376A-6609-549A191436CF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7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Blue Text_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CCF52A-620A-4AF1-ADAB-11017E969FBE}"/>
              </a:ext>
            </a:extLst>
          </p:cNvPr>
          <p:cNvSpPr/>
          <p:nvPr userDrawn="1"/>
        </p:nvSpPr>
        <p:spPr>
          <a:xfrm>
            <a:off x="6094413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4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A95CF-9A7A-4BD7-9C97-25D2FDD7241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00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0/50 Tex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CCF52A-620A-4AF1-ADAB-11017E969FBE}"/>
              </a:ext>
            </a:extLst>
          </p:cNvPr>
          <p:cNvSpPr/>
          <p:nvPr userDrawn="1"/>
        </p:nvSpPr>
        <p:spPr>
          <a:xfrm>
            <a:off x="6094413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4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A95CF-9A7A-4BD7-9C97-25D2FDD7241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87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0/5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/>
          <p:cNvSpPr>
            <a:spLocks noGrp="1"/>
          </p:cNvSpPr>
          <p:nvPr>
            <p:ph sz="quarter" idx="12"/>
          </p:nvPr>
        </p:nvSpPr>
        <p:spPr>
          <a:xfrm>
            <a:off x="6094414" y="0"/>
            <a:ext cx="6094411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01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White Image_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26A587-BCC7-41CB-96B2-3FC06F9CB1FC}"/>
              </a:ext>
            </a:extLst>
          </p:cNvPr>
          <p:cNvSpPr/>
          <p:nvPr userDrawn="1"/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4412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24764" y="536575"/>
            <a:ext cx="5041774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64" y="1984375"/>
            <a:ext cx="5041774" cy="398678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624764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4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50/50 Image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26A587-BCC7-41CB-96B2-3FC06F9CB1FC}"/>
              </a:ext>
            </a:extLst>
          </p:cNvPr>
          <p:cNvSpPr/>
          <p:nvPr userDrawn="1"/>
        </p:nvSpPr>
        <p:spPr>
          <a:xfrm>
            <a:off x="0" y="0"/>
            <a:ext cx="60944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9048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24764" y="536575"/>
            <a:ext cx="5041774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64" y="1984375"/>
            <a:ext cx="5041774" cy="3986784"/>
          </a:xfrm>
        </p:spPr>
        <p:txBody>
          <a:bodyPr/>
          <a:lstStyle>
            <a:lvl1pPr>
              <a:spcBef>
                <a:spcPts val="1200"/>
              </a:spcBef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624764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BBF97-CE3C-DE67-AA30-0EE502C8F931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4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ynamic Blu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3102AF-6CC2-9050-588F-A5DDA0FE0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7" y="2854325"/>
            <a:ext cx="9996735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9" y="4257675"/>
            <a:ext cx="9999050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F485D-176D-A0FF-8856-0EE6E792FF4D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5DA1A653-4F52-4207-A8F5-2D60640A153E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41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0/50 Image_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0" y="0"/>
            <a:ext cx="6094413" cy="6858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24764" y="536575"/>
            <a:ext cx="5041774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4764" y="1984375"/>
            <a:ext cx="5041774" cy="398678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624764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13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Blue Text_ 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ED3CCD-2D58-4F00-8070-0431BC9E4330}"/>
              </a:ext>
            </a:extLst>
          </p:cNvPr>
          <p:cNvSpPr/>
          <p:nvPr userDrawn="1"/>
        </p:nvSpPr>
        <p:spPr>
          <a:xfrm>
            <a:off x="4991100" y="0"/>
            <a:ext cx="7197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58548-9A1A-F7E3-7F52-3218D4C3F26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24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0/60 Tex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4ED3CCD-2D58-4F00-8070-0431BC9E4330}"/>
              </a:ext>
            </a:extLst>
          </p:cNvPr>
          <p:cNvSpPr/>
          <p:nvPr userDrawn="1"/>
        </p:nvSpPr>
        <p:spPr>
          <a:xfrm>
            <a:off x="4991100" y="0"/>
            <a:ext cx="7197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58548-9A1A-F7E3-7F52-3218D4C3F26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0/6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366553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3665538" cy="10604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26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 White Image_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0E895F-0830-4D61-971C-47A797680C6B}"/>
              </a:ext>
            </a:extLst>
          </p:cNvPr>
          <p:cNvSpPr/>
          <p:nvPr userDrawn="1"/>
        </p:nvSpPr>
        <p:spPr>
          <a:xfrm>
            <a:off x="0" y="0"/>
            <a:ext cx="4992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1451" y="536575"/>
            <a:ext cx="6145085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451" y="1984375"/>
            <a:ext cx="6145085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52145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743A8BF-C5B7-850D-F6C2-6BD7CC42D3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524" y="0"/>
            <a:ext cx="4992624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87097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40/60 Image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0E895F-0830-4D61-971C-47A797680C6B}"/>
              </a:ext>
            </a:extLst>
          </p:cNvPr>
          <p:cNvSpPr/>
          <p:nvPr userDrawn="1"/>
        </p:nvSpPr>
        <p:spPr>
          <a:xfrm>
            <a:off x="0" y="0"/>
            <a:ext cx="4992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1451" y="536575"/>
            <a:ext cx="6145085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451" y="1984375"/>
            <a:ext cx="6145085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521451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743A8BF-C5B7-850D-F6C2-6BD7CC42D3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1524" y="0"/>
            <a:ext cx="4992624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63A6C4-C190-ECEF-D892-A92F8E6DBF02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17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0/6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95543" y="536575"/>
            <a:ext cx="6170993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543" y="1984375"/>
            <a:ext cx="6170993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495543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74104D-FBC4-93E8-5326-558FA7350C6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4965192" cy="68580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241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Blue Text_Whi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61098D-C2DE-404A-8016-50837E3ECFBB}"/>
              </a:ext>
            </a:extLst>
          </p:cNvPr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8A3AF-2D45-2AF2-09CF-E17D01A95BC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66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0/40 Text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61098D-C2DE-404A-8016-50837E3ECFBB}"/>
              </a:ext>
            </a:extLst>
          </p:cNvPr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E8A3AF-2D45-2AF2-09CF-E17D01A95BC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62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0/40 Tex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7224713" y="0"/>
            <a:ext cx="49641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5894388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5894388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0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_60/40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75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White Image_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44DFE7-9F4C-47FC-BB0F-F937CE67397E}"/>
              </a:ext>
            </a:extLst>
          </p:cNvPr>
          <p:cNvSpPr/>
          <p:nvPr userDrawn="1"/>
        </p:nvSpPr>
        <p:spPr>
          <a:xfrm>
            <a:off x="0" y="0"/>
            <a:ext cx="68762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3487CF-CC14-838E-F613-CB14CE3227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687705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1738" y="536575"/>
            <a:ext cx="4264799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1738" y="1984375"/>
            <a:ext cx="4264799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017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94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60/40 Image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44DFE7-9F4C-47FC-BB0F-F937CE67397E}"/>
              </a:ext>
            </a:extLst>
          </p:cNvPr>
          <p:cNvSpPr/>
          <p:nvPr userDrawn="1"/>
        </p:nvSpPr>
        <p:spPr>
          <a:xfrm>
            <a:off x="0" y="0"/>
            <a:ext cx="68762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3487CF-CC14-838E-F613-CB14CE3227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687705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1738" y="536575"/>
            <a:ext cx="4264799" cy="5873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1738" y="1984375"/>
            <a:ext cx="4264799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017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312DF-985A-3D42-B800-26A04ABCBA5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3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0/40 Im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119" y="536575"/>
            <a:ext cx="4264418" cy="5873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2119" y="1984375"/>
            <a:ext cx="4264418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02119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4D7C0E-B15C-CCB2-90BF-328FE006343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0"/>
            <a:ext cx="687628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223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3086100"/>
            <a:ext cx="9998921" cy="685800"/>
          </a:xfrm>
        </p:spPr>
        <p:txBody>
          <a:bodyPr vert="horz" lIns="0" tIns="45724" rIns="0" bIns="45724" rtlCol="0" anchor="ctr" anchorCtr="0">
            <a:noAutofit/>
          </a:bodyPr>
          <a:lstStyle>
            <a:lvl1pPr>
              <a:defRPr lang="en-US" sz="400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87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3086100"/>
            <a:ext cx="9998921" cy="685800"/>
          </a:xfrm>
        </p:spPr>
        <p:txBody>
          <a:bodyPr anchor="ctr" anchorCtr="0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CB048-9ABC-9FBE-34FC-43B93E15B270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31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6" y="2845917"/>
            <a:ext cx="8191499" cy="1397000"/>
          </a:xfrm>
        </p:spPr>
        <p:txBody>
          <a:bodyPr tIns="0" bIns="0" anchor="ctr" anchorCtr="0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2505671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58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 with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6" y="2845917"/>
            <a:ext cx="8191499" cy="1397000"/>
          </a:xfrm>
        </p:spPr>
        <p:txBody>
          <a:bodyPr tIns="0" bIns="0" anchor="ctr" anchorCtr="0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2505671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F238E-47BF-1F48-0D57-C3F46911B08C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483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 with number_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47736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03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 with number_50%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47736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CAE851-43A4-5E0E-48EC-BD498B7B11D1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09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Header with number_40/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36560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4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_60/40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224713" y="0"/>
            <a:ext cx="4964112" cy="6858000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6" y="2854325"/>
            <a:ext cx="5879592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008" y="4257675"/>
            <a:ext cx="5879592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672465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771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ection Header with number_40/6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91100" y="0"/>
            <a:ext cx="7197725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4930775"/>
            <a:ext cx="3656012" cy="1397000"/>
          </a:xfrm>
        </p:spPr>
        <p:txBody>
          <a:bodyPr anchor="t" anchorCtr="0"/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B8ED5C6-5B4C-9D47-8AA4-7E0BBD72AA9E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973138" y="536575"/>
            <a:ext cx="1578279" cy="2077492"/>
          </a:xfrm>
        </p:spPr>
        <p:txBody>
          <a:bodyPr bIns="0">
            <a:spAutoFit/>
          </a:bodyPr>
          <a:lstStyle>
            <a:lvl1pPr marL="0" indent="0">
              <a:buNone/>
              <a:defRPr sz="15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59642-2287-27D4-99C9-467229CBB2E7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68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banner_ lower 2/3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>
              <a:spcBef>
                <a:spcPts val="600"/>
              </a:spcBef>
              <a:defRPr lang="en-US" sz="20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AC854-5BE7-4270-942A-335892C85CCD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7896E6-D7B4-261D-6ED8-709BDD8679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286000"/>
            <a:ext cx="12188825" cy="45720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473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banner_ lower 2/3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9AC854-5BE7-4270-942A-335892C85CCD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7896E6-D7B4-261D-6ED8-709BDD8679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286000"/>
            <a:ext cx="12188825" cy="45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5827CE2-1244-AACC-CDA4-FF8FF6F468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tIns="64008"/>
          <a:lstStyle>
            <a:lvl1pPr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02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banner_lower 2/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3825CCF-8EEC-BE01-851C-5230CC3DA8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tIns="64008"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300"/>
              </a:spcBef>
              <a:defRPr sz="20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300"/>
              </a:spcBef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5D83C22-E1F3-91E0-3114-86A089160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286000"/>
            <a:ext cx="12188825" cy="4572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310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banner with bullets_lower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DE2ABD-1965-4280-8565-3084ECBE4671}"/>
              </a:ext>
            </a:extLst>
          </p:cNvPr>
          <p:cNvSpPr/>
          <p:nvPr userDrawn="1"/>
        </p:nvSpPr>
        <p:spPr>
          <a:xfrm>
            <a:off x="0" y="0"/>
            <a:ext cx="12188825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973138" y="2838450"/>
            <a:ext cx="10693400" cy="349885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4B0ABB-8FBD-9619-42A3-18B1FEC61F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tIns="64008"/>
          <a:lstStyle>
            <a:lvl1pPr>
              <a:spcBef>
                <a:spcPts val="600"/>
              </a:spcBef>
              <a:defRPr sz="2000"/>
            </a:lvl1pPr>
            <a:lvl2pPr>
              <a:spcBef>
                <a:spcPts val="300"/>
              </a:spcBef>
              <a:defRPr sz="2000"/>
            </a:lvl2pPr>
            <a:lvl3pPr>
              <a:spcBef>
                <a:spcPts val="300"/>
              </a:spcBef>
              <a:defRPr sz="2000"/>
            </a:lvl3pPr>
            <a:lvl4pPr>
              <a:spcBef>
                <a:spcPts val="300"/>
              </a:spcBef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12BC9-5EA5-A5E3-77FF-93D7EE6F3774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680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layout_1/3 blue 2/3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FB7F-23F7-69D3-A809-AD766853A7C3}"/>
              </a:ext>
            </a:extLst>
          </p:cNvPr>
          <p:cNvSpPr/>
          <p:nvPr userDrawn="1"/>
        </p:nvSpPr>
        <p:spPr>
          <a:xfrm>
            <a:off x="0" y="0"/>
            <a:ext cx="12188825" cy="228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21CDA0-2467-0CA0-8C6F-3C415C4D532B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BF7DF9C-E155-726F-2AA6-BA1CE70F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B321A6D-E9DA-B5BF-A5B6-B6880A9F1B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88698" y="536575"/>
            <a:ext cx="5577840" cy="1444752"/>
          </a:xfrm>
        </p:spPr>
        <p:txBody>
          <a:bodyPr vert="horz" lIns="0" tIns="64008" rIns="0" bIns="45724" rtlCol="0">
            <a:noAutofit/>
          </a:bodyPr>
          <a:lstStyle>
            <a:lvl1pPr>
              <a:spcBef>
                <a:spcPts val="600"/>
              </a:spcBef>
              <a:defRPr lang="en-US" sz="2000" dirty="0"/>
            </a:lvl1pPr>
            <a:lvl2pPr>
              <a:spcBef>
                <a:spcPts val="300"/>
              </a:spcBef>
              <a:defRPr lang="en-US" sz="2000" dirty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D839A871-3B18-35C4-820F-DDACCF8A471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73138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B6482CEB-BA3A-6630-BFD1-9138B129095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73138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1BE59343-33F8-B5E8-8FA6-9F0582F6BDF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679798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49FEDE7-88AF-5D2C-0155-C1D5896FEB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386458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B89EB2BA-2E44-8660-0F5C-4E22BEF42C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093117" y="4073986"/>
            <a:ext cx="2103120" cy="274320"/>
          </a:xfrm>
        </p:spPr>
        <p:txBody>
          <a:bodyPr bIns="0" anchor="t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C80BC763-3AFF-78CA-A6D0-022058D3383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79798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12FADD38-E1F3-3FB0-CC2A-ECE6FE23B1D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86458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4EA89440-F48E-E197-C17F-BEA7547EB4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3117" y="4356461"/>
            <a:ext cx="2103120" cy="1444752"/>
          </a:xfrm>
        </p:spPr>
        <p:txBody>
          <a:bodyPr tIns="91440" bIns="45720"/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656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Blue Text_Whit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CCF52A-620A-4AF1-ADAB-11017E969FBE}"/>
              </a:ext>
            </a:extLst>
          </p:cNvPr>
          <p:cNvSpPr/>
          <p:nvPr userDrawn="1"/>
        </p:nvSpPr>
        <p:spPr>
          <a:xfrm>
            <a:off x="6094413" y="0"/>
            <a:ext cx="60944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C8E1FD3-80C0-72EB-3AEB-F8B5F02402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73543" y="1984375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19597DF-839A-852E-F8D0-0F0483CD73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3543" y="3379009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4812EFE6-E8BB-4080-0C6F-556E5990B5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73543" y="4774724"/>
            <a:ext cx="3246438" cy="390525"/>
          </a:xfrm>
        </p:spPr>
        <p:txBody>
          <a:bodyPr t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8" y="1984375"/>
            <a:ext cx="4773612" cy="39867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A95CF-9A7A-4BD7-9C97-25D2FDD72418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ADCDB965-CAD5-49EE-9520-994092A5C83E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33AD34-4A87-8ECA-F840-A320A92A32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5131" y="3635799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AC94C7BF-FC1E-1A53-0031-1A00740497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5131" y="5035308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9BEABAAD-AF7C-7492-150D-ECBBD126BE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75131" y="2241276"/>
            <a:ext cx="3244850" cy="731520"/>
          </a:xfrm>
        </p:spPr>
        <p:txBody>
          <a:bodyPr tIns="9144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030193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731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488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0488" y="2276474"/>
            <a:ext cx="4773168" cy="3705225"/>
          </a:xfrm>
        </p:spPr>
        <p:txBody>
          <a:bodyPr tIns="91440"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8731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8731" y="2276474"/>
            <a:ext cx="4773168" cy="3705225"/>
          </a:xfrm>
        </p:spPr>
        <p:txBody>
          <a:bodyPr tIns="91440"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488" y="1984375"/>
            <a:ext cx="4773168" cy="295275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40488" y="2276474"/>
            <a:ext cx="4773168" cy="3705225"/>
          </a:xfrm>
        </p:spPr>
        <p:txBody>
          <a:bodyPr tIns="91440"/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4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389059-11D7-E0BF-3300-7F045E7FB60A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53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/60 Title and Two Content Comparison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16425" y="0"/>
            <a:ext cx="7772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2366169"/>
            <a:ext cx="3074987" cy="2125663"/>
          </a:xfrm>
        </p:spPr>
        <p:txBody>
          <a:bodyPr tIns="0" bIns="0" anchor="ctr" anchorCtr="0"/>
          <a:lstStyle>
            <a:lvl1pPr>
              <a:defRPr sz="32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991100" y="1209675"/>
            <a:ext cx="3017520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263775"/>
            <a:ext cx="3017520" cy="3986784"/>
          </a:xfrm>
        </p:spPr>
        <p:txBody>
          <a:bodyPr tIns="91440"/>
          <a:lstStyle>
            <a:lvl1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sz="20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2"/>
          </p:nvPr>
        </p:nvSpPr>
        <p:spPr>
          <a:xfrm>
            <a:off x="8524876" y="1209675"/>
            <a:ext cx="3017520" cy="771525"/>
          </a:xfrm>
        </p:spPr>
        <p:txBody>
          <a:bodyPr bIns="0" anchor="b" anchorCtr="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41" indent="0">
              <a:buNone/>
              <a:defRPr sz="2000" b="1"/>
            </a:lvl2pPr>
            <a:lvl3pPr marL="914484" indent="0">
              <a:buNone/>
              <a:defRPr sz="1900" b="1"/>
            </a:lvl3pPr>
            <a:lvl4pPr marL="1371725" indent="0">
              <a:buNone/>
              <a:defRPr sz="1600" b="1"/>
            </a:lvl4pPr>
            <a:lvl5pPr marL="1828968" indent="0">
              <a:buNone/>
              <a:defRPr sz="1600" b="1"/>
            </a:lvl5pPr>
            <a:lvl6pPr marL="2286209" indent="0">
              <a:buNone/>
              <a:defRPr sz="1600" b="1"/>
            </a:lvl6pPr>
            <a:lvl7pPr marL="2743452" indent="0">
              <a:buNone/>
              <a:defRPr sz="1600" b="1"/>
            </a:lvl7pPr>
            <a:lvl8pPr marL="3200693" indent="0">
              <a:buNone/>
              <a:defRPr sz="1600" b="1"/>
            </a:lvl8pPr>
            <a:lvl9pPr marL="36579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3"/>
          </p:nvPr>
        </p:nvSpPr>
        <p:spPr>
          <a:xfrm>
            <a:off x="8524876" y="2263775"/>
            <a:ext cx="3017520" cy="3986784"/>
          </a:xfrm>
        </p:spPr>
        <p:txBody>
          <a:bodyPr vert="horz" lIns="0" tIns="91440" rIns="0" bIns="45724" rtlCol="0">
            <a:noAutofit/>
          </a:bodyPr>
          <a:lstStyle>
            <a:lvl1pPr>
              <a:buClr>
                <a:schemeClr val="accent1"/>
              </a:buClr>
              <a:defRPr lang="en-US" sz="2000" dirty="0" smtClean="0"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 lang="en-US" sz="2000" dirty="0" smtClean="0"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 lang="en-US" sz="20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529AD-9B1A-3058-55FD-BD8FF9ABBF66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resenter Bio_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4BBAF47-0F01-705D-8111-D25CC7793B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3" y="0"/>
            <a:ext cx="6094412" cy="6858000"/>
          </a:xfrm>
        </p:spPr>
        <p:txBody>
          <a:bodyPr lIns="365760" tIns="274320" anchor="t" anchorCtr="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C7694-805F-025A-B35A-CD196A8EF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138" y="3429000"/>
            <a:ext cx="4773612" cy="182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4412" y="6135688"/>
            <a:ext cx="5572126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F8A3FF-A3D0-D616-0B2F-E1A1B8489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3138" y="1983612"/>
            <a:ext cx="4773612" cy="7315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79384E7-9CB0-3B93-49F4-E751D581D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3138" y="2724723"/>
            <a:ext cx="4773612" cy="350328"/>
          </a:xfrm>
        </p:spPr>
        <p:txBody>
          <a:bodyPr tIns="45720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01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9998921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138" y="1984374"/>
            <a:ext cx="4769327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488" y="1984374"/>
            <a:ext cx="4773612" cy="39131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/40 Title and Content_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224713" y="0"/>
            <a:ext cx="49641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9" y="536575"/>
            <a:ext cx="5467349" cy="5873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139" y="1984375"/>
            <a:ext cx="5467350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753350" y="1984375"/>
            <a:ext cx="3913188" cy="398678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>
                  <a:lumMod val="50000"/>
                  <a:lumOff val="50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972C80-486E-D81C-C3B4-2937FCAA539A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24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D20B4-D301-5EDE-373F-05DD82AB384A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0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A85D9-C1CB-6EFE-92D8-F24E4B95CD82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44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ayo Ending Slide_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71774" y="2733676"/>
            <a:ext cx="4452939" cy="1371600"/>
          </a:xfr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-1624964" y="3362325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88385-D7C7-1EF5-D817-68A27103E75D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748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24052" y="536576"/>
            <a:ext cx="2742486" cy="54356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3138" y="536576"/>
            <a:ext cx="7592510" cy="543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Presenter Bio_1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4BBAF47-0F01-705D-8111-D25CC7793B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4413" y="0"/>
            <a:ext cx="6094412" cy="6858000"/>
          </a:xfrm>
        </p:spPr>
        <p:txBody>
          <a:bodyPr lIns="365760" tIns="274320" anchor="t" anchorCtr="0"/>
          <a:lstStyle>
            <a:lvl1pPr marL="0" indent="0">
              <a:buNone/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EC7694-805F-025A-B35A-CD196A8EF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138" y="3429000"/>
            <a:ext cx="4773612" cy="18288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978738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4412" y="6135688"/>
            <a:ext cx="5572126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5F8A3FF-A3D0-D616-0B2F-E1A1B8489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3138" y="1983612"/>
            <a:ext cx="4773612" cy="73152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79384E7-9CB0-3B93-49F4-E751D581D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3138" y="2724723"/>
            <a:ext cx="4773612" cy="350328"/>
          </a:xfrm>
        </p:spPr>
        <p:txBody>
          <a:bodyPr tIns="4572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197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33%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73138" y="3171825"/>
            <a:ext cx="6795286" cy="1397000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8" y="4575175"/>
            <a:ext cx="6795285" cy="685800"/>
          </a:xfrm>
        </p:spPr>
        <p:txBody>
          <a:bodyPr lIns="0" tIns="45720" rIns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400" b="0" cap="all" baseline="0">
                <a:solidFill>
                  <a:schemeClr val="accent1"/>
                </a:solidFill>
              </a:defRPr>
            </a:lvl1pPr>
            <a:lvl2pPr marL="457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37" y="6135688"/>
            <a:ext cx="10242551" cy="36576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reeform 6"/>
          <p:cNvSpPr>
            <a:spLocks noChangeAspect="1" noEditPoints="1"/>
          </p:cNvSpPr>
          <p:nvPr userDrawn="1"/>
        </p:nvSpPr>
        <p:spPr bwMode="auto">
          <a:xfrm>
            <a:off x="541338" y="536575"/>
            <a:ext cx="838146" cy="914400"/>
          </a:xfrm>
          <a:custGeom>
            <a:avLst/>
            <a:gdLst>
              <a:gd name="T0" fmla="*/ 661 w 1089"/>
              <a:gd name="T1" fmla="*/ 944 h 1188"/>
              <a:gd name="T2" fmla="*/ 690 w 1089"/>
              <a:gd name="T3" fmla="*/ 760 h 1188"/>
              <a:gd name="T4" fmla="*/ 399 w 1089"/>
              <a:gd name="T5" fmla="*/ 967 h 1188"/>
              <a:gd name="T6" fmla="*/ 569 w 1089"/>
              <a:gd name="T7" fmla="*/ 721 h 1188"/>
              <a:gd name="T8" fmla="*/ 360 w 1089"/>
              <a:gd name="T9" fmla="*/ 930 h 1188"/>
              <a:gd name="T10" fmla="*/ 452 w 1089"/>
              <a:gd name="T11" fmla="*/ 794 h 1188"/>
              <a:gd name="T12" fmla="*/ 219 w 1089"/>
              <a:gd name="T13" fmla="*/ 794 h 1188"/>
              <a:gd name="T14" fmla="*/ 490 w 1089"/>
              <a:gd name="T15" fmla="*/ 692 h 1188"/>
              <a:gd name="T16" fmla="*/ 336 w 1089"/>
              <a:gd name="T17" fmla="*/ 999 h 1188"/>
              <a:gd name="T18" fmla="*/ 753 w 1089"/>
              <a:gd name="T19" fmla="*/ 999 h 1188"/>
              <a:gd name="T20" fmla="*/ 869 w 1089"/>
              <a:gd name="T21" fmla="*/ 794 h 1188"/>
              <a:gd name="T22" fmla="*/ 729 w 1089"/>
              <a:gd name="T23" fmla="*/ 721 h 1188"/>
              <a:gd name="T24" fmla="*/ 869 w 1089"/>
              <a:gd name="T25" fmla="*/ 794 h 1188"/>
              <a:gd name="T26" fmla="*/ 1016 w 1089"/>
              <a:gd name="T27" fmla="*/ 285 h 1188"/>
              <a:gd name="T28" fmla="*/ 1080 w 1089"/>
              <a:gd name="T29" fmla="*/ 453 h 1188"/>
              <a:gd name="T30" fmla="*/ 1062 w 1089"/>
              <a:gd name="T31" fmla="*/ 341 h 1188"/>
              <a:gd name="T32" fmla="*/ 810 w 1089"/>
              <a:gd name="T33" fmla="*/ 458 h 1188"/>
              <a:gd name="T34" fmla="*/ 872 w 1089"/>
              <a:gd name="T35" fmla="*/ 474 h 1188"/>
              <a:gd name="T36" fmla="*/ 872 w 1089"/>
              <a:gd name="T37" fmla="*/ 289 h 1188"/>
              <a:gd name="T38" fmla="*/ 758 w 1089"/>
              <a:gd name="T39" fmla="*/ 303 h 1188"/>
              <a:gd name="T40" fmla="*/ 713 w 1089"/>
              <a:gd name="T41" fmla="*/ 335 h 1188"/>
              <a:gd name="T42" fmla="*/ 528 w 1089"/>
              <a:gd name="T43" fmla="*/ 302 h 1188"/>
              <a:gd name="T44" fmla="*/ 528 w 1089"/>
              <a:gd name="T45" fmla="*/ 489 h 1188"/>
              <a:gd name="T46" fmla="*/ 573 w 1089"/>
              <a:gd name="T47" fmla="*/ 329 h 1188"/>
              <a:gd name="T48" fmla="*/ 408 w 1089"/>
              <a:gd name="T49" fmla="*/ 303 h 1188"/>
              <a:gd name="T50" fmla="*/ 408 w 1089"/>
              <a:gd name="T51" fmla="*/ 489 h 1188"/>
              <a:gd name="T52" fmla="*/ 471 w 1089"/>
              <a:gd name="T53" fmla="*/ 320 h 1188"/>
              <a:gd name="T54" fmla="*/ 408 w 1089"/>
              <a:gd name="T55" fmla="*/ 303 h 1188"/>
              <a:gd name="T56" fmla="*/ 329 w 1089"/>
              <a:gd name="T57" fmla="*/ 472 h 1188"/>
              <a:gd name="T58" fmla="*/ 309 w 1089"/>
              <a:gd name="T59" fmla="*/ 303 h 1188"/>
              <a:gd name="T60" fmla="*/ 243 w 1089"/>
              <a:gd name="T61" fmla="*/ 320 h 1188"/>
              <a:gd name="T62" fmla="*/ 379 w 1089"/>
              <a:gd name="T63" fmla="*/ 489 h 1188"/>
              <a:gd name="T64" fmla="*/ 188 w 1089"/>
              <a:gd name="T65" fmla="*/ 298 h 1188"/>
              <a:gd name="T66" fmla="*/ 193 w 1089"/>
              <a:gd name="T67" fmla="*/ 464 h 1188"/>
              <a:gd name="T68" fmla="*/ 114 w 1089"/>
              <a:gd name="T69" fmla="*/ 302 h 1188"/>
              <a:gd name="T70" fmla="*/ 884 w 1089"/>
              <a:gd name="T71" fmla="*/ 16 h 1188"/>
              <a:gd name="T72" fmla="*/ 776 w 1089"/>
              <a:gd name="T73" fmla="*/ 107 h 1188"/>
              <a:gd name="T74" fmla="*/ 776 w 1089"/>
              <a:gd name="T75" fmla="*/ 107 h 1188"/>
              <a:gd name="T76" fmla="*/ 743 w 1089"/>
              <a:gd name="T77" fmla="*/ 36 h 1188"/>
              <a:gd name="T78" fmla="*/ 702 w 1089"/>
              <a:gd name="T79" fmla="*/ 17 h 1188"/>
              <a:gd name="T80" fmla="*/ 640 w 1089"/>
              <a:gd name="T81" fmla="*/ 40 h 1188"/>
              <a:gd name="T82" fmla="*/ 568 w 1089"/>
              <a:gd name="T83" fmla="*/ 4 h 1188"/>
              <a:gd name="T84" fmla="*/ 652 w 1089"/>
              <a:gd name="T85" fmla="*/ 172 h 1188"/>
              <a:gd name="T86" fmla="*/ 714 w 1089"/>
              <a:gd name="T87" fmla="*/ 189 h 1188"/>
              <a:gd name="T88" fmla="*/ 444 w 1089"/>
              <a:gd name="T89" fmla="*/ 120 h 1188"/>
              <a:gd name="T90" fmla="*/ 437 w 1089"/>
              <a:gd name="T91" fmla="*/ 136 h 1188"/>
              <a:gd name="T92" fmla="*/ 509 w 1089"/>
              <a:gd name="T93" fmla="*/ 189 h 1188"/>
              <a:gd name="T94" fmla="*/ 567 w 1089"/>
              <a:gd name="T95" fmla="*/ 169 h 1188"/>
              <a:gd name="T96" fmla="*/ 379 w 1089"/>
              <a:gd name="T97" fmla="*/ 189 h 1188"/>
              <a:gd name="T98" fmla="*/ 164 w 1089"/>
              <a:gd name="T99" fmla="*/ 189 h 1188"/>
              <a:gd name="T100" fmla="*/ 223 w 1089"/>
              <a:gd name="T101" fmla="*/ 197 h 1188"/>
              <a:gd name="T102" fmla="*/ 276 w 1089"/>
              <a:gd name="T103" fmla="*/ 203 h 1188"/>
              <a:gd name="T104" fmla="*/ 336 w 1089"/>
              <a:gd name="T105" fmla="*/ 34 h 1188"/>
              <a:gd name="T106" fmla="*/ 229 w 1089"/>
              <a:gd name="T107" fmla="*/ 148 h 1188"/>
              <a:gd name="T108" fmla="*/ 119 w 1089"/>
              <a:gd name="T109" fmla="*/ 47 h 1188"/>
              <a:gd name="T110" fmla="*/ 164 w 1089"/>
              <a:gd name="T111" fmla="*/ 203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9" h="1188">
                <a:moveTo>
                  <a:pt x="598" y="609"/>
                </a:moveTo>
                <a:cubicBezTo>
                  <a:pt x="598" y="783"/>
                  <a:pt x="598" y="783"/>
                  <a:pt x="598" y="783"/>
                </a:cubicBezTo>
                <a:cubicBezTo>
                  <a:pt x="598" y="850"/>
                  <a:pt x="619" y="904"/>
                  <a:pt x="661" y="944"/>
                </a:cubicBezTo>
                <a:cubicBezTo>
                  <a:pt x="661" y="944"/>
                  <a:pt x="661" y="944"/>
                  <a:pt x="661" y="944"/>
                </a:cubicBezTo>
                <a:cubicBezTo>
                  <a:pt x="661" y="898"/>
                  <a:pt x="661" y="898"/>
                  <a:pt x="661" y="898"/>
                </a:cubicBezTo>
                <a:cubicBezTo>
                  <a:pt x="645" y="869"/>
                  <a:pt x="637" y="834"/>
                  <a:pt x="637" y="794"/>
                </a:cubicBezTo>
                <a:cubicBezTo>
                  <a:pt x="637" y="760"/>
                  <a:pt x="637" y="760"/>
                  <a:pt x="637" y="760"/>
                </a:cubicBezTo>
                <a:cubicBezTo>
                  <a:pt x="690" y="760"/>
                  <a:pt x="690" y="760"/>
                  <a:pt x="690" y="760"/>
                </a:cubicBezTo>
                <a:cubicBezTo>
                  <a:pt x="690" y="760"/>
                  <a:pt x="690" y="929"/>
                  <a:pt x="690" y="937"/>
                </a:cubicBezTo>
                <a:cubicBezTo>
                  <a:pt x="690" y="953"/>
                  <a:pt x="690" y="962"/>
                  <a:pt x="689" y="966"/>
                </a:cubicBezTo>
                <a:cubicBezTo>
                  <a:pt x="682" y="1063"/>
                  <a:pt x="635" y="1128"/>
                  <a:pt x="544" y="1166"/>
                </a:cubicBezTo>
                <a:cubicBezTo>
                  <a:pt x="454" y="1128"/>
                  <a:pt x="406" y="1063"/>
                  <a:pt x="399" y="967"/>
                </a:cubicBezTo>
                <a:cubicBezTo>
                  <a:pt x="461" y="925"/>
                  <a:pt x="490" y="864"/>
                  <a:pt x="490" y="783"/>
                </a:cubicBezTo>
                <a:cubicBezTo>
                  <a:pt x="490" y="760"/>
                  <a:pt x="490" y="760"/>
                  <a:pt x="490" y="760"/>
                </a:cubicBezTo>
                <a:cubicBezTo>
                  <a:pt x="569" y="760"/>
                  <a:pt x="569" y="760"/>
                  <a:pt x="569" y="760"/>
                </a:cubicBezTo>
                <a:cubicBezTo>
                  <a:pt x="569" y="721"/>
                  <a:pt x="569" y="721"/>
                  <a:pt x="569" y="721"/>
                </a:cubicBezTo>
                <a:cubicBezTo>
                  <a:pt x="360" y="721"/>
                  <a:pt x="360" y="721"/>
                  <a:pt x="360" y="721"/>
                </a:cubicBezTo>
                <a:cubicBezTo>
                  <a:pt x="360" y="929"/>
                  <a:pt x="360" y="929"/>
                  <a:pt x="360" y="929"/>
                </a:cubicBezTo>
                <a:cubicBezTo>
                  <a:pt x="360" y="929"/>
                  <a:pt x="360" y="930"/>
                  <a:pt x="360" y="930"/>
                </a:cubicBezTo>
                <a:cubicBezTo>
                  <a:pt x="360" y="930"/>
                  <a:pt x="360" y="930"/>
                  <a:pt x="360" y="930"/>
                </a:cubicBezTo>
                <a:cubicBezTo>
                  <a:pt x="376" y="919"/>
                  <a:pt x="388" y="906"/>
                  <a:pt x="398" y="890"/>
                </a:cubicBezTo>
                <a:cubicBezTo>
                  <a:pt x="398" y="760"/>
                  <a:pt x="398" y="760"/>
                  <a:pt x="398" y="760"/>
                </a:cubicBezTo>
                <a:cubicBezTo>
                  <a:pt x="452" y="760"/>
                  <a:pt x="452" y="760"/>
                  <a:pt x="452" y="760"/>
                </a:cubicBezTo>
                <a:cubicBezTo>
                  <a:pt x="452" y="794"/>
                  <a:pt x="452" y="794"/>
                  <a:pt x="452" y="794"/>
                </a:cubicBezTo>
                <a:cubicBezTo>
                  <a:pt x="452" y="854"/>
                  <a:pt x="434" y="902"/>
                  <a:pt x="398" y="936"/>
                </a:cubicBezTo>
                <a:cubicBezTo>
                  <a:pt x="383" y="951"/>
                  <a:pt x="370" y="959"/>
                  <a:pt x="361" y="964"/>
                </a:cubicBezTo>
                <a:cubicBezTo>
                  <a:pt x="352" y="970"/>
                  <a:pt x="345" y="973"/>
                  <a:pt x="336" y="977"/>
                </a:cubicBezTo>
                <a:cubicBezTo>
                  <a:pt x="257" y="944"/>
                  <a:pt x="219" y="882"/>
                  <a:pt x="219" y="794"/>
                </a:cubicBezTo>
                <a:cubicBezTo>
                  <a:pt x="219" y="648"/>
                  <a:pt x="219" y="648"/>
                  <a:pt x="219" y="648"/>
                </a:cubicBezTo>
                <a:cubicBezTo>
                  <a:pt x="452" y="648"/>
                  <a:pt x="452" y="648"/>
                  <a:pt x="452" y="648"/>
                </a:cubicBezTo>
                <a:cubicBezTo>
                  <a:pt x="452" y="692"/>
                  <a:pt x="452" y="692"/>
                  <a:pt x="452" y="692"/>
                </a:cubicBezTo>
                <a:cubicBezTo>
                  <a:pt x="490" y="692"/>
                  <a:pt x="490" y="692"/>
                  <a:pt x="490" y="692"/>
                </a:cubicBezTo>
                <a:cubicBezTo>
                  <a:pt x="490" y="609"/>
                  <a:pt x="490" y="609"/>
                  <a:pt x="490" y="609"/>
                </a:cubicBezTo>
                <a:cubicBezTo>
                  <a:pt x="181" y="609"/>
                  <a:pt x="181" y="609"/>
                  <a:pt x="181" y="609"/>
                </a:cubicBezTo>
                <a:cubicBezTo>
                  <a:pt x="181" y="783"/>
                  <a:pt x="181" y="783"/>
                  <a:pt x="181" y="783"/>
                </a:cubicBezTo>
                <a:cubicBezTo>
                  <a:pt x="181" y="889"/>
                  <a:pt x="231" y="959"/>
                  <a:pt x="336" y="999"/>
                </a:cubicBezTo>
                <a:cubicBezTo>
                  <a:pt x="346" y="995"/>
                  <a:pt x="355" y="991"/>
                  <a:pt x="364" y="987"/>
                </a:cubicBezTo>
                <a:cubicBezTo>
                  <a:pt x="380" y="1082"/>
                  <a:pt x="439" y="1148"/>
                  <a:pt x="544" y="1188"/>
                </a:cubicBezTo>
                <a:cubicBezTo>
                  <a:pt x="649" y="1148"/>
                  <a:pt x="708" y="1082"/>
                  <a:pt x="724" y="987"/>
                </a:cubicBezTo>
                <a:cubicBezTo>
                  <a:pt x="733" y="991"/>
                  <a:pt x="743" y="995"/>
                  <a:pt x="753" y="999"/>
                </a:cubicBezTo>
                <a:cubicBezTo>
                  <a:pt x="857" y="959"/>
                  <a:pt x="907" y="889"/>
                  <a:pt x="907" y="783"/>
                </a:cubicBezTo>
                <a:cubicBezTo>
                  <a:pt x="907" y="609"/>
                  <a:pt x="907" y="609"/>
                  <a:pt x="907" y="609"/>
                </a:cubicBezTo>
                <a:lnTo>
                  <a:pt x="598" y="609"/>
                </a:lnTo>
                <a:close/>
                <a:moveTo>
                  <a:pt x="869" y="794"/>
                </a:moveTo>
                <a:cubicBezTo>
                  <a:pt x="869" y="882"/>
                  <a:pt x="831" y="944"/>
                  <a:pt x="753" y="977"/>
                </a:cubicBezTo>
                <a:cubicBezTo>
                  <a:pt x="744" y="973"/>
                  <a:pt x="735" y="969"/>
                  <a:pt x="727" y="964"/>
                </a:cubicBezTo>
                <a:cubicBezTo>
                  <a:pt x="728" y="953"/>
                  <a:pt x="729" y="941"/>
                  <a:pt x="729" y="929"/>
                </a:cubicBezTo>
                <a:cubicBezTo>
                  <a:pt x="729" y="721"/>
                  <a:pt x="729" y="721"/>
                  <a:pt x="729" y="721"/>
                </a:cubicBezTo>
                <a:cubicBezTo>
                  <a:pt x="637" y="721"/>
                  <a:pt x="637" y="721"/>
                  <a:pt x="637" y="721"/>
                </a:cubicBezTo>
                <a:cubicBezTo>
                  <a:pt x="637" y="648"/>
                  <a:pt x="637" y="648"/>
                  <a:pt x="637" y="648"/>
                </a:cubicBezTo>
                <a:cubicBezTo>
                  <a:pt x="869" y="648"/>
                  <a:pt x="869" y="648"/>
                  <a:pt x="869" y="648"/>
                </a:cubicBezTo>
                <a:lnTo>
                  <a:pt x="869" y="794"/>
                </a:lnTo>
                <a:close/>
                <a:moveTo>
                  <a:pt x="1062" y="347"/>
                </a:moveTo>
                <a:cubicBezTo>
                  <a:pt x="1074" y="347"/>
                  <a:pt x="1074" y="347"/>
                  <a:pt x="1074" y="347"/>
                </a:cubicBezTo>
                <a:cubicBezTo>
                  <a:pt x="1084" y="298"/>
                  <a:pt x="1084" y="298"/>
                  <a:pt x="1084" y="298"/>
                </a:cubicBezTo>
                <a:cubicBezTo>
                  <a:pt x="1068" y="290"/>
                  <a:pt x="1041" y="285"/>
                  <a:pt x="1016" y="285"/>
                </a:cubicBezTo>
                <a:cubicBezTo>
                  <a:pt x="944" y="285"/>
                  <a:pt x="895" y="331"/>
                  <a:pt x="895" y="392"/>
                </a:cubicBezTo>
                <a:cubicBezTo>
                  <a:pt x="895" y="451"/>
                  <a:pt x="938" y="493"/>
                  <a:pt x="1007" y="493"/>
                </a:cubicBezTo>
                <a:cubicBezTo>
                  <a:pt x="1041" y="493"/>
                  <a:pt x="1069" y="482"/>
                  <a:pt x="1089" y="464"/>
                </a:cubicBezTo>
                <a:cubicBezTo>
                  <a:pt x="1080" y="453"/>
                  <a:pt x="1080" y="453"/>
                  <a:pt x="1080" y="453"/>
                </a:cubicBezTo>
                <a:cubicBezTo>
                  <a:pt x="1062" y="466"/>
                  <a:pt x="1040" y="473"/>
                  <a:pt x="1018" y="473"/>
                </a:cubicBezTo>
                <a:cubicBezTo>
                  <a:pt x="969" y="473"/>
                  <a:pt x="932" y="440"/>
                  <a:pt x="932" y="383"/>
                </a:cubicBezTo>
                <a:cubicBezTo>
                  <a:pt x="932" y="331"/>
                  <a:pt x="962" y="302"/>
                  <a:pt x="1009" y="302"/>
                </a:cubicBezTo>
                <a:cubicBezTo>
                  <a:pt x="1047" y="302"/>
                  <a:pt x="1062" y="313"/>
                  <a:pt x="1062" y="341"/>
                </a:cubicBezTo>
                <a:lnTo>
                  <a:pt x="1062" y="347"/>
                </a:lnTo>
                <a:close/>
                <a:moveTo>
                  <a:pt x="783" y="303"/>
                </a:moveTo>
                <a:cubicBezTo>
                  <a:pt x="808" y="304"/>
                  <a:pt x="810" y="306"/>
                  <a:pt x="810" y="320"/>
                </a:cubicBezTo>
                <a:cubicBezTo>
                  <a:pt x="810" y="458"/>
                  <a:pt x="810" y="458"/>
                  <a:pt x="810" y="458"/>
                </a:cubicBezTo>
                <a:cubicBezTo>
                  <a:pt x="810" y="471"/>
                  <a:pt x="808" y="473"/>
                  <a:pt x="783" y="474"/>
                </a:cubicBezTo>
                <a:cubicBezTo>
                  <a:pt x="783" y="489"/>
                  <a:pt x="783" y="489"/>
                  <a:pt x="783" y="489"/>
                </a:cubicBezTo>
                <a:cubicBezTo>
                  <a:pt x="872" y="489"/>
                  <a:pt x="872" y="489"/>
                  <a:pt x="872" y="489"/>
                </a:cubicBezTo>
                <a:cubicBezTo>
                  <a:pt x="872" y="474"/>
                  <a:pt x="872" y="474"/>
                  <a:pt x="872" y="474"/>
                </a:cubicBezTo>
                <a:cubicBezTo>
                  <a:pt x="847" y="473"/>
                  <a:pt x="845" y="471"/>
                  <a:pt x="845" y="458"/>
                </a:cubicBezTo>
                <a:cubicBezTo>
                  <a:pt x="845" y="320"/>
                  <a:pt x="845" y="320"/>
                  <a:pt x="845" y="320"/>
                </a:cubicBezTo>
                <a:cubicBezTo>
                  <a:pt x="845" y="306"/>
                  <a:pt x="847" y="304"/>
                  <a:pt x="872" y="303"/>
                </a:cubicBezTo>
                <a:cubicBezTo>
                  <a:pt x="872" y="289"/>
                  <a:pt x="872" y="289"/>
                  <a:pt x="872" y="289"/>
                </a:cubicBezTo>
                <a:cubicBezTo>
                  <a:pt x="783" y="289"/>
                  <a:pt x="783" y="289"/>
                  <a:pt x="783" y="289"/>
                </a:cubicBezTo>
                <a:lnTo>
                  <a:pt x="783" y="303"/>
                </a:lnTo>
                <a:close/>
                <a:moveTo>
                  <a:pt x="731" y="335"/>
                </a:moveTo>
                <a:cubicBezTo>
                  <a:pt x="731" y="308"/>
                  <a:pt x="736" y="303"/>
                  <a:pt x="758" y="303"/>
                </a:cubicBezTo>
                <a:cubicBezTo>
                  <a:pt x="758" y="289"/>
                  <a:pt x="758" y="289"/>
                  <a:pt x="758" y="289"/>
                </a:cubicBezTo>
                <a:cubicBezTo>
                  <a:pt x="686" y="289"/>
                  <a:pt x="686" y="289"/>
                  <a:pt x="686" y="289"/>
                </a:cubicBezTo>
                <a:cubicBezTo>
                  <a:pt x="686" y="303"/>
                  <a:pt x="686" y="303"/>
                  <a:pt x="686" y="303"/>
                </a:cubicBezTo>
                <a:cubicBezTo>
                  <a:pt x="708" y="303"/>
                  <a:pt x="713" y="308"/>
                  <a:pt x="713" y="335"/>
                </a:cubicBezTo>
                <a:cubicBezTo>
                  <a:pt x="713" y="436"/>
                  <a:pt x="713" y="436"/>
                  <a:pt x="713" y="436"/>
                </a:cubicBezTo>
                <a:cubicBezTo>
                  <a:pt x="584" y="289"/>
                  <a:pt x="584" y="289"/>
                  <a:pt x="584" y="289"/>
                </a:cubicBezTo>
                <a:cubicBezTo>
                  <a:pt x="526" y="289"/>
                  <a:pt x="526" y="289"/>
                  <a:pt x="526" y="289"/>
                </a:cubicBezTo>
                <a:cubicBezTo>
                  <a:pt x="528" y="302"/>
                  <a:pt x="528" y="302"/>
                  <a:pt x="528" y="302"/>
                </a:cubicBezTo>
                <a:cubicBezTo>
                  <a:pt x="552" y="306"/>
                  <a:pt x="555" y="308"/>
                  <a:pt x="555" y="329"/>
                </a:cubicBezTo>
                <a:cubicBezTo>
                  <a:pt x="555" y="443"/>
                  <a:pt x="555" y="443"/>
                  <a:pt x="555" y="443"/>
                </a:cubicBezTo>
                <a:cubicBezTo>
                  <a:pt x="555" y="469"/>
                  <a:pt x="550" y="474"/>
                  <a:pt x="528" y="474"/>
                </a:cubicBezTo>
                <a:cubicBezTo>
                  <a:pt x="528" y="489"/>
                  <a:pt x="528" y="489"/>
                  <a:pt x="528" y="489"/>
                </a:cubicBezTo>
                <a:cubicBezTo>
                  <a:pt x="600" y="489"/>
                  <a:pt x="600" y="489"/>
                  <a:pt x="600" y="489"/>
                </a:cubicBezTo>
                <a:cubicBezTo>
                  <a:pt x="600" y="474"/>
                  <a:pt x="600" y="474"/>
                  <a:pt x="600" y="474"/>
                </a:cubicBezTo>
                <a:cubicBezTo>
                  <a:pt x="577" y="474"/>
                  <a:pt x="573" y="469"/>
                  <a:pt x="573" y="443"/>
                </a:cubicBezTo>
                <a:cubicBezTo>
                  <a:pt x="573" y="329"/>
                  <a:pt x="573" y="329"/>
                  <a:pt x="573" y="329"/>
                </a:cubicBezTo>
                <a:cubicBezTo>
                  <a:pt x="716" y="491"/>
                  <a:pt x="716" y="491"/>
                  <a:pt x="716" y="491"/>
                </a:cubicBezTo>
                <a:cubicBezTo>
                  <a:pt x="731" y="491"/>
                  <a:pt x="731" y="491"/>
                  <a:pt x="731" y="491"/>
                </a:cubicBezTo>
                <a:lnTo>
                  <a:pt x="731" y="335"/>
                </a:lnTo>
                <a:close/>
                <a:moveTo>
                  <a:pt x="408" y="303"/>
                </a:moveTo>
                <a:cubicBezTo>
                  <a:pt x="433" y="304"/>
                  <a:pt x="436" y="306"/>
                  <a:pt x="436" y="320"/>
                </a:cubicBezTo>
                <a:cubicBezTo>
                  <a:pt x="436" y="458"/>
                  <a:pt x="436" y="458"/>
                  <a:pt x="436" y="458"/>
                </a:cubicBezTo>
                <a:cubicBezTo>
                  <a:pt x="436" y="471"/>
                  <a:pt x="433" y="473"/>
                  <a:pt x="408" y="474"/>
                </a:cubicBezTo>
                <a:cubicBezTo>
                  <a:pt x="408" y="489"/>
                  <a:pt x="408" y="489"/>
                  <a:pt x="408" y="489"/>
                </a:cubicBezTo>
                <a:cubicBezTo>
                  <a:pt x="498" y="489"/>
                  <a:pt x="498" y="489"/>
                  <a:pt x="498" y="489"/>
                </a:cubicBezTo>
                <a:cubicBezTo>
                  <a:pt x="498" y="474"/>
                  <a:pt x="498" y="474"/>
                  <a:pt x="498" y="474"/>
                </a:cubicBezTo>
                <a:cubicBezTo>
                  <a:pt x="473" y="473"/>
                  <a:pt x="471" y="471"/>
                  <a:pt x="471" y="458"/>
                </a:cubicBezTo>
                <a:cubicBezTo>
                  <a:pt x="471" y="320"/>
                  <a:pt x="471" y="320"/>
                  <a:pt x="471" y="320"/>
                </a:cubicBezTo>
                <a:cubicBezTo>
                  <a:pt x="471" y="306"/>
                  <a:pt x="473" y="304"/>
                  <a:pt x="498" y="303"/>
                </a:cubicBezTo>
                <a:cubicBezTo>
                  <a:pt x="498" y="289"/>
                  <a:pt x="498" y="289"/>
                  <a:pt x="498" y="289"/>
                </a:cubicBezTo>
                <a:cubicBezTo>
                  <a:pt x="408" y="289"/>
                  <a:pt x="408" y="289"/>
                  <a:pt x="408" y="289"/>
                </a:cubicBezTo>
                <a:lnTo>
                  <a:pt x="408" y="303"/>
                </a:lnTo>
                <a:close/>
                <a:moveTo>
                  <a:pt x="390" y="431"/>
                </a:moveTo>
                <a:cubicBezTo>
                  <a:pt x="379" y="431"/>
                  <a:pt x="379" y="431"/>
                  <a:pt x="379" y="431"/>
                </a:cubicBezTo>
                <a:cubicBezTo>
                  <a:pt x="374" y="440"/>
                  <a:pt x="374" y="440"/>
                  <a:pt x="374" y="440"/>
                </a:cubicBezTo>
                <a:cubicBezTo>
                  <a:pt x="362" y="466"/>
                  <a:pt x="352" y="472"/>
                  <a:pt x="329" y="472"/>
                </a:cubicBezTo>
                <a:cubicBezTo>
                  <a:pt x="292" y="472"/>
                  <a:pt x="292" y="472"/>
                  <a:pt x="292" y="472"/>
                </a:cubicBezTo>
                <a:cubicBezTo>
                  <a:pt x="279" y="472"/>
                  <a:pt x="278" y="467"/>
                  <a:pt x="278" y="449"/>
                </a:cubicBezTo>
                <a:cubicBezTo>
                  <a:pt x="278" y="320"/>
                  <a:pt x="278" y="320"/>
                  <a:pt x="278" y="320"/>
                </a:cubicBezTo>
                <a:cubicBezTo>
                  <a:pt x="278" y="306"/>
                  <a:pt x="280" y="303"/>
                  <a:pt x="309" y="303"/>
                </a:cubicBezTo>
                <a:cubicBezTo>
                  <a:pt x="309" y="289"/>
                  <a:pt x="309" y="289"/>
                  <a:pt x="309" y="289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17" y="303"/>
                  <a:pt x="217" y="303"/>
                  <a:pt x="217" y="303"/>
                </a:cubicBezTo>
                <a:cubicBezTo>
                  <a:pt x="241" y="304"/>
                  <a:pt x="243" y="306"/>
                  <a:pt x="243" y="320"/>
                </a:cubicBezTo>
                <a:cubicBezTo>
                  <a:pt x="243" y="446"/>
                  <a:pt x="243" y="446"/>
                  <a:pt x="243" y="446"/>
                </a:cubicBezTo>
                <a:cubicBezTo>
                  <a:pt x="243" y="469"/>
                  <a:pt x="241" y="471"/>
                  <a:pt x="219" y="475"/>
                </a:cubicBezTo>
                <a:cubicBezTo>
                  <a:pt x="219" y="489"/>
                  <a:pt x="219" y="489"/>
                  <a:pt x="219" y="489"/>
                </a:cubicBezTo>
                <a:cubicBezTo>
                  <a:pt x="379" y="489"/>
                  <a:pt x="379" y="489"/>
                  <a:pt x="379" y="489"/>
                </a:cubicBezTo>
                <a:lnTo>
                  <a:pt x="390" y="431"/>
                </a:lnTo>
                <a:close/>
                <a:moveTo>
                  <a:pt x="167" y="347"/>
                </a:moveTo>
                <a:cubicBezTo>
                  <a:pt x="179" y="347"/>
                  <a:pt x="179" y="347"/>
                  <a:pt x="179" y="347"/>
                </a:cubicBezTo>
                <a:cubicBezTo>
                  <a:pt x="188" y="298"/>
                  <a:pt x="188" y="298"/>
                  <a:pt x="188" y="298"/>
                </a:cubicBezTo>
                <a:cubicBezTo>
                  <a:pt x="172" y="290"/>
                  <a:pt x="146" y="285"/>
                  <a:pt x="120" y="285"/>
                </a:cubicBezTo>
                <a:cubicBezTo>
                  <a:pt x="49" y="285"/>
                  <a:pt x="0" y="331"/>
                  <a:pt x="0" y="392"/>
                </a:cubicBezTo>
                <a:cubicBezTo>
                  <a:pt x="0" y="451"/>
                  <a:pt x="43" y="493"/>
                  <a:pt x="112" y="493"/>
                </a:cubicBezTo>
                <a:cubicBezTo>
                  <a:pt x="146" y="493"/>
                  <a:pt x="174" y="482"/>
                  <a:pt x="193" y="464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167" y="466"/>
                  <a:pt x="145" y="473"/>
                  <a:pt x="123" y="473"/>
                </a:cubicBezTo>
                <a:cubicBezTo>
                  <a:pt x="74" y="473"/>
                  <a:pt x="37" y="440"/>
                  <a:pt x="37" y="383"/>
                </a:cubicBezTo>
                <a:cubicBezTo>
                  <a:pt x="37" y="331"/>
                  <a:pt x="66" y="302"/>
                  <a:pt x="114" y="302"/>
                </a:cubicBezTo>
                <a:cubicBezTo>
                  <a:pt x="152" y="302"/>
                  <a:pt x="167" y="313"/>
                  <a:pt x="167" y="341"/>
                </a:cubicBezTo>
                <a:lnTo>
                  <a:pt x="167" y="347"/>
                </a:lnTo>
                <a:close/>
                <a:moveTo>
                  <a:pt x="813" y="98"/>
                </a:moveTo>
                <a:cubicBezTo>
                  <a:pt x="813" y="45"/>
                  <a:pt x="840" y="16"/>
                  <a:pt x="884" y="16"/>
                </a:cubicBezTo>
                <a:cubicBezTo>
                  <a:pt x="930" y="16"/>
                  <a:pt x="960" y="50"/>
                  <a:pt x="960" y="109"/>
                </a:cubicBezTo>
                <a:cubicBezTo>
                  <a:pt x="960" y="162"/>
                  <a:pt x="933" y="190"/>
                  <a:pt x="889" y="190"/>
                </a:cubicBezTo>
                <a:cubicBezTo>
                  <a:pt x="843" y="190"/>
                  <a:pt x="813" y="156"/>
                  <a:pt x="813" y="98"/>
                </a:cubicBezTo>
                <a:moveTo>
                  <a:pt x="776" y="107"/>
                </a:moveTo>
                <a:cubicBezTo>
                  <a:pt x="776" y="167"/>
                  <a:pt x="816" y="207"/>
                  <a:pt x="883" y="207"/>
                </a:cubicBezTo>
                <a:cubicBezTo>
                  <a:pt x="951" y="207"/>
                  <a:pt x="997" y="163"/>
                  <a:pt x="997" y="100"/>
                </a:cubicBezTo>
                <a:cubicBezTo>
                  <a:pt x="997" y="40"/>
                  <a:pt x="957" y="0"/>
                  <a:pt x="890" y="0"/>
                </a:cubicBezTo>
                <a:cubicBezTo>
                  <a:pt x="822" y="0"/>
                  <a:pt x="776" y="44"/>
                  <a:pt x="776" y="107"/>
                </a:cubicBezTo>
                <a:moveTo>
                  <a:pt x="714" y="189"/>
                </a:moveTo>
                <a:cubicBezTo>
                  <a:pt x="689" y="188"/>
                  <a:pt x="687" y="186"/>
                  <a:pt x="687" y="172"/>
                </a:cubicBezTo>
                <a:cubicBezTo>
                  <a:pt x="687" y="115"/>
                  <a:pt x="687" y="115"/>
                  <a:pt x="687" y="115"/>
                </a:cubicBezTo>
                <a:cubicBezTo>
                  <a:pt x="743" y="36"/>
                  <a:pt x="743" y="36"/>
                  <a:pt x="743" y="36"/>
                </a:cubicBezTo>
                <a:cubicBezTo>
                  <a:pt x="753" y="22"/>
                  <a:pt x="756" y="18"/>
                  <a:pt x="771" y="18"/>
                </a:cubicBezTo>
                <a:cubicBezTo>
                  <a:pt x="771" y="4"/>
                  <a:pt x="771" y="4"/>
                  <a:pt x="771" y="4"/>
                </a:cubicBezTo>
                <a:cubicBezTo>
                  <a:pt x="702" y="4"/>
                  <a:pt x="702" y="4"/>
                  <a:pt x="702" y="4"/>
                </a:cubicBezTo>
                <a:cubicBezTo>
                  <a:pt x="702" y="17"/>
                  <a:pt x="702" y="17"/>
                  <a:pt x="702" y="17"/>
                </a:cubicBezTo>
                <a:cubicBezTo>
                  <a:pt x="720" y="18"/>
                  <a:pt x="724" y="21"/>
                  <a:pt x="724" y="27"/>
                </a:cubicBezTo>
                <a:cubicBezTo>
                  <a:pt x="724" y="31"/>
                  <a:pt x="722" y="36"/>
                  <a:pt x="718" y="42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40" y="40"/>
                  <a:pt x="640" y="40"/>
                  <a:pt x="640" y="40"/>
                </a:cubicBezTo>
                <a:cubicBezTo>
                  <a:pt x="636" y="34"/>
                  <a:pt x="634" y="31"/>
                  <a:pt x="634" y="27"/>
                </a:cubicBezTo>
                <a:cubicBezTo>
                  <a:pt x="634" y="21"/>
                  <a:pt x="639" y="18"/>
                  <a:pt x="657" y="17"/>
                </a:cubicBezTo>
                <a:cubicBezTo>
                  <a:pt x="657" y="4"/>
                  <a:pt x="657" y="4"/>
                  <a:pt x="657" y="4"/>
                </a:cubicBezTo>
                <a:cubicBezTo>
                  <a:pt x="568" y="4"/>
                  <a:pt x="568" y="4"/>
                  <a:pt x="568" y="4"/>
                </a:cubicBezTo>
                <a:cubicBezTo>
                  <a:pt x="568" y="18"/>
                  <a:pt x="568" y="18"/>
                  <a:pt x="568" y="18"/>
                </a:cubicBezTo>
                <a:cubicBezTo>
                  <a:pt x="581" y="18"/>
                  <a:pt x="585" y="22"/>
                  <a:pt x="595" y="36"/>
                </a:cubicBezTo>
                <a:cubicBezTo>
                  <a:pt x="652" y="117"/>
                  <a:pt x="652" y="117"/>
                  <a:pt x="652" y="117"/>
                </a:cubicBezTo>
                <a:cubicBezTo>
                  <a:pt x="652" y="172"/>
                  <a:pt x="652" y="172"/>
                  <a:pt x="652" y="172"/>
                </a:cubicBezTo>
                <a:cubicBezTo>
                  <a:pt x="652" y="186"/>
                  <a:pt x="650" y="188"/>
                  <a:pt x="625" y="189"/>
                </a:cubicBezTo>
                <a:cubicBezTo>
                  <a:pt x="625" y="203"/>
                  <a:pt x="625" y="203"/>
                  <a:pt x="625" y="203"/>
                </a:cubicBezTo>
                <a:cubicBezTo>
                  <a:pt x="714" y="203"/>
                  <a:pt x="714" y="203"/>
                  <a:pt x="714" y="203"/>
                </a:cubicBezTo>
                <a:lnTo>
                  <a:pt x="714" y="189"/>
                </a:lnTo>
                <a:close/>
                <a:moveTo>
                  <a:pt x="444" y="120"/>
                </a:moveTo>
                <a:cubicBezTo>
                  <a:pt x="476" y="47"/>
                  <a:pt x="476" y="47"/>
                  <a:pt x="476" y="47"/>
                </a:cubicBezTo>
                <a:cubicBezTo>
                  <a:pt x="508" y="120"/>
                  <a:pt x="508" y="120"/>
                  <a:pt x="508" y="120"/>
                </a:cubicBezTo>
                <a:lnTo>
                  <a:pt x="444" y="120"/>
                </a:lnTo>
                <a:close/>
                <a:moveTo>
                  <a:pt x="446" y="189"/>
                </a:moveTo>
                <a:cubicBezTo>
                  <a:pt x="427" y="189"/>
                  <a:pt x="421" y="185"/>
                  <a:pt x="421" y="176"/>
                </a:cubicBezTo>
                <a:cubicBezTo>
                  <a:pt x="421" y="173"/>
                  <a:pt x="423" y="168"/>
                  <a:pt x="425" y="164"/>
                </a:cubicBezTo>
                <a:cubicBezTo>
                  <a:pt x="437" y="136"/>
                  <a:pt x="437" y="136"/>
                  <a:pt x="437" y="136"/>
                </a:cubicBezTo>
                <a:cubicBezTo>
                  <a:pt x="515" y="136"/>
                  <a:pt x="515" y="136"/>
                  <a:pt x="515" y="136"/>
                </a:cubicBezTo>
                <a:cubicBezTo>
                  <a:pt x="528" y="167"/>
                  <a:pt x="528" y="167"/>
                  <a:pt x="528" y="167"/>
                </a:cubicBezTo>
                <a:cubicBezTo>
                  <a:pt x="530" y="171"/>
                  <a:pt x="531" y="175"/>
                  <a:pt x="531" y="178"/>
                </a:cubicBezTo>
                <a:cubicBezTo>
                  <a:pt x="531" y="186"/>
                  <a:pt x="526" y="189"/>
                  <a:pt x="509" y="189"/>
                </a:cubicBezTo>
                <a:cubicBezTo>
                  <a:pt x="509" y="203"/>
                  <a:pt x="509" y="203"/>
                  <a:pt x="509" y="203"/>
                </a:cubicBezTo>
                <a:cubicBezTo>
                  <a:pt x="591" y="203"/>
                  <a:pt x="591" y="203"/>
                  <a:pt x="591" y="203"/>
                </a:cubicBezTo>
                <a:cubicBezTo>
                  <a:pt x="591" y="189"/>
                  <a:pt x="591" y="189"/>
                  <a:pt x="591" y="189"/>
                </a:cubicBezTo>
                <a:cubicBezTo>
                  <a:pt x="576" y="188"/>
                  <a:pt x="574" y="185"/>
                  <a:pt x="567" y="169"/>
                </a:cubicBezTo>
                <a:cubicBezTo>
                  <a:pt x="492" y="1"/>
                  <a:pt x="492" y="1"/>
                  <a:pt x="492" y="1"/>
                </a:cubicBezTo>
                <a:cubicBezTo>
                  <a:pt x="478" y="1"/>
                  <a:pt x="478" y="1"/>
                  <a:pt x="478" y="1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397" y="185"/>
                  <a:pt x="394" y="188"/>
                  <a:pt x="379" y="189"/>
                </a:cubicBezTo>
                <a:cubicBezTo>
                  <a:pt x="379" y="203"/>
                  <a:pt x="379" y="203"/>
                  <a:pt x="379" y="203"/>
                </a:cubicBezTo>
                <a:cubicBezTo>
                  <a:pt x="446" y="203"/>
                  <a:pt x="446" y="203"/>
                  <a:pt x="446" y="203"/>
                </a:cubicBezTo>
                <a:lnTo>
                  <a:pt x="446" y="189"/>
                </a:lnTo>
                <a:close/>
                <a:moveTo>
                  <a:pt x="164" y="189"/>
                </a:moveTo>
                <a:cubicBezTo>
                  <a:pt x="142" y="189"/>
                  <a:pt x="137" y="184"/>
                  <a:pt x="137" y="157"/>
                </a:cubicBezTo>
                <a:cubicBezTo>
                  <a:pt x="137" y="42"/>
                  <a:pt x="137" y="42"/>
                  <a:pt x="137" y="42"/>
                </a:cubicBezTo>
                <a:cubicBezTo>
                  <a:pt x="216" y="197"/>
                  <a:pt x="216" y="197"/>
                  <a:pt x="216" y="197"/>
                </a:cubicBezTo>
                <a:cubicBezTo>
                  <a:pt x="223" y="197"/>
                  <a:pt x="223" y="197"/>
                  <a:pt x="223" y="197"/>
                </a:cubicBezTo>
                <a:cubicBezTo>
                  <a:pt x="301" y="42"/>
                  <a:pt x="301" y="42"/>
                  <a:pt x="301" y="42"/>
                </a:cubicBezTo>
                <a:cubicBezTo>
                  <a:pt x="301" y="172"/>
                  <a:pt x="301" y="172"/>
                  <a:pt x="301" y="172"/>
                </a:cubicBezTo>
                <a:cubicBezTo>
                  <a:pt x="301" y="186"/>
                  <a:pt x="299" y="188"/>
                  <a:pt x="276" y="189"/>
                </a:cubicBezTo>
                <a:cubicBezTo>
                  <a:pt x="276" y="203"/>
                  <a:pt x="276" y="203"/>
                  <a:pt x="276" y="203"/>
                </a:cubicBezTo>
                <a:cubicBezTo>
                  <a:pt x="362" y="203"/>
                  <a:pt x="362" y="203"/>
                  <a:pt x="362" y="203"/>
                </a:cubicBezTo>
                <a:cubicBezTo>
                  <a:pt x="362" y="189"/>
                  <a:pt x="362" y="189"/>
                  <a:pt x="362" y="189"/>
                </a:cubicBezTo>
                <a:cubicBezTo>
                  <a:pt x="338" y="188"/>
                  <a:pt x="336" y="186"/>
                  <a:pt x="336" y="172"/>
                </a:cubicBezTo>
                <a:cubicBezTo>
                  <a:pt x="336" y="34"/>
                  <a:pt x="336" y="34"/>
                  <a:pt x="336" y="34"/>
                </a:cubicBezTo>
                <a:cubicBezTo>
                  <a:pt x="336" y="21"/>
                  <a:pt x="338" y="19"/>
                  <a:pt x="362" y="18"/>
                </a:cubicBezTo>
                <a:cubicBezTo>
                  <a:pt x="362" y="4"/>
                  <a:pt x="362" y="4"/>
                  <a:pt x="362" y="4"/>
                </a:cubicBezTo>
                <a:cubicBezTo>
                  <a:pt x="302" y="4"/>
                  <a:pt x="302" y="4"/>
                  <a:pt x="302" y="4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156" y="4"/>
                  <a:pt x="156" y="4"/>
                  <a:pt x="156" y="4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17"/>
                  <a:pt x="92" y="17"/>
                  <a:pt x="92" y="17"/>
                </a:cubicBezTo>
                <a:cubicBezTo>
                  <a:pt x="115" y="20"/>
                  <a:pt x="119" y="22"/>
                  <a:pt x="119" y="47"/>
                </a:cubicBezTo>
                <a:cubicBezTo>
                  <a:pt x="119" y="157"/>
                  <a:pt x="119" y="157"/>
                  <a:pt x="119" y="157"/>
                </a:cubicBezTo>
                <a:cubicBezTo>
                  <a:pt x="119" y="184"/>
                  <a:pt x="114" y="189"/>
                  <a:pt x="92" y="189"/>
                </a:cubicBezTo>
                <a:cubicBezTo>
                  <a:pt x="92" y="203"/>
                  <a:pt x="92" y="203"/>
                  <a:pt x="92" y="203"/>
                </a:cubicBezTo>
                <a:cubicBezTo>
                  <a:pt x="164" y="203"/>
                  <a:pt x="164" y="203"/>
                  <a:pt x="164" y="203"/>
                </a:cubicBezTo>
                <a:lnTo>
                  <a:pt x="164" y="18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28889" y="0"/>
            <a:ext cx="4059936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5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nner_Team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/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AC854-5BE7-4270-942A-335892C85CCD}"/>
              </a:ext>
            </a:extLst>
          </p:cNvPr>
          <p:cNvSpPr/>
          <p:nvPr userDrawn="1"/>
        </p:nvSpPr>
        <p:spPr>
          <a:xfrm>
            <a:off x="0" y="2286000"/>
            <a:ext cx="12188825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7E800-BBE7-EDC0-85A4-BCB91ABA5039}"/>
              </a:ext>
            </a:extLst>
          </p:cNvPr>
          <p:cNvSpPr txBox="1"/>
          <p:nvPr userDrawn="1"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8694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990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1286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72582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3879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1315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3614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25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2348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451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eam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3D021E-28F0-2EE1-47CF-AA03D10F0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7842" y="539624"/>
            <a:ext cx="5568696" cy="1444752"/>
          </a:xfrm>
        </p:spPr>
        <p:txBody>
          <a:bodyPr vert="horz" lIns="0" tIns="64008" rIns="0" bIns="45724" rtlCol="0">
            <a:noAutofit/>
          </a:bodyPr>
          <a:lstStyle>
            <a:lvl1pPr marL="0" indent="0">
              <a:spcBef>
                <a:spcPts val="600"/>
              </a:spcBef>
              <a:buNone/>
              <a:defRPr lang="en-US" sz="2000" dirty="0" smtClean="0"/>
            </a:lvl1pPr>
            <a:lvl2pPr marL="457200" indent="0">
              <a:buNone/>
              <a:defRPr lang="en-US" sz="2000" dirty="0" smtClean="0"/>
            </a:lvl2pPr>
            <a:lvl3pPr marL="914400" indent="0">
              <a:buNone/>
              <a:defRPr lang="en-US" sz="2000" dirty="0" smtClean="0"/>
            </a:lvl3pPr>
            <a:lvl4pPr marL="1371600" indent="0">
              <a:buNone/>
              <a:defRPr lang="en-US" sz="2000" dirty="0" smtClean="0"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3138" y="536575"/>
            <a:ext cx="4773612" cy="1447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73138" y="0"/>
            <a:ext cx="3383280" cy="133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E7558D24-C3F2-9D09-228B-BB86E32257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8694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2">
            <a:extLst>
              <a:ext uri="{FF2B5EF4-FFF2-40B4-BE49-F238E27FC236}">
                <a16:creationId xmlns:a16="http://schemas.microsoft.com/office/drawing/2014/main" id="{8338E5E8-59AB-93F2-4715-D08D8FFA3F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990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53ECB930-EA51-2106-1E9C-EC1627B33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1286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2">
            <a:extLst>
              <a:ext uri="{FF2B5EF4-FFF2-40B4-BE49-F238E27FC236}">
                <a16:creationId xmlns:a16="http://schemas.microsoft.com/office/drawing/2014/main" id="{930C1BA4-9A6A-52BD-0EF8-656DBFE91F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72582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C5BA61AB-B0AB-285D-2459-4B52058CF5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3879" y="3123084"/>
            <a:ext cx="1757362" cy="210312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213DAB99-EA3B-C93A-1AE6-CAE04992F0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1315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C1B5FB7-5D74-1DB9-3ABE-EFC367FC7D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3614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0CDCB8D7-BA5E-0626-E408-A54BF0200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25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8D0CEA63-BDCA-D243-F7D1-813BBBE1F6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2348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A02BAC42-698F-E97E-E259-A979C1B4CA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0282" y="5235729"/>
            <a:ext cx="1755774" cy="791699"/>
          </a:xfrm>
        </p:spPr>
        <p:txBody>
          <a:bodyPr tIns="4572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2pPr>
            <a:lvl3pPr marL="9144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0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59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  <a:prstGeom prst="rect">
            <a:avLst/>
          </a:prstGeom>
        </p:spPr>
        <p:txBody>
          <a:bodyPr vert="horz" lIns="0" tIns="45724" rIns="0" bIns="45724" rtlCol="0" anchor="t" anchorCtr="0">
            <a:no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138" y="1597025"/>
            <a:ext cx="9998921" cy="4389120"/>
          </a:xfrm>
          <a:prstGeom prst="rect">
            <a:avLst/>
          </a:prstGeom>
        </p:spPr>
        <p:txBody>
          <a:bodyPr vert="horz" lIns="0" tIns="0" rIns="0" bIns="45724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1230" y="6528816"/>
            <a:ext cx="877595" cy="109728"/>
          </a:xfrm>
          <a:prstGeom prst="rect">
            <a:avLst/>
          </a:prstGeom>
        </p:spPr>
        <p:txBody>
          <a:bodyPr vert="horz" lIns="91448" tIns="0" rIns="91448" bIns="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3465F197-B1B8-4584-8B75-5D45B647D250}" type="datetimeFigureOut">
              <a:rPr lang="en-US" smtClean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34618" y="6135688"/>
            <a:ext cx="9431920" cy="365760"/>
          </a:xfrm>
          <a:prstGeom prst="rect">
            <a:avLst/>
          </a:prstGeom>
        </p:spPr>
        <p:txBody>
          <a:bodyPr vert="horz" lIns="0" tIns="45724" rIns="0" bIns="0" rtlCol="0" anchor="b" anchorCtr="0"/>
          <a:lstStyle>
            <a:lvl1pPr algn="r">
              <a:lnSpc>
                <a:spcPct val="90000"/>
              </a:lnSpc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2"/>
                </a:solidFill>
              </a:rPr>
              <a:t>©</a:t>
            </a:r>
            <a:fld id="{5DA1A653-4F52-4207-A8F5-2D60640A153E}" type="datetimeyyyy">
              <a:rPr lang="en-US" sz="700" smtClean="0">
                <a:solidFill>
                  <a:schemeClr val="tx2"/>
                </a:solidFill>
              </a:rPr>
              <a:t>2023</a:t>
            </a:fld>
            <a:r>
              <a:rPr lang="en-US" sz="700" dirty="0">
                <a:solidFill>
                  <a:schemeClr val="tx2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2"/>
                </a:solidFill>
              </a:rPr>
              <a:pPr lvl="0"/>
              <a:t>‹#›</a:t>
            </a:fld>
            <a:endParaRPr lang="en-US" sz="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95" r:id="rId2"/>
    <p:sldLayoutId id="2147483744" r:id="rId3"/>
    <p:sldLayoutId id="2147483712" r:id="rId4"/>
    <p:sldLayoutId id="2147483727" r:id="rId5"/>
    <p:sldLayoutId id="2147483747" r:id="rId6"/>
    <p:sldLayoutId id="2147483748" r:id="rId7"/>
    <p:sldLayoutId id="2147483749" r:id="rId8"/>
    <p:sldLayoutId id="2147483753" r:id="rId9"/>
    <p:sldLayoutId id="2147483754" r:id="rId10"/>
    <p:sldLayoutId id="2147483750" r:id="rId11"/>
    <p:sldLayoutId id="2147483752" r:id="rId12"/>
    <p:sldLayoutId id="2147483751" r:id="rId13"/>
    <p:sldLayoutId id="2147483662" r:id="rId14"/>
    <p:sldLayoutId id="2147483730" r:id="rId15"/>
    <p:sldLayoutId id="2147483699" r:id="rId16"/>
    <p:sldLayoutId id="2147483714" r:id="rId17"/>
    <p:sldLayoutId id="2147483715" r:id="rId18"/>
    <p:sldLayoutId id="2147483698" r:id="rId19"/>
    <p:sldLayoutId id="2147483731" r:id="rId20"/>
    <p:sldLayoutId id="2147483726" r:id="rId21"/>
    <p:sldLayoutId id="2147483743" r:id="rId22"/>
    <p:sldLayoutId id="2147483745" r:id="rId23"/>
    <p:sldLayoutId id="2147483746" r:id="rId24"/>
    <p:sldLayoutId id="2147483684" r:id="rId25"/>
    <p:sldLayoutId id="2147483734" r:id="rId26"/>
    <p:sldLayoutId id="2147483719" r:id="rId27"/>
    <p:sldLayoutId id="2147483683" r:id="rId28"/>
    <p:sldLayoutId id="2147483733" r:id="rId29"/>
    <p:sldLayoutId id="2147483720" r:id="rId30"/>
    <p:sldLayoutId id="2147483704" r:id="rId31"/>
    <p:sldLayoutId id="2147483758" r:id="rId32"/>
    <p:sldLayoutId id="2147483721" r:id="rId33"/>
    <p:sldLayoutId id="2147483709" r:id="rId34"/>
    <p:sldLayoutId id="2147483759" r:id="rId35"/>
    <p:sldLayoutId id="2147483722" r:id="rId36"/>
    <p:sldLayoutId id="2147483705" r:id="rId37"/>
    <p:sldLayoutId id="2147483760" r:id="rId38"/>
    <p:sldLayoutId id="2147483723" r:id="rId39"/>
    <p:sldLayoutId id="2147483708" r:id="rId40"/>
    <p:sldLayoutId id="2147483761" r:id="rId41"/>
    <p:sldLayoutId id="2147483724" r:id="rId42"/>
    <p:sldLayoutId id="2147483685" r:id="rId43"/>
    <p:sldLayoutId id="2147483738" r:id="rId44"/>
    <p:sldLayoutId id="2147483675" r:id="rId45"/>
    <p:sldLayoutId id="2147483728" r:id="rId46"/>
    <p:sldLayoutId id="2147483686" r:id="rId47"/>
    <p:sldLayoutId id="2147483739" r:id="rId48"/>
    <p:sldLayoutId id="2147483710" r:id="rId49"/>
    <p:sldLayoutId id="2147483729" r:id="rId50"/>
    <p:sldLayoutId id="2147483687" r:id="rId51"/>
    <p:sldLayoutId id="2147483736" r:id="rId52"/>
    <p:sldLayoutId id="2147483718" r:id="rId53"/>
    <p:sldLayoutId id="2147483688" r:id="rId54"/>
    <p:sldLayoutId id="2147483737" r:id="rId55"/>
    <p:sldLayoutId id="2147483741" r:id="rId56"/>
    <p:sldLayoutId id="2147483665" r:id="rId57"/>
    <p:sldLayoutId id="2147483742" r:id="rId58"/>
    <p:sldLayoutId id="2147483697" r:id="rId59"/>
    <p:sldLayoutId id="2147483664" r:id="rId60"/>
    <p:sldLayoutId id="2147483696" r:id="rId61"/>
    <p:sldLayoutId id="2147483666" r:id="rId62"/>
    <p:sldLayoutId id="2147483755" r:id="rId63"/>
    <p:sldLayoutId id="2147483667" r:id="rId64"/>
    <p:sldLayoutId id="2147483756" r:id="rId65"/>
    <p:sldLayoutId id="2147483670" r:id="rId66"/>
    <p:sldLayoutId id="2147483757" r:id="rId67"/>
    <p:sldLayoutId id="2147483671" r:id="rId68"/>
    <p:sldLayoutId id="2147483672" r:id="rId69"/>
    <p:sldLayoutId id="2147483762" r:id="rId70"/>
  </p:sldLayoutIdLst>
  <p:txStyles>
    <p:titleStyle>
      <a:lvl1pPr algn="l" defTabSz="914484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84" rtl="0" eaLnBrk="1" latinLnBrk="0" hangingPunct="1">
        <a:lnSpc>
          <a:spcPct val="90000"/>
        </a:lnSpc>
        <a:spcBef>
          <a:spcPts val="1500"/>
        </a:spcBef>
        <a:buClr>
          <a:schemeClr val="accent1">
            <a:lumMod val="40000"/>
            <a:lumOff val="60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84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2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9144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1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5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8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09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2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6" algn="l" defTabSz="91448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495" y="1350158"/>
            <a:ext cx="7174866" cy="2627730"/>
          </a:xfrm>
        </p:spPr>
        <p:txBody>
          <a:bodyPr/>
          <a:lstStyle/>
          <a:p>
            <a:pPr algn="ctr"/>
            <a:br>
              <a:rPr lang="en-US" sz="3600" i="1" dirty="0">
                <a:solidFill>
                  <a:srgbClr val="229FF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i="1" dirty="0">
                <a:solidFill>
                  <a:srgbClr val="229FF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Volume Isn’t What It Used to Be:</a:t>
            </a:r>
            <a:br>
              <a:rPr lang="en-US" sz="3600" i="1" dirty="0">
                <a:solidFill>
                  <a:srgbClr val="229FF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i="1" dirty="0">
                <a:solidFill>
                  <a:srgbClr val="229FF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Reconsidering the Minimum Case Volume Threshold for Lung Cancer Resection</a:t>
            </a:r>
            <a:br>
              <a:rPr lang="en-US" altLang="en-US" sz="3600" i="1" dirty="0">
                <a:solidFill>
                  <a:srgbClr val="229FF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i="1" dirty="0">
              <a:solidFill>
                <a:srgbClr val="229FF1"/>
              </a:solidFill>
            </a:endParaRPr>
          </a:p>
        </p:txBody>
      </p:sp>
      <p:pic>
        <p:nvPicPr>
          <p:cNvPr id="20" name="Picture 19" descr="A diagram of the lungs&#10;&#10;Description automatically generated">
            <a:extLst>
              <a:ext uri="{FF2B5EF4-FFF2-40B4-BE49-F238E27FC236}">
                <a16:creationId xmlns:a16="http://schemas.microsoft.com/office/drawing/2014/main" id="{B1346F27-7111-B5AD-A7B2-0F0F4DCD3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56" t="9589" r="4122" b="16889"/>
          <a:stretch/>
        </p:blipFill>
        <p:spPr>
          <a:xfrm>
            <a:off x="8080743" y="467833"/>
            <a:ext cx="4090931" cy="56488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A63ADA-DE71-75AA-DAC1-51F690C35038}"/>
              </a:ext>
            </a:extLst>
          </p:cNvPr>
          <p:cNvSpPr/>
          <p:nvPr/>
        </p:nvSpPr>
        <p:spPr>
          <a:xfrm>
            <a:off x="10015870" y="5709684"/>
            <a:ext cx="1052623" cy="2445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327316D-2FD4-3788-B16A-C463CAF2381D}"/>
              </a:ext>
            </a:extLst>
          </p:cNvPr>
          <p:cNvSpPr txBox="1">
            <a:spLocks/>
          </p:cNvSpPr>
          <p:nvPr/>
        </p:nvSpPr>
        <p:spPr>
          <a:xfrm>
            <a:off x="1092456" y="3977888"/>
            <a:ext cx="6988287" cy="3708139"/>
          </a:xfrm>
          <a:prstGeom prst="rect">
            <a:avLst/>
          </a:prstGeom>
        </p:spPr>
        <p:txBody>
          <a:bodyPr/>
          <a:lstStyle>
            <a:lvl1pPr marL="171450" indent="-171450" algn="l" defTabSz="914484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Mohamed Aly MD, Safwan Abbasi MD, Chee-Chee Stucky MD, Zhi Ven Fong MD, Dawn Jaroszewski MD MBA, Yu-Hui Chang PhD, Nabil Wasif MD MPH</a:t>
            </a:r>
          </a:p>
          <a:p>
            <a:pPr algn="ctr"/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Department of Surgery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Division of Surgical Oncology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Mayo Clinic Arizona </a:t>
            </a:r>
          </a:p>
          <a:p>
            <a:pPr algn="ctr"/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F96CB-7661-6DFA-777D-404EAA4A6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E5B44CF5-1BE8-6E7F-0F7F-C00F10A13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90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8"/>
    </mc:Choice>
    <mc:Fallback xmlns="">
      <p:transition spd="slow" advTm="2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E5A9D-8DF1-115D-891C-6D61DD850CA7}"/>
              </a:ext>
            </a:extLst>
          </p:cNvPr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1"/>
                </a:solidFill>
              </a:rPr>
              <a:pPr lvl="0"/>
              <a:t>2023</a:t>
            </a:fld>
            <a:r>
              <a:rPr lang="en-US" sz="700" dirty="0">
                <a:solidFill>
                  <a:schemeClr val="tx1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/>
                </a:solidFill>
              </a:rPr>
              <a:pPr lvl="0"/>
              <a:t>10</a:t>
            </a:fld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E68AA-F9F7-D53C-912E-54CC45DDF9C6}"/>
              </a:ext>
            </a:extLst>
          </p:cNvPr>
          <p:cNvSpPr txBox="1"/>
          <p:nvPr/>
        </p:nvSpPr>
        <p:spPr>
          <a:xfrm>
            <a:off x="7220585" y="6657947"/>
            <a:ext cx="1618615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/>
                </a:solidFill>
              </a:rPr>
              <a:t>Image copyright </a:t>
            </a:r>
            <a:r>
              <a:rPr lang="en-US" sz="700" dirty="0" err="1">
                <a:solidFill>
                  <a:schemeClr val="tx1"/>
                </a:solidFill>
              </a:rPr>
              <a:t>GettyImages</a:t>
            </a:r>
            <a:endParaRPr lang="en-US" sz="700" dirty="0">
              <a:solidFill>
                <a:schemeClr val="tx1"/>
              </a:solidFill>
            </a:endParaRPr>
          </a:p>
        </p:txBody>
      </p:sp>
      <p:pic>
        <p:nvPicPr>
          <p:cNvPr id="6" name="Picture 5" descr="A graph of a number of patients with a number of years&#10;&#10;Description automatically generated">
            <a:extLst>
              <a:ext uri="{FF2B5EF4-FFF2-40B4-BE49-F238E27FC236}">
                <a16:creationId xmlns:a16="http://schemas.microsoft.com/office/drawing/2014/main" id="{7866F47A-D8E3-3BB5-710D-C4D1B36BE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/>
          <a:stretch/>
        </p:blipFill>
        <p:spPr>
          <a:xfrm>
            <a:off x="1219127" y="1270653"/>
            <a:ext cx="9435519" cy="5587348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F4BD62-51BB-EDCB-8707-625633A38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770F599-BA97-414D-EB64-7DEE4C60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ADJUSTED 30-DAY MORTALITY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D8BFAFE-3A00-2657-FC5F-4AA3D70BE8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95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23"/>
    </mc:Choice>
    <mc:Fallback xmlns="">
      <p:transition spd="slow" advTm="37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Optional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9CD31-8468-95B5-349C-A039DC548036}"/>
              </a:ext>
            </a:extLst>
          </p:cNvPr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1"/>
                </a:solidFill>
              </a:rPr>
              <a:pPr lvl="0"/>
              <a:t>2023</a:t>
            </a:fld>
            <a:r>
              <a:rPr lang="en-US" sz="700" dirty="0">
                <a:solidFill>
                  <a:schemeClr val="tx1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/>
                </a:solidFill>
              </a:rPr>
              <a:pPr lvl="0"/>
              <a:t>11</a:t>
            </a:fld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DDFB3-4F28-2B76-31A3-C76779D5B546}"/>
              </a:ext>
            </a:extLst>
          </p:cNvPr>
          <p:cNvSpPr txBox="1"/>
          <p:nvPr/>
        </p:nvSpPr>
        <p:spPr>
          <a:xfrm>
            <a:off x="7220585" y="6657947"/>
            <a:ext cx="1618615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/>
                </a:solidFill>
              </a:rPr>
              <a:t>Image copyright Shutterstock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FF3C4-D450-AEA4-0910-45B79E94F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7" r="7002" b="5200"/>
          <a:stretch/>
        </p:blipFill>
        <p:spPr>
          <a:xfrm>
            <a:off x="5913037" y="0"/>
            <a:ext cx="6275788" cy="677067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2BD3E7-BB2F-CE53-477B-377021043B18}"/>
              </a:ext>
            </a:extLst>
          </p:cNvPr>
          <p:cNvSpPr txBox="1">
            <a:spLocks/>
          </p:cNvSpPr>
          <p:nvPr/>
        </p:nvSpPr>
        <p:spPr>
          <a:xfrm>
            <a:off x="973138" y="1541095"/>
            <a:ext cx="4939899" cy="5316905"/>
          </a:xfrm>
          <a:prstGeom prst="rect">
            <a:avLst/>
          </a:prstGeom>
        </p:spPr>
        <p:txBody>
          <a:bodyPr/>
          <a:lstStyle>
            <a:lvl1pPr marL="171450" indent="-171450" algn="l" defTabSz="914484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29FF1"/>
              </a:buClr>
              <a:buSzPct val="120000"/>
            </a:pP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line- 1.8%</a:t>
            </a:r>
          </a:p>
          <a:p>
            <a:pPr marL="0" indent="0">
              <a:buClr>
                <a:srgbClr val="229FF1"/>
              </a:buClr>
              <a:buSzPct val="120000"/>
              <a:buFont typeface="Arial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Benchmark 30day mortality for &gt;40 cases 1.8% 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2600" b="1" dirty="0">
                <a:solidFill>
                  <a:srgbClr val="4088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line- 52.3</a:t>
            </a:r>
          </a:p>
          <a:p>
            <a:pPr marL="0" indent="0">
              <a:buClr>
                <a:srgbClr val="229FF1"/>
              </a:buClr>
              <a:buSzPct val="120000"/>
              <a:buFont typeface="Arial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 needed to achieve 1.8% 30day mortality in 2015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 line- 40</a:t>
            </a:r>
          </a:p>
          <a:p>
            <a:pPr marL="0" indent="0">
              <a:buClr>
                <a:srgbClr val="229FF1"/>
              </a:buClr>
              <a:buSzPct val="120000"/>
              <a:buFont typeface="Arial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 needed to achieve 1.8% 30day mortality from 2015-2019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2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line- 23.9</a:t>
            </a:r>
          </a:p>
          <a:p>
            <a:pPr marL="0" indent="0">
              <a:buClr>
                <a:srgbClr val="229FF1"/>
              </a:buClr>
              <a:buSzPct val="120000"/>
              <a:buFont typeface="Arial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Cases needed to achieve 1.8% 30day mortality in 2019</a:t>
            </a:r>
          </a:p>
          <a:p>
            <a:pPr>
              <a:buClr>
                <a:srgbClr val="229FF1"/>
              </a:buClr>
              <a:buSzPct val="120000"/>
            </a:pPr>
            <a:endParaRPr lang="en-US" sz="2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ECB95E-0A58-CCE9-0D92-FA3EEB2C17E7}"/>
              </a:ext>
            </a:extLst>
          </p:cNvPr>
          <p:cNvSpPr txBox="1">
            <a:spLocks/>
          </p:cNvSpPr>
          <p:nvPr/>
        </p:nvSpPr>
        <p:spPr>
          <a:xfrm>
            <a:off x="973138" y="435935"/>
            <a:ext cx="4672750" cy="9669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VOLUME OUTCOME </a:t>
            </a:r>
          </a:p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CURVE SHIFT</a:t>
            </a:r>
            <a:endParaRPr lang="en-US" sz="4000" dirty="0">
              <a:solidFill>
                <a:srgbClr val="009CDE"/>
              </a:solidFill>
            </a:endParaRPr>
          </a:p>
        </p:txBody>
      </p:sp>
      <p:pic>
        <p:nvPicPr>
          <p:cNvPr id="29" name="Video 28">
            <a:hlinkClick r:id="" action="ppaction://media"/>
            <a:extLst>
              <a:ext uri="{FF2B5EF4-FFF2-40B4-BE49-F238E27FC236}">
                <a16:creationId xmlns:a16="http://schemas.microsoft.com/office/drawing/2014/main" id="{47530851-9D5D-46F2-741F-B7418744D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6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3"/>
    </mc:Choice>
    <mc:Fallback xmlns="">
      <p:transition spd="slow" advTm="4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187C5-DDFC-E7BE-DC5E-B48CC56B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09" y="1195868"/>
            <a:ext cx="9588697" cy="491523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26.8% 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hospitals meet the recommended minimum number of 40 cases for lung cancer resection 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30day mortality for lung cancer resection </a:t>
            </a:r>
            <a:r>
              <a: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decreased</a:t>
            </a:r>
            <a:r>
              <a:rPr lang="en-US" sz="2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2015-2019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 benchmark mortality of 1.8% was achieved with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cases in 2019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vs.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 cases in 2015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Lowering volume thresholds for lung cancer resection in contemporary practice </a:t>
            </a:r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 be considered 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endParaRPr lang="en-US" sz="2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894D0-2072-DC84-6AD2-266021C8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D33800-1246-3C98-302D-1FD03B73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34" name="Video 33">
            <a:hlinkClick r:id="" action="ppaction://media"/>
            <a:extLst>
              <a:ext uri="{FF2B5EF4-FFF2-40B4-BE49-F238E27FC236}">
                <a16:creationId xmlns:a16="http://schemas.microsoft.com/office/drawing/2014/main" id="{8AA602B1-CDF9-B1C3-E6D6-2244DDE5C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79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2"/>
    </mc:Choice>
    <mc:Fallback xmlns="">
      <p:transition spd="slow" advTm="5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8"/>
          <p:cNvSpPr>
            <a:spLocks noChangeAspect="1"/>
          </p:cNvSpPr>
          <p:nvPr/>
        </p:nvSpPr>
        <p:spPr bwMode="auto">
          <a:xfrm>
            <a:off x="8334617" y="2660357"/>
            <a:ext cx="1784994" cy="1792224"/>
          </a:xfrm>
          <a:custGeom>
            <a:avLst/>
            <a:gdLst>
              <a:gd name="T0" fmla="*/ 264 w 264"/>
              <a:gd name="T1" fmla="*/ 0 h 265"/>
              <a:gd name="T2" fmla="*/ 0 w 264"/>
              <a:gd name="T3" fmla="*/ 0 h 265"/>
              <a:gd name="T4" fmla="*/ 0 w 264"/>
              <a:gd name="T5" fmla="*/ 170 h 265"/>
              <a:gd name="T6" fmla="*/ 0 w 264"/>
              <a:gd name="T7" fmla="*/ 189 h 265"/>
              <a:gd name="T8" fmla="*/ 19 w 264"/>
              <a:gd name="T9" fmla="*/ 189 h 265"/>
              <a:gd name="T10" fmla="*/ 56 w 264"/>
              <a:gd name="T11" fmla="*/ 189 h 265"/>
              <a:gd name="T12" fmla="*/ 56 w 264"/>
              <a:gd name="T13" fmla="*/ 170 h 265"/>
              <a:gd name="T14" fmla="*/ 19 w 264"/>
              <a:gd name="T15" fmla="*/ 170 h 265"/>
              <a:gd name="T16" fmla="*/ 19 w 264"/>
              <a:gd name="T17" fmla="*/ 19 h 265"/>
              <a:gd name="T18" fmla="*/ 245 w 264"/>
              <a:gd name="T19" fmla="*/ 19 h 265"/>
              <a:gd name="T20" fmla="*/ 245 w 264"/>
              <a:gd name="T21" fmla="*/ 170 h 265"/>
              <a:gd name="T22" fmla="*/ 151 w 264"/>
              <a:gd name="T23" fmla="*/ 170 h 265"/>
              <a:gd name="T24" fmla="*/ 132 w 264"/>
              <a:gd name="T25" fmla="*/ 170 h 265"/>
              <a:gd name="T26" fmla="*/ 125 w 264"/>
              <a:gd name="T27" fmla="*/ 170 h 265"/>
              <a:gd name="T28" fmla="*/ 56 w 264"/>
              <a:gd name="T29" fmla="*/ 239 h 265"/>
              <a:gd name="T30" fmla="*/ 56 w 264"/>
              <a:gd name="T31" fmla="*/ 265 h 265"/>
              <a:gd name="T32" fmla="*/ 132 w 264"/>
              <a:gd name="T33" fmla="*/ 189 h 265"/>
              <a:gd name="T34" fmla="*/ 264 w 264"/>
              <a:gd name="T35" fmla="*/ 189 h 265"/>
              <a:gd name="T36" fmla="*/ 264 w 264"/>
              <a:gd name="T3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4" h="265">
                <a:moveTo>
                  <a:pt x="264" y="0"/>
                </a:moveTo>
                <a:lnTo>
                  <a:pt x="0" y="0"/>
                </a:lnTo>
                <a:lnTo>
                  <a:pt x="0" y="170"/>
                </a:lnTo>
                <a:lnTo>
                  <a:pt x="0" y="189"/>
                </a:lnTo>
                <a:lnTo>
                  <a:pt x="19" y="189"/>
                </a:lnTo>
                <a:lnTo>
                  <a:pt x="56" y="189"/>
                </a:lnTo>
                <a:lnTo>
                  <a:pt x="56" y="170"/>
                </a:lnTo>
                <a:lnTo>
                  <a:pt x="19" y="170"/>
                </a:lnTo>
                <a:lnTo>
                  <a:pt x="19" y="19"/>
                </a:lnTo>
                <a:lnTo>
                  <a:pt x="245" y="19"/>
                </a:lnTo>
                <a:lnTo>
                  <a:pt x="245" y="170"/>
                </a:lnTo>
                <a:lnTo>
                  <a:pt x="151" y="170"/>
                </a:lnTo>
                <a:lnTo>
                  <a:pt x="132" y="170"/>
                </a:lnTo>
                <a:lnTo>
                  <a:pt x="125" y="170"/>
                </a:lnTo>
                <a:lnTo>
                  <a:pt x="56" y="239"/>
                </a:lnTo>
                <a:lnTo>
                  <a:pt x="56" y="265"/>
                </a:lnTo>
                <a:lnTo>
                  <a:pt x="132" y="189"/>
                </a:lnTo>
                <a:lnTo>
                  <a:pt x="264" y="189"/>
                </a:lnTo>
                <a:lnTo>
                  <a:pt x="264" y="0"/>
                </a:lnTo>
                <a:close/>
              </a:path>
            </a:pathLst>
          </a:custGeom>
          <a:solidFill>
            <a:srgbClr val="009C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558" y="2733676"/>
            <a:ext cx="5736155" cy="1371600"/>
          </a:xfrm>
        </p:spPr>
        <p:txBody>
          <a:bodyPr/>
          <a:lstStyle/>
          <a:p>
            <a:pPr algn="l"/>
            <a:r>
              <a:rPr lang="en-US" sz="4000" dirty="0">
                <a:solidFill>
                  <a:srgbClr val="009CDE"/>
                </a:solidFill>
              </a:rPr>
              <a:t>ACKNOWLEDGMENTS</a:t>
            </a: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1765FBF6-AB67-076B-65E0-10671DFC4B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94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2"/>
    </mc:Choice>
    <mc:Fallback xmlns="">
      <p:transition spd="slow" advTm="2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AACE11-E6DB-9FF9-1E56-FAED4E28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137" y="2607789"/>
            <a:ext cx="7961734" cy="1323447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 conflicts of interest to declare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32E62A8-2CB5-4870-1023-7E10DDEAC973}"/>
              </a:ext>
            </a:extLst>
          </p:cNvPr>
          <p:cNvSpPr txBox="1">
            <a:spLocks noChangeArrowheads="1"/>
          </p:cNvSpPr>
          <p:nvPr/>
        </p:nvSpPr>
        <p:spPr>
          <a:xfrm>
            <a:off x="4712367" y="1118936"/>
            <a:ext cx="3533274" cy="790074"/>
          </a:xfrm>
          <a:prstGeom prst="rect">
            <a:avLst/>
          </a:prstGeom>
        </p:spPr>
        <p:txBody>
          <a:bodyPr vert="horz" lIns="0" tIns="45724" rIns="0" bIns="45724" rtlCol="0" anchor="ctr" anchorCtr="0">
            <a:noAutofit/>
          </a:bodyPr>
          <a:lstStyle>
            <a:lvl1pPr algn="l" defTabSz="91448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Disclosures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76B9E-E521-CB3C-506F-3B6D95579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483FC55F-D7CB-CC26-FCE9-ABDD73B63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56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9"/>
    </mc:Choice>
    <mc:Fallback xmlns="">
      <p:transition spd="slow" advTm="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67CCA3-FBA2-AE40-15BF-CDD3227E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000" b="1" kern="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Leapfrog Group </a:t>
            </a:r>
            <a:endParaRPr lang="en-US" sz="4000" b="1" dirty="0">
              <a:solidFill>
                <a:srgbClr val="009C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D6994E-6A1D-6172-B4C8-300C779CD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5815" y="1329071"/>
            <a:ext cx="5480936" cy="4992354"/>
          </a:xfrm>
        </p:spPr>
        <p:txBody>
          <a:bodyPr/>
          <a:lstStyle/>
          <a:p>
            <a:pPr marL="457200" indent="-457200">
              <a:buClr>
                <a:srgbClr val="229FF1"/>
              </a:buClr>
              <a:buSzPct val="120000"/>
              <a:buFont typeface="Arial" panose="020B0604020202020204" pitchFamily="34" charset="0"/>
              <a:buChar char="•"/>
            </a:pPr>
            <a:endParaRPr lang="en-US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229FF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Founded in 2000 by Business Roundtable, RWJF and the Commonwealth Fund</a:t>
            </a:r>
          </a:p>
          <a:p>
            <a:pPr marL="457200" indent="-457200">
              <a:buClr>
                <a:srgbClr val="229FF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Non-profit organization to improve quality and safety of US healthcare system</a:t>
            </a:r>
          </a:p>
          <a:p>
            <a:pPr marL="457200" indent="-457200">
              <a:buClr>
                <a:srgbClr val="229FF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Collect, analyze and publish data on safety and quality</a:t>
            </a:r>
          </a:p>
          <a:p>
            <a:pPr marL="457200" indent="-457200">
              <a:buClr>
                <a:srgbClr val="229FF1"/>
              </a:buClr>
              <a:buSzPct val="120000"/>
              <a:buFont typeface="Arial" panose="020B0604020202020204" pitchFamily="34" charset="0"/>
              <a:buChar char="•"/>
            </a:pPr>
            <a:endParaRPr lang="en-US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5CCC5-7EB9-C970-343C-8964536F9F89}"/>
              </a:ext>
            </a:extLst>
          </p:cNvPr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2023</a:t>
            </a:fld>
            <a:r>
              <a:rPr lang="en-US" sz="7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 lvl="0"/>
              <a:t>3</a:t>
            </a:fld>
            <a:endParaRPr lang="en-US" sz="7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2" descr="U.S. Hospitals Show Improvements in Meeting Surgical Safety Standards but  Major Deficiencies Remain | Leapfrog">
            <a:extLst>
              <a:ext uri="{FF2B5EF4-FFF2-40B4-BE49-F238E27FC236}">
                <a16:creationId xmlns:a16="http://schemas.microsoft.com/office/drawing/2014/main" id="{627A2433-9B17-DF9D-F68C-F6103F716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566" y="1025944"/>
            <a:ext cx="6094413" cy="51495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DF2BAB-B289-3AED-B2A4-705C10FAA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8FDE9769-D8DC-32A6-A7D2-397EAE2728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20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8"/>
    </mc:Choice>
    <mc:Fallback xmlns="">
      <p:transition spd="slow" advTm="4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5E5A9D-8DF1-115D-891C-6D61DD850CA7}"/>
              </a:ext>
            </a:extLst>
          </p:cNvPr>
          <p:cNvSpPr txBox="1"/>
          <p:nvPr/>
        </p:nvSpPr>
        <p:spPr>
          <a:xfrm>
            <a:off x="6702425" y="6657947"/>
            <a:ext cx="5486400" cy="200053"/>
          </a:xfrm>
          <a:prstGeom prst="rect">
            <a:avLst/>
          </a:prstGeom>
        </p:spPr>
        <p:txBody>
          <a:bodyPr vert="horz" lIns="91448" tIns="45724" rIns="91448" bIns="45724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tx1"/>
                </a:solidFill>
              </a:rPr>
              <a:t>©</a:t>
            </a:r>
            <a:fld id="{D9A83689-69FC-49C3-AE01-B63256ED092A}" type="datetimeyyyy">
              <a:rPr lang="en-US" sz="700" smtClean="0">
                <a:solidFill>
                  <a:schemeClr val="tx1"/>
                </a:solidFill>
              </a:rPr>
              <a:pPr lvl="0"/>
              <a:t>2023</a:t>
            </a:fld>
            <a:r>
              <a:rPr lang="en-US" sz="700" dirty="0">
                <a:solidFill>
                  <a:schemeClr val="tx1"/>
                </a:solidFill>
              </a:rPr>
              <a:t> Mayo Foundation for Medical Education and Research  |  slide-</a:t>
            </a:r>
            <a:fld id="{D445C29B-035B-48ED-941F-A66A11A8A322}" type="slidenum">
              <a:rPr lang="en-US" sz="700" smtClean="0">
                <a:solidFill>
                  <a:schemeClr val="tx1"/>
                </a:solidFill>
              </a:rPr>
              <a:pPr lvl="0"/>
              <a:t>4</a:t>
            </a:fld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55D454-B70B-8E90-6C02-7635AEA96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7" y="536575"/>
            <a:ext cx="7171403" cy="1447800"/>
          </a:xfrm>
        </p:spPr>
        <p:txBody>
          <a:bodyPr/>
          <a:lstStyle/>
          <a:p>
            <a:pPr algn="ctr" eaLnBrk="0" hangingPunct="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000" b="1" kern="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Leapfrog Volume Standards</a:t>
            </a:r>
            <a:endParaRPr lang="en-US" sz="4000" b="1" dirty="0">
              <a:solidFill>
                <a:srgbClr val="009C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01C3C2-C93B-E1C7-2318-564C3C3F6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58" y="1475874"/>
            <a:ext cx="10530329" cy="527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568670B-B386-4ED1-D9DE-1F9FD2115F45}"/>
              </a:ext>
            </a:extLst>
          </p:cNvPr>
          <p:cNvSpPr/>
          <p:nvPr/>
        </p:nvSpPr>
        <p:spPr bwMode="auto">
          <a:xfrm>
            <a:off x="7595937" y="4127653"/>
            <a:ext cx="685800" cy="419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032438-87B5-F2DB-C6BF-5ED93624F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965" y="104274"/>
            <a:ext cx="1379443" cy="14681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F7AFEC-9645-AB91-8A64-351FAEE87779}"/>
              </a:ext>
            </a:extLst>
          </p:cNvPr>
          <p:cNvSpPr/>
          <p:nvPr/>
        </p:nvSpPr>
        <p:spPr>
          <a:xfrm>
            <a:off x="10707624" y="1572427"/>
            <a:ext cx="374904" cy="2000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62565160-0C54-F202-569C-6A391F87EC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273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7"/>
    </mc:Choice>
    <mc:Fallback xmlns="">
      <p:transition spd="slow" advTm="2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0AACE11-E6DB-9FF9-1E56-FAED4E289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593" y="1688920"/>
            <a:ext cx="9980244" cy="4286578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</a:pP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Current recommended minimum hospital volume standards for lung cancer resection (≥40) do not apply to contemporary practice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32E62A8-2CB5-4870-1023-7E10DDEAC973}"/>
              </a:ext>
            </a:extLst>
          </p:cNvPr>
          <p:cNvSpPr txBox="1">
            <a:spLocks noChangeArrowheads="1"/>
          </p:cNvSpPr>
          <p:nvPr/>
        </p:nvSpPr>
        <p:spPr>
          <a:xfrm>
            <a:off x="4712367" y="1118936"/>
            <a:ext cx="3533274" cy="790074"/>
          </a:xfrm>
          <a:prstGeom prst="rect">
            <a:avLst/>
          </a:prstGeom>
        </p:spPr>
        <p:txBody>
          <a:bodyPr vert="horz" lIns="0" tIns="45724" rIns="0" bIns="45724" rtlCol="0" anchor="ctr" anchorCtr="0">
            <a:noAutofit/>
          </a:bodyPr>
          <a:lstStyle>
            <a:lvl1pPr algn="l" defTabSz="91448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229F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Hypothesis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14E60-87C4-2B87-E14B-6E4C30F5E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B99D54FA-B5A3-4FC1-0BFA-B21BCE9367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52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2"/>
    </mc:Choice>
    <mc:Fallback xmlns="">
      <p:transition spd="slow" advTm="14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98" y="1548440"/>
            <a:ext cx="4443118" cy="398678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229FF1"/>
              </a:buClr>
              <a:buSzPct val="12000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National Cancer Database (NCDB)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Patients undergoing curative surgery for lung cancer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2015-2019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Hospitals classified as above or below recommended volume thresholds</a:t>
            </a:r>
          </a:p>
          <a:p>
            <a:pPr>
              <a:buClr>
                <a:srgbClr val="229FF1"/>
              </a:buClr>
              <a:buSzPct val="120000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867F1E-91EE-C5E1-CD6F-6100BFDF2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229F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Data Source</a:t>
            </a:r>
            <a:endParaRPr lang="en-US" sz="4000" b="0" dirty="0">
              <a:solidFill>
                <a:srgbClr val="229FF1"/>
              </a:solidFill>
            </a:endParaRPr>
          </a:p>
        </p:txBody>
      </p:sp>
      <p:pic>
        <p:nvPicPr>
          <p:cNvPr id="5" name="Picture 2" descr="Dr. Kalantarian, Fellow Member of American College of Surgeons - Dr.  Kalantarian Plastic Surgery">
            <a:extLst>
              <a:ext uri="{FF2B5EF4-FFF2-40B4-BE49-F238E27FC236}">
                <a16:creationId xmlns:a16="http://schemas.microsoft.com/office/drawing/2014/main" id="{54D87377-31C7-BEF0-D63F-ADC7FD4D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4269475"/>
            <a:ext cx="4569565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BA1C561-D722-8798-4BCF-28D330C04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2088610"/>
            <a:ext cx="4443118" cy="19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B28A4-3794-1B56-CC88-64118C721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1F58D8BE-3EFE-4C59-9F0F-E03ED29C59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42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6"/>
    </mc:Choice>
    <mc:Fallback xmlns="">
      <p:transition spd="slow" advTm="2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725" y="2301125"/>
            <a:ext cx="2668140" cy="1981201"/>
          </a:xfrm>
        </p:spPr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Inclusion/Exclusion Criteria</a:t>
            </a:r>
            <a:endParaRPr lang="en-US" dirty="0">
              <a:solidFill>
                <a:srgbClr val="009CD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46AD7E-2BA3-AB52-C021-ED18EF9C48B4}"/>
              </a:ext>
            </a:extLst>
          </p:cNvPr>
          <p:cNvGrpSpPr/>
          <p:nvPr/>
        </p:nvGrpSpPr>
        <p:grpSpPr>
          <a:xfrm>
            <a:off x="3705447" y="536575"/>
            <a:ext cx="8077199" cy="6172569"/>
            <a:chOff x="1121455" y="-768805"/>
            <a:chExt cx="6901089" cy="89793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A7CF44-9490-AE7D-51CF-E8B27BDECB7E}"/>
                </a:ext>
              </a:extLst>
            </p:cNvPr>
            <p:cNvSpPr/>
            <p:nvPr/>
          </p:nvSpPr>
          <p:spPr>
            <a:xfrm>
              <a:off x="1408567" y="-768805"/>
              <a:ext cx="1822450" cy="161245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/>
                <a:t>NCDB lung</a:t>
              </a:r>
              <a:r>
                <a:rPr lang="en-US" sz="1400" b="1" baseline="0" dirty="0"/>
                <a:t> cancer </a:t>
              </a:r>
            </a:p>
            <a:p>
              <a:pPr algn="ctr"/>
              <a:r>
                <a:rPr lang="en-US" sz="1400" baseline="0" dirty="0"/>
                <a:t>2015 -2019</a:t>
              </a:r>
            </a:p>
            <a:p>
              <a:pPr algn="ctr"/>
              <a:endParaRPr lang="en-US" sz="1400" baseline="0" dirty="0"/>
            </a:p>
            <a:p>
              <a:pPr algn="ctr"/>
              <a:r>
                <a:rPr lang="en-US" sz="1400" baseline="0" dirty="0"/>
                <a:t>(N = 837,289)</a:t>
              </a:r>
              <a:endParaRPr lang="en-US" sz="1400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125BD8A-D762-DE44-80B5-A3D539D8297B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2314348" y="843645"/>
              <a:ext cx="5445" cy="10042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B8650C2-E611-AC2D-A4C4-2C8CCB985D7A}"/>
                </a:ext>
              </a:extLst>
            </p:cNvPr>
            <p:cNvCxnSpPr/>
            <p:nvPr/>
          </p:nvCxnSpPr>
          <p:spPr>
            <a:xfrm flipV="1">
              <a:off x="2345644" y="1417446"/>
              <a:ext cx="2508250" cy="9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99B7C1-E3F4-B10F-74AE-B03FA3885F94}"/>
                </a:ext>
              </a:extLst>
            </p:cNvPr>
            <p:cNvSpPr/>
            <p:nvPr/>
          </p:nvSpPr>
          <p:spPr>
            <a:xfrm>
              <a:off x="4856614" y="146959"/>
              <a:ext cx="3165930" cy="2442481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/>
                <a:t>Exclude:</a:t>
              </a:r>
            </a:p>
            <a:p>
              <a:pPr algn="l"/>
              <a:r>
                <a:rPr lang="en-US" sz="1200" b="0" dirty="0"/>
                <a:t>- Patients whose initial diagnosis was not made </a:t>
              </a:r>
            </a:p>
            <a:p>
              <a:pPr algn="l"/>
              <a:r>
                <a:rPr lang="en-US" sz="1200" b="0" dirty="0"/>
                <a:t>- Patients </a:t>
              </a:r>
              <a:r>
                <a:rPr lang="en-US" sz="1200" b="0" baseline="0" dirty="0"/>
                <a:t>who were not treated at the reporting facility</a:t>
              </a:r>
            </a:p>
            <a:p>
              <a:pPr algn="l"/>
              <a:r>
                <a:rPr lang="en-US" sz="1200" b="0" baseline="0" dirty="0"/>
                <a:t>- Patients with stage IV cancer</a:t>
              </a:r>
            </a:p>
            <a:p>
              <a:pPr algn="l"/>
              <a:endParaRPr lang="en-US" sz="1200" b="0" baseline="0" dirty="0"/>
            </a:p>
            <a:p>
              <a:pPr algn="l"/>
              <a:r>
                <a:rPr lang="en-US" sz="1200" b="1" baseline="0" dirty="0"/>
                <a:t>Include:</a:t>
              </a:r>
            </a:p>
            <a:p>
              <a:pPr algn="l"/>
              <a:r>
                <a:rPr lang="en-US" sz="1200" b="0" baseline="0" dirty="0"/>
                <a:t>- </a:t>
              </a:r>
              <a:r>
                <a:rPr lang="en-US" sz="1200" b="0" baseline="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Patients</a:t>
              </a:r>
              <a:r>
                <a:rPr lang="en-US" sz="1200" b="0" baseline="0" dirty="0"/>
                <a:t> who underwent curative intent surgery</a:t>
              </a:r>
            </a:p>
            <a:p>
              <a:pPr algn="l"/>
              <a:endParaRPr lang="en-US" sz="1200" b="0" baseline="0" dirty="0"/>
            </a:p>
            <a:p>
              <a:pPr algn="l"/>
              <a:endParaRPr lang="en-US" sz="1200" b="0" dirty="0"/>
            </a:p>
            <a:p>
              <a:pPr algn="ctr"/>
              <a:endParaRPr lang="en-US" sz="1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3177F0-5B8C-79D1-A640-D1E338472361}"/>
                </a:ext>
              </a:extLst>
            </p:cNvPr>
            <p:cNvSpPr/>
            <p:nvPr/>
          </p:nvSpPr>
          <p:spPr>
            <a:xfrm>
              <a:off x="1414010" y="1868260"/>
              <a:ext cx="1822450" cy="1612450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/>
                <a:t>NCDB </a:t>
              </a:r>
              <a:r>
                <a:rPr lang="en-US" sz="1400" b="1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lung</a:t>
              </a:r>
              <a:r>
                <a:rPr lang="en-US" sz="1400" b="1" baseline="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 cancer </a:t>
              </a:r>
              <a:endParaRPr lang="en-US" sz="1400" b="1" baseline="0" dirty="0"/>
            </a:p>
            <a:p>
              <a:pPr algn="ctr"/>
              <a:r>
                <a:rPr lang="en-US" sz="1400" baseline="0" dirty="0"/>
                <a:t>2015 -2019</a:t>
              </a:r>
            </a:p>
            <a:p>
              <a:pPr algn="ctr"/>
              <a:endParaRPr lang="en-US" sz="1400" baseline="0" dirty="0"/>
            </a:p>
            <a:p>
              <a:pPr algn="ctr"/>
              <a:r>
                <a:rPr lang="en-US" sz="1400" baseline="0" dirty="0"/>
                <a:t>(N = 171,194)</a:t>
              </a:r>
              <a:endParaRPr lang="en-US" sz="1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3D19A56-8948-F609-9AA0-AE988AD1B842}"/>
                </a:ext>
              </a:extLst>
            </p:cNvPr>
            <p:cNvCxnSpPr/>
            <p:nvPr/>
          </p:nvCxnSpPr>
          <p:spPr>
            <a:xfrm flipV="1">
              <a:off x="2314348" y="3742383"/>
              <a:ext cx="2508250" cy="9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D1DA13-93E9-6853-14FE-7C876B69F575}"/>
                </a:ext>
              </a:extLst>
            </p:cNvPr>
            <p:cNvSpPr/>
            <p:nvPr/>
          </p:nvSpPr>
          <p:spPr>
            <a:xfrm>
              <a:off x="4849813" y="3208563"/>
              <a:ext cx="3165930" cy="1405616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/>
                <a:t>Exclude:</a:t>
              </a:r>
            </a:p>
            <a:p>
              <a:pPr algn="l"/>
              <a:r>
                <a:rPr lang="en-US" sz="1200" b="0" dirty="0"/>
                <a:t>-</a:t>
              </a:r>
              <a:r>
                <a:rPr lang="en-US" sz="1200" b="0" baseline="0" dirty="0"/>
                <a:t> Patients treated at facilities without consecutive reporting for 2015-2016 </a:t>
              </a:r>
            </a:p>
            <a:p>
              <a:pPr algn="l"/>
              <a:endParaRPr lang="en-US" sz="1200" b="0" dirty="0"/>
            </a:p>
            <a:p>
              <a:pPr algn="ctr"/>
              <a:endParaRPr lang="en-US" sz="14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74C170-1676-0DA4-6DFD-1938F51BCD1A}"/>
                </a:ext>
              </a:extLst>
            </p:cNvPr>
            <p:cNvSpPr/>
            <p:nvPr/>
          </p:nvSpPr>
          <p:spPr>
            <a:xfrm>
              <a:off x="1432151" y="4242706"/>
              <a:ext cx="1831522" cy="159339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/>
                <a:t>NCDB </a:t>
              </a:r>
              <a:r>
                <a:rPr lang="en-US" sz="1400" b="1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lung</a:t>
              </a:r>
              <a:r>
                <a:rPr lang="en-US" sz="1400" b="1" baseline="0" dirty="0">
                  <a:solidFill>
                    <a:schemeClr val="dk1"/>
                  </a:solidFill>
                  <a:effectLst/>
                  <a:latin typeface="+mn-lt"/>
                  <a:ea typeface="+mn-ea"/>
                  <a:cs typeface="+mn-cs"/>
                </a:rPr>
                <a:t> cancer </a:t>
              </a:r>
              <a:endParaRPr lang="en-US" sz="1400" b="1" baseline="0" dirty="0"/>
            </a:p>
            <a:p>
              <a:pPr algn="ctr"/>
              <a:r>
                <a:rPr lang="en-US" sz="1400" baseline="0" dirty="0"/>
                <a:t>2015 -2019</a:t>
              </a:r>
            </a:p>
            <a:p>
              <a:pPr algn="ctr"/>
              <a:endParaRPr lang="en-US" sz="1400" baseline="0" dirty="0"/>
            </a:p>
            <a:p>
              <a:pPr algn="ctr"/>
              <a:r>
                <a:rPr lang="en-US" sz="1400" baseline="0" dirty="0"/>
                <a:t>(N = 169,809)</a:t>
              </a:r>
              <a:endParaRPr lang="en-US" sz="14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F29EF16-FFC9-5628-19ED-F0D23111EF9B}"/>
                </a:ext>
              </a:extLst>
            </p:cNvPr>
            <p:cNvCxnSpPr>
              <a:cxnSpLocks/>
            </p:cNvCxnSpPr>
            <p:nvPr/>
          </p:nvCxnSpPr>
          <p:spPr>
            <a:xfrm>
              <a:off x="2266723" y="5836103"/>
              <a:ext cx="0" cy="77424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B776E22-0BDF-7F97-9353-03015D39538C}"/>
                </a:ext>
              </a:extLst>
            </p:cNvPr>
            <p:cNvCxnSpPr/>
            <p:nvPr/>
          </p:nvCxnSpPr>
          <p:spPr>
            <a:xfrm flipV="1">
              <a:off x="2280330" y="6196484"/>
              <a:ext cx="2508250" cy="95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3D80CC-DF81-6AB0-0AAC-E98877571E90}"/>
                </a:ext>
              </a:extLst>
            </p:cNvPr>
            <p:cNvSpPr/>
            <p:nvPr/>
          </p:nvSpPr>
          <p:spPr>
            <a:xfrm>
              <a:off x="4808991" y="5617027"/>
              <a:ext cx="3165930" cy="1009649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b="1" dirty="0"/>
                <a:t>Exclude:</a:t>
              </a:r>
            </a:p>
            <a:p>
              <a:pPr algn="l"/>
              <a:r>
                <a:rPr lang="en-US" sz="1200" b="0" dirty="0"/>
                <a:t>-</a:t>
              </a:r>
              <a:r>
                <a:rPr lang="en-US" sz="1200" b="0" baseline="0" dirty="0"/>
                <a:t> Patients with missing 30-d mortality</a:t>
              </a:r>
              <a:endParaRPr lang="en-US" sz="1200" b="0" dirty="0"/>
            </a:p>
            <a:p>
              <a:pPr algn="ctr"/>
              <a:endParaRPr lang="en-US" sz="1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A31706-323E-B5E5-6CD4-A28CE97161D1}"/>
                </a:ext>
              </a:extLst>
            </p:cNvPr>
            <p:cNvSpPr/>
            <p:nvPr/>
          </p:nvSpPr>
          <p:spPr>
            <a:xfrm>
              <a:off x="1121455" y="6617152"/>
              <a:ext cx="2453822" cy="1593397"/>
            </a:xfrm>
            <a:prstGeom prst="rect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/>
                <a:t>NCDB lung</a:t>
              </a:r>
              <a:r>
                <a:rPr lang="en-US" sz="1400" b="1" baseline="0" dirty="0"/>
                <a:t> cancer analytic dataset</a:t>
              </a:r>
            </a:p>
            <a:p>
              <a:pPr algn="ctr"/>
              <a:endParaRPr lang="en-US" sz="1400" baseline="0" dirty="0"/>
            </a:p>
            <a:p>
              <a:pPr algn="ctr"/>
              <a:r>
                <a:rPr lang="en-US" sz="1400" baseline="0" dirty="0"/>
                <a:t>(N = 166,341)</a:t>
              </a:r>
              <a:endParaRPr lang="en-US" sz="1400" dirty="0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CDB962-D3E3-95E4-161D-DFC4B3E96D5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123138" y="2005591"/>
            <a:ext cx="295402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D5435E5-5438-55FA-A18E-8030F7D15189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100045" y="3726660"/>
            <a:ext cx="2969161" cy="271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BB02446-D741-FB29-7132-D466EA9D94C6}"/>
              </a:ext>
            </a:extLst>
          </p:cNvPr>
          <p:cNvCxnSpPr>
            <a:cxnSpLocks/>
          </p:cNvCxnSpPr>
          <p:nvPr/>
        </p:nvCxnSpPr>
        <p:spPr>
          <a:xfrm>
            <a:off x="5043550" y="5304674"/>
            <a:ext cx="2966645" cy="12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142C40-2CEA-C3C2-65F1-D5905EE1FA9B}"/>
              </a:ext>
            </a:extLst>
          </p:cNvPr>
          <p:cNvCxnSpPr/>
          <p:nvPr/>
        </p:nvCxnSpPr>
        <p:spPr>
          <a:xfrm>
            <a:off x="5086350" y="3457768"/>
            <a:ext cx="0" cy="5238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3964A351-D550-F6E5-B1AC-5FF475E06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" y="220767"/>
            <a:ext cx="1379443" cy="1468153"/>
          </a:xfrm>
          <a:prstGeom prst="rect">
            <a:avLst/>
          </a:prstGeom>
        </p:spPr>
      </p:pic>
      <p:pic>
        <p:nvPicPr>
          <p:cNvPr id="33" name="Video 32">
            <a:hlinkClick r:id="" action="ppaction://media"/>
            <a:extLst>
              <a:ext uri="{FF2B5EF4-FFF2-40B4-BE49-F238E27FC236}">
                <a16:creationId xmlns:a16="http://schemas.microsoft.com/office/drawing/2014/main" id="{0E270835-DBFB-CEDD-F417-F07D4D733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40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2"/>
    </mc:Choice>
    <mc:Fallback xmlns="">
      <p:transition spd="slow" advTm="3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E80F-A87E-80AB-D6C2-A1277090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endParaRPr lang="en-US" sz="4000" b="0" dirty="0">
              <a:solidFill>
                <a:srgbClr val="009CDE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187C5-DDFC-E7BE-DC5E-B48CC56BD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38" y="1505909"/>
            <a:ext cx="9075991" cy="399541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229FF1"/>
              </a:buClr>
              <a:buSzPct val="120000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4163" lvl="1" indent="-284163">
              <a:spcBef>
                <a:spcPct val="50000"/>
              </a:spcBef>
              <a:buClr>
                <a:srgbClr val="229FF1"/>
              </a:buClr>
              <a:buSzPct val="120000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Reliability Adjustment</a:t>
            </a:r>
          </a:p>
          <a:p>
            <a:pPr marL="908050" lvl="2" indent="-457200">
              <a:spcBef>
                <a:spcPct val="50000"/>
              </a:spcBef>
              <a:buClr>
                <a:srgbClr val="229FF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Account for low volume bias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Risk Adjustment </a:t>
            </a:r>
          </a:p>
          <a:p>
            <a:pPr lvl="1">
              <a:buClr>
                <a:srgbClr val="229FF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Case mix</a:t>
            </a:r>
          </a:p>
          <a:p>
            <a:pPr>
              <a:buClr>
                <a:srgbClr val="229FF1"/>
              </a:buClr>
              <a:buSzPct val="120000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Controlled for age, sex, race, insurance, income, stage, education, Charlson co-morbidity and surgery type</a:t>
            </a:r>
          </a:p>
          <a:p>
            <a:pPr marL="0" indent="0">
              <a:buClr>
                <a:srgbClr val="229FF1"/>
              </a:buClr>
              <a:buSzPct val="120000"/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1CFE-9F47-C44A-677D-AD120C46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3CF9C80A-2067-0BE5-8810-76335E2D25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07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6"/>
    </mc:Choice>
    <mc:Fallback xmlns="">
      <p:transition spd="slow" advTm="2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187E42D-FD5E-B934-06DF-5273EBC85890}"/>
              </a:ext>
            </a:extLst>
          </p:cNvPr>
          <p:cNvSpPr txBox="1">
            <a:spLocks noChangeArrowheads="1"/>
          </p:cNvSpPr>
          <p:nvPr/>
        </p:nvSpPr>
        <p:spPr>
          <a:xfrm>
            <a:off x="827567" y="2027984"/>
            <a:ext cx="9454769" cy="4288465"/>
          </a:xfrm>
          <a:prstGeom prst="rect">
            <a:avLst/>
          </a:prstGeom>
        </p:spPr>
        <p:txBody>
          <a:bodyPr/>
          <a:lstStyle>
            <a:lvl1pPr marL="171450" indent="-171450" algn="l" defTabSz="914484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1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84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of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995 hospitals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166,341 patients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26.8% of hospitals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 the recommended minimum number of 40 for lung cancer resection 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these,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55.7% 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 academic/research centers</a:t>
            </a:r>
          </a:p>
          <a:p>
            <a:pPr>
              <a:lnSpc>
                <a:spcPct val="100000"/>
              </a:lnSpc>
              <a:spcBef>
                <a:spcPts val="2400"/>
              </a:spcBef>
              <a:buClr>
                <a:srgbClr val="229FF1"/>
              </a:buClr>
              <a:buSzPct val="120000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Overall benchmark 30-day mortality was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1.8% </a:t>
            </a:r>
          </a:p>
          <a:p>
            <a:pPr>
              <a:buClr>
                <a:srgbClr val="229FF1"/>
              </a:buClr>
              <a:buSzPct val="120000"/>
            </a:pP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1D4CC4-CEC1-58FE-1B19-C450D0776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138" y="536575"/>
            <a:ext cx="9998921" cy="587375"/>
          </a:xfrm>
        </p:spPr>
        <p:txBody>
          <a:bodyPr/>
          <a:lstStyle/>
          <a:p>
            <a:r>
              <a:rPr lang="en-US" sz="4000" dirty="0">
                <a:solidFill>
                  <a:srgbClr val="009C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en-US" sz="4000" b="0" dirty="0">
              <a:solidFill>
                <a:srgbClr val="009C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B16C4-70DC-8DFB-8F70-A90B5C761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965" y="389873"/>
            <a:ext cx="1379443" cy="1468153"/>
          </a:xfrm>
          <a:prstGeom prst="rect">
            <a:avLst/>
          </a:prstGeom>
        </p:spPr>
      </p:pic>
      <p:pic>
        <p:nvPicPr>
          <p:cNvPr id="31" name="Video 30">
            <a:hlinkClick r:id="" action="ppaction://media"/>
            <a:extLst>
              <a:ext uri="{FF2B5EF4-FFF2-40B4-BE49-F238E27FC236}">
                <a16:creationId xmlns:a16="http://schemas.microsoft.com/office/drawing/2014/main" id="{E49A8276-36F0-FAD2-336B-34DE9200E5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66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7"/>
    </mc:Choice>
    <mc:Fallback xmlns="">
      <p:transition spd="slow" advTm="41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20_MC_White (12-28-2020)">
  <a:themeElements>
    <a:clrScheme name="MC_Blue">
      <a:dk1>
        <a:srgbClr val="000000"/>
      </a:dk1>
      <a:lt1>
        <a:srgbClr val="FFFFFF"/>
      </a:lt1>
      <a:dk2>
        <a:srgbClr val="0057B8"/>
      </a:dk2>
      <a:lt2>
        <a:srgbClr val="D2D2D2"/>
      </a:lt2>
      <a:accent1>
        <a:srgbClr val="009CDE"/>
      </a:accent1>
      <a:accent2>
        <a:srgbClr val="FFC845"/>
      </a:accent2>
      <a:accent3>
        <a:srgbClr val="FE581C"/>
      </a:accent3>
      <a:accent4>
        <a:srgbClr val="009F4D"/>
      </a:accent4>
      <a:accent5>
        <a:srgbClr val="8246AF"/>
      </a:accent5>
      <a:accent6>
        <a:srgbClr val="64CCC9"/>
      </a:accent6>
      <a:hlink>
        <a:srgbClr val="52CBFF"/>
      </a:hlink>
      <a:folHlink>
        <a:srgbClr val="A8A8A8"/>
      </a:folHlink>
    </a:clrScheme>
    <a:fontScheme name="mc-white-widesc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-widesc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_Blue (1-11-2023).pptx" id="{9F336D50-42AE-4ED1-9AAF-8E01F3AD7D29}" vid="{9AD434D7-9FCF-481E-B66F-2AB8755E13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WSA Template</Template>
  <TotalTime>310</TotalTime>
  <Words>509</Words>
  <Application>Microsoft Office PowerPoint</Application>
  <PresentationFormat>Custom</PresentationFormat>
  <Paragraphs>89</Paragraphs>
  <Slides>13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Narrow</vt:lpstr>
      <vt:lpstr>Calibri</vt:lpstr>
      <vt:lpstr>Courier New</vt:lpstr>
      <vt:lpstr>2020_MC_White (12-28-2020)</vt:lpstr>
      <vt:lpstr> Volume Isn’t What It Used to Be: Reconsidering the Minimum Case Volume Threshold for Lung Cancer Resection </vt:lpstr>
      <vt:lpstr>  No conflicts of interest to declare</vt:lpstr>
      <vt:lpstr>Leapfrog Group </vt:lpstr>
      <vt:lpstr>Leapfrog Volume Standards</vt:lpstr>
      <vt:lpstr>  Current recommended minimum hospital volume standards for lung cancer resection (≥40) do not apply to contemporary practice </vt:lpstr>
      <vt:lpstr>Data Source</vt:lpstr>
      <vt:lpstr>Inclusion/Exclusion Criteria</vt:lpstr>
      <vt:lpstr>Statistics</vt:lpstr>
      <vt:lpstr>RESULTS</vt:lpstr>
      <vt:lpstr>ADJUSTED 30-DAY MORTALITY</vt:lpstr>
      <vt:lpstr>PowerPoint Presentation</vt:lpstr>
      <vt:lpstr>CONCLUSIONS</vt:lpstr>
      <vt:lpstr>ACKNOWLEDGMENTS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Volume Isn’t What It Used to Be: Reconsidering the Minimum Case Volume Threshold for Lung Cancer Resection</dc:title>
  <dc:creator>Aly, Mohamed R., M.B., B.Ch.</dc:creator>
  <dc:description>v2.15. 2020_MC_White</dc:description>
  <cp:lastModifiedBy>Melissa Leeb</cp:lastModifiedBy>
  <cp:revision>8</cp:revision>
  <dcterms:created xsi:type="dcterms:W3CDTF">2023-10-19T02:31:30Z</dcterms:created>
  <dcterms:modified xsi:type="dcterms:W3CDTF">2023-10-24T11:59:25Z</dcterms:modified>
</cp:coreProperties>
</file>