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 id="2147483659" r:id="rId5"/>
  </p:sldMasterIdLst>
  <p:notesMasterIdLst>
    <p:notesMasterId r:id="rId96"/>
  </p:notesMasterIdLst>
  <p:sldIdLst>
    <p:sldId id="256" r:id="rId6"/>
    <p:sldId id="257" r:id="rId7"/>
    <p:sldId id="266" r:id="rId8"/>
    <p:sldId id="299" r:id="rId9"/>
    <p:sldId id="265" r:id="rId10"/>
    <p:sldId id="283" r:id="rId11"/>
    <p:sldId id="352" r:id="rId12"/>
    <p:sldId id="348" r:id="rId13"/>
    <p:sldId id="259" r:id="rId14"/>
    <p:sldId id="272" r:id="rId15"/>
    <p:sldId id="338" r:id="rId16"/>
    <p:sldId id="353" r:id="rId17"/>
    <p:sldId id="264" r:id="rId18"/>
    <p:sldId id="267" r:id="rId19"/>
    <p:sldId id="268" r:id="rId20"/>
    <p:sldId id="269" r:id="rId21"/>
    <p:sldId id="270" r:id="rId22"/>
    <p:sldId id="345" r:id="rId23"/>
    <p:sldId id="346" r:id="rId24"/>
    <p:sldId id="354" r:id="rId25"/>
    <p:sldId id="355" r:id="rId26"/>
    <p:sldId id="360" r:id="rId27"/>
    <p:sldId id="359" r:id="rId28"/>
    <p:sldId id="358" r:id="rId29"/>
    <p:sldId id="361" r:id="rId30"/>
    <p:sldId id="362" r:id="rId31"/>
    <p:sldId id="285" r:id="rId32"/>
    <p:sldId id="282" r:id="rId33"/>
    <p:sldId id="365" r:id="rId34"/>
    <p:sldId id="286" r:id="rId35"/>
    <p:sldId id="364" r:id="rId36"/>
    <p:sldId id="366" r:id="rId37"/>
    <p:sldId id="287" r:id="rId38"/>
    <p:sldId id="347" r:id="rId39"/>
    <p:sldId id="274" r:id="rId40"/>
    <p:sldId id="277" r:id="rId41"/>
    <p:sldId id="275" r:id="rId42"/>
    <p:sldId id="278" r:id="rId43"/>
    <p:sldId id="279" r:id="rId44"/>
    <p:sldId id="280" r:id="rId45"/>
    <p:sldId id="281" r:id="rId46"/>
    <p:sldId id="295" r:id="rId47"/>
    <p:sldId id="369" r:id="rId48"/>
    <p:sldId id="296" r:id="rId49"/>
    <p:sldId id="297" r:id="rId50"/>
    <p:sldId id="368" r:id="rId51"/>
    <p:sldId id="367" r:id="rId52"/>
    <p:sldId id="313" r:id="rId53"/>
    <p:sldId id="318" r:id="rId54"/>
    <p:sldId id="319" r:id="rId55"/>
    <p:sldId id="340" r:id="rId56"/>
    <p:sldId id="339" r:id="rId57"/>
    <p:sldId id="321" r:id="rId58"/>
    <p:sldId id="376" r:id="rId59"/>
    <p:sldId id="377" r:id="rId60"/>
    <p:sldId id="349" r:id="rId61"/>
    <p:sldId id="371" r:id="rId62"/>
    <p:sldId id="372" r:id="rId63"/>
    <p:sldId id="373" r:id="rId64"/>
    <p:sldId id="374" r:id="rId65"/>
    <p:sldId id="375" r:id="rId66"/>
    <p:sldId id="350" r:id="rId67"/>
    <p:sldId id="378" r:id="rId68"/>
    <p:sldId id="379" r:id="rId69"/>
    <p:sldId id="380" r:id="rId70"/>
    <p:sldId id="381" r:id="rId71"/>
    <p:sldId id="336" r:id="rId72"/>
    <p:sldId id="337" r:id="rId73"/>
    <p:sldId id="335" r:id="rId74"/>
    <p:sldId id="330" r:id="rId75"/>
    <p:sldId id="370" r:id="rId76"/>
    <p:sldId id="290" r:id="rId77"/>
    <p:sldId id="284" r:id="rId78"/>
    <p:sldId id="292" r:id="rId79"/>
    <p:sldId id="291" r:id="rId80"/>
    <p:sldId id="357" r:id="rId81"/>
    <p:sldId id="288" r:id="rId82"/>
    <p:sldId id="289" r:id="rId83"/>
    <p:sldId id="306" r:id="rId84"/>
    <p:sldId id="308" r:id="rId85"/>
    <p:sldId id="309" r:id="rId86"/>
    <p:sldId id="310" r:id="rId87"/>
    <p:sldId id="311" r:id="rId88"/>
    <p:sldId id="314" r:id="rId89"/>
    <p:sldId id="315" r:id="rId90"/>
    <p:sldId id="317" r:id="rId91"/>
    <p:sldId id="320" r:id="rId92"/>
    <p:sldId id="331" r:id="rId93"/>
    <p:sldId id="333" r:id="rId94"/>
    <p:sldId id="356"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0"/>
    <p:restoredTop sz="82914" autoAdjust="0"/>
  </p:normalViewPr>
  <p:slideViewPr>
    <p:cSldViewPr snapToGrid="0">
      <p:cViewPr varScale="1">
        <p:scale>
          <a:sx n="68" d="100"/>
          <a:sy n="68" d="100"/>
        </p:scale>
        <p:origin x="153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1D32A-B2EE-4CBA-9F8B-A0CCC3B97031}"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0CE05-2728-4142-B156-F801AF8E1C60}" type="slidenum">
              <a:rPr lang="en-US" smtClean="0"/>
              <a:t>‹#›</a:t>
            </a:fld>
            <a:endParaRPr lang="en-US"/>
          </a:p>
        </p:txBody>
      </p:sp>
    </p:spTree>
    <p:extLst>
      <p:ext uri="{BB962C8B-B14F-4D97-AF65-F5344CB8AC3E}">
        <p14:creationId xmlns:p14="http://schemas.microsoft.com/office/powerpoint/2010/main" val="4293649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1</a:t>
            </a:fld>
            <a:endParaRPr lang="en-US"/>
          </a:p>
        </p:txBody>
      </p:sp>
    </p:spTree>
    <p:extLst>
      <p:ext uri="{BB962C8B-B14F-4D97-AF65-F5344CB8AC3E}">
        <p14:creationId xmlns:p14="http://schemas.microsoft.com/office/powerpoint/2010/main" val="73552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31</a:t>
            </a:fld>
            <a:endParaRPr lang="en-US"/>
          </a:p>
        </p:txBody>
      </p:sp>
    </p:spTree>
    <p:extLst>
      <p:ext uri="{BB962C8B-B14F-4D97-AF65-F5344CB8AC3E}">
        <p14:creationId xmlns:p14="http://schemas.microsoft.com/office/powerpoint/2010/main" val="3998029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32</a:t>
            </a:fld>
            <a:endParaRPr lang="en-US"/>
          </a:p>
        </p:txBody>
      </p:sp>
    </p:spTree>
    <p:extLst>
      <p:ext uri="{BB962C8B-B14F-4D97-AF65-F5344CB8AC3E}">
        <p14:creationId xmlns:p14="http://schemas.microsoft.com/office/powerpoint/2010/main" val="2970976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p:txBody>
      </p:sp>
      <p:sp>
        <p:nvSpPr>
          <p:cNvPr id="4" name="Slide Number Placeholder 3"/>
          <p:cNvSpPr>
            <a:spLocks noGrp="1"/>
          </p:cNvSpPr>
          <p:nvPr>
            <p:ph type="sldNum" sz="quarter" idx="5"/>
          </p:nvPr>
        </p:nvSpPr>
        <p:spPr/>
        <p:txBody>
          <a:bodyPr/>
          <a:lstStyle/>
          <a:p>
            <a:fld id="{7E50CE05-2728-4142-B156-F801AF8E1C60}" type="slidenum">
              <a:rPr lang="en-US" smtClean="0"/>
              <a:t>33</a:t>
            </a:fld>
            <a:endParaRPr lang="en-US"/>
          </a:p>
        </p:txBody>
      </p:sp>
    </p:spTree>
    <p:extLst>
      <p:ext uri="{BB962C8B-B14F-4D97-AF65-F5344CB8AC3E}">
        <p14:creationId xmlns:p14="http://schemas.microsoft.com/office/powerpoint/2010/main" val="3934436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34</a:t>
            </a:fld>
            <a:endParaRPr lang="en-US"/>
          </a:p>
        </p:txBody>
      </p:sp>
    </p:spTree>
    <p:extLst>
      <p:ext uri="{BB962C8B-B14F-4D97-AF65-F5344CB8AC3E}">
        <p14:creationId xmlns:p14="http://schemas.microsoft.com/office/powerpoint/2010/main" val="3792450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35</a:t>
            </a:fld>
            <a:endParaRPr lang="en-US"/>
          </a:p>
        </p:txBody>
      </p:sp>
    </p:spTree>
    <p:extLst>
      <p:ext uri="{BB962C8B-B14F-4D97-AF65-F5344CB8AC3E}">
        <p14:creationId xmlns:p14="http://schemas.microsoft.com/office/powerpoint/2010/main" val="114544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36</a:t>
            </a:fld>
            <a:endParaRPr lang="en-US"/>
          </a:p>
        </p:txBody>
      </p:sp>
    </p:spTree>
    <p:extLst>
      <p:ext uri="{BB962C8B-B14F-4D97-AF65-F5344CB8AC3E}">
        <p14:creationId xmlns:p14="http://schemas.microsoft.com/office/powerpoint/2010/main" val="3184824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37</a:t>
            </a:fld>
            <a:endParaRPr lang="en-US"/>
          </a:p>
        </p:txBody>
      </p:sp>
    </p:spTree>
    <p:extLst>
      <p:ext uri="{BB962C8B-B14F-4D97-AF65-F5344CB8AC3E}">
        <p14:creationId xmlns:p14="http://schemas.microsoft.com/office/powerpoint/2010/main" val="1997472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38</a:t>
            </a:fld>
            <a:endParaRPr lang="en-US"/>
          </a:p>
        </p:txBody>
      </p:sp>
    </p:spTree>
    <p:extLst>
      <p:ext uri="{BB962C8B-B14F-4D97-AF65-F5344CB8AC3E}">
        <p14:creationId xmlns:p14="http://schemas.microsoft.com/office/powerpoint/2010/main" val="3990323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39</a:t>
            </a:fld>
            <a:endParaRPr lang="en-US"/>
          </a:p>
        </p:txBody>
      </p:sp>
    </p:spTree>
    <p:extLst>
      <p:ext uri="{BB962C8B-B14F-4D97-AF65-F5344CB8AC3E}">
        <p14:creationId xmlns:p14="http://schemas.microsoft.com/office/powerpoint/2010/main" val="930567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40</a:t>
            </a:fld>
            <a:endParaRPr lang="en-US"/>
          </a:p>
        </p:txBody>
      </p:sp>
    </p:spTree>
    <p:extLst>
      <p:ext uri="{BB962C8B-B14F-4D97-AF65-F5344CB8AC3E}">
        <p14:creationId xmlns:p14="http://schemas.microsoft.com/office/powerpoint/2010/main" val="210266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2</a:t>
            </a:fld>
            <a:endParaRPr lang="en-US"/>
          </a:p>
        </p:txBody>
      </p:sp>
    </p:spTree>
    <p:extLst>
      <p:ext uri="{BB962C8B-B14F-4D97-AF65-F5344CB8AC3E}">
        <p14:creationId xmlns:p14="http://schemas.microsoft.com/office/powerpoint/2010/main" val="2031892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41</a:t>
            </a:fld>
            <a:endParaRPr lang="en-US"/>
          </a:p>
        </p:txBody>
      </p:sp>
    </p:spTree>
    <p:extLst>
      <p:ext uri="{BB962C8B-B14F-4D97-AF65-F5344CB8AC3E}">
        <p14:creationId xmlns:p14="http://schemas.microsoft.com/office/powerpoint/2010/main" val="731752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42</a:t>
            </a:fld>
            <a:endParaRPr lang="en-US"/>
          </a:p>
        </p:txBody>
      </p:sp>
    </p:spTree>
    <p:extLst>
      <p:ext uri="{BB962C8B-B14F-4D97-AF65-F5344CB8AC3E}">
        <p14:creationId xmlns:p14="http://schemas.microsoft.com/office/powerpoint/2010/main" val="957189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43</a:t>
            </a:fld>
            <a:endParaRPr lang="en-US"/>
          </a:p>
        </p:txBody>
      </p:sp>
    </p:spTree>
    <p:extLst>
      <p:ext uri="{BB962C8B-B14F-4D97-AF65-F5344CB8AC3E}">
        <p14:creationId xmlns:p14="http://schemas.microsoft.com/office/powerpoint/2010/main" val="2548352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44</a:t>
            </a:fld>
            <a:endParaRPr lang="en-US"/>
          </a:p>
        </p:txBody>
      </p:sp>
    </p:spTree>
    <p:extLst>
      <p:ext uri="{BB962C8B-B14F-4D97-AF65-F5344CB8AC3E}">
        <p14:creationId xmlns:p14="http://schemas.microsoft.com/office/powerpoint/2010/main" val="3408633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45</a:t>
            </a:fld>
            <a:endParaRPr lang="en-US"/>
          </a:p>
        </p:txBody>
      </p:sp>
    </p:spTree>
    <p:extLst>
      <p:ext uri="{BB962C8B-B14F-4D97-AF65-F5344CB8AC3E}">
        <p14:creationId xmlns:p14="http://schemas.microsoft.com/office/powerpoint/2010/main" val="4183113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46</a:t>
            </a:fld>
            <a:endParaRPr lang="en-US"/>
          </a:p>
        </p:txBody>
      </p:sp>
    </p:spTree>
    <p:extLst>
      <p:ext uri="{BB962C8B-B14F-4D97-AF65-F5344CB8AC3E}">
        <p14:creationId xmlns:p14="http://schemas.microsoft.com/office/powerpoint/2010/main" val="1470342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47</a:t>
            </a:fld>
            <a:endParaRPr lang="en-US"/>
          </a:p>
        </p:txBody>
      </p:sp>
    </p:spTree>
    <p:extLst>
      <p:ext uri="{BB962C8B-B14F-4D97-AF65-F5344CB8AC3E}">
        <p14:creationId xmlns:p14="http://schemas.microsoft.com/office/powerpoint/2010/main" val="701870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48</a:t>
            </a:fld>
            <a:endParaRPr lang="en-US"/>
          </a:p>
        </p:txBody>
      </p:sp>
    </p:spTree>
    <p:extLst>
      <p:ext uri="{BB962C8B-B14F-4D97-AF65-F5344CB8AC3E}">
        <p14:creationId xmlns:p14="http://schemas.microsoft.com/office/powerpoint/2010/main" val="3123904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49</a:t>
            </a:fld>
            <a:endParaRPr lang="en-US"/>
          </a:p>
        </p:txBody>
      </p:sp>
    </p:spTree>
    <p:extLst>
      <p:ext uri="{BB962C8B-B14F-4D97-AF65-F5344CB8AC3E}">
        <p14:creationId xmlns:p14="http://schemas.microsoft.com/office/powerpoint/2010/main" val="4170163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50</a:t>
            </a:fld>
            <a:endParaRPr lang="en-US"/>
          </a:p>
        </p:txBody>
      </p:sp>
    </p:spTree>
    <p:extLst>
      <p:ext uri="{BB962C8B-B14F-4D97-AF65-F5344CB8AC3E}">
        <p14:creationId xmlns:p14="http://schemas.microsoft.com/office/powerpoint/2010/main" val="273400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a:t>
            </a:fld>
            <a:endParaRPr lang="en-US"/>
          </a:p>
        </p:txBody>
      </p:sp>
    </p:spTree>
    <p:extLst>
      <p:ext uri="{BB962C8B-B14F-4D97-AF65-F5344CB8AC3E}">
        <p14:creationId xmlns:p14="http://schemas.microsoft.com/office/powerpoint/2010/main" val="2875440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51</a:t>
            </a:fld>
            <a:endParaRPr lang="en-US"/>
          </a:p>
        </p:txBody>
      </p:sp>
    </p:spTree>
    <p:extLst>
      <p:ext uri="{BB962C8B-B14F-4D97-AF65-F5344CB8AC3E}">
        <p14:creationId xmlns:p14="http://schemas.microsoft.com/office/powerpoint/2010/main" val="1006422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52</a:t>
            </a:fld>
            <a:endParaRPr lang="en-US"/>
          </a:p>
        </p:txBody>
      </p:sp>
    </p:spTree>
    <p:extLst>
      <p:ext uri="{BB962C8B-B14F-4D97-AF65-F5344CB8AC3E}">
        <p14:creationId xmlns:p14="http://schemas.microsoft.com/office/powerpoint/2010/main" val="544470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53</a:t>
            </a:fld>
            <a:endParaRPr lang="en-US"/>
          </a:p>
        </p:txBody>
      </p:sp>
    </p:spTree>
    <p:extLst>
      <p:ext uri="{BB962C8B-B14F-4D97-AF65-F5344CB8AC3E}">
        <p14:creationId xmlns:p14="http://schemas.microsoft.com/office/powerpoint/2010/main" val="3837679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54</a:t>
            </a:fld>
            <a:endParaRPr lang="en-US"/>
          </a:p>
        </p:txBody>
      </p:sp>
    </p:spTree>
    <p:extLst>
      <p:ext uri="{BB962C8B-B14F-4D97-AF65-F5344CB8AC3E}">
        <p14:creationId xmlns:p14="http://schemas.microsoft.com/office/powerpoint/2010/main" val="2486861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55</a:t>
            </a:fld>
            <a:endParaRPr lang="en-US"/>
          </a:p>
        </p:txBody>
      </p:sp>
    </p:spTree>
    <p:extLst>
      <p:ext uri="{BB962C8B-B14F-4D97-AF65-F5344CB8AC3E}">
        <p14:creationId xmlns:p14="http://schemas.microsoft.com/office/powerpoint/2010/main" val="3067667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56</a:t>
            </a:fld>
            <a:endParaRPr lang="en-US"/>
          </a:p>
        </p:txBody>
      </p:sp>
    </p:spTree>
    <p:extLst>
      <p:ext uri="{BB962C8B-B14F-4D97-AF65-F5344CB8AC3E}">
        <p14:creationId xmlns:p14="http://schemas.microsoft.com/office/powerpoint/2010/main" val="810926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57</a:t>
            </a:fld>
            <a:endParaRPr lang="en-US"/>
          </a:p>
        </p:txBody>
      </p:sp>
    </p:spTree>
    <p:extLst>
      <p:ext uri="{BB962C8B-B14F-4D97-AF65-F5344CB8AC3E}">
        <p14:creationId xmlns:p14="http://schemas.microsoft.com/office/powerpoint/2010/main" val="2279042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58</a:t>
            </a:fld>
            <a:endParaRPr lang="en-US"/>
          </a:p>
        </p:txBody>
      </p:sp>
    </p:spTree>
    <p:extLst>
      <p:ext uri="{BB962C8B-B14F-4D97-AF65-F5344CB8AC3E}">
        <p14:creationId xmlns:p14="http://schemas.microsoft.com/office/powerpoint/2010/main" val="42416014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59</a:t>
            </a:fld>
            <a:endParaRPr lang="en-US"/>
          </a:p>
        </p:txBody>
      </p:sp>
    </p:spTree>
    <p:extLst>
      <p:ext uri="{BB962C8B-B14F-4D97-AF65-F5344CB8AC3E}">
        <p14:creationId xmlns:p14="http://schemas.microsoft.com/office/powerpoint/2010/main" val="630291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60</a:t>
            </a:fld>
            <a:endParaRPr lang="en-US"/>
          </a:p>
        </p:txBody>
      </p:sp>
    </p:spTree>
    <p:extLst>
      <p:ext uri="{BB962C8B-B14F-4D97-AF65-F5344CB8AC3E}">
        <p14:creationId xmlns:p14="http://schemas.microsoft.com/office/powerpoint/2010/main" val="159528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a:t>
            </a:fld>
            <a:endParaRPr lang="en-US"/>
          </a:p>
        </p:txBody>
      </p:sp>
    </p:spTree>
    <p:extLst>
      <p:ext uri="{BB962C8B-B14F-4D97-AF65-F5344CB8AC3E}">
        <p14:creationId xmlns:p14="http://schemas.microsoft.com/office/powerpoint/2010/main" val="38061921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61</a:t>
            </a:fld>
            <a:endParaRPr lang="en-US"/>
          </a:p>
        </p:txBody>
      </p:sp>
    </p:spTree>
    <p:extLst>
      <p:ext uri="{BB962C8B-B14F-4D97-AF65-F5344CB8AC3E}">
        <p14:creationId xmlns:p14="http://schemas.microsoft.com/office/powerpoint/2010/main" val="12836935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62</a:t>
            </a:fld>
            <a:endParaRPr lang="en-US"/>
          </a:p>
        </p:txBody>
      </p:sp>
    </p:spTree>
    <p:extLst>
      <p:ext uri="{BB962C8B-B14F-4D97-AF65-F5344CB8AC3E}">
        <p14:creationId xmlns:p14="http://schemas.microsoft.com/office/powerpoint/2010/main" val="2302110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63</a:t>
            </a:fld>
            <a:endParaRPr lang="en-US"/>
          </a:p>
        </p:txBody>
      </p:sp>
    </p:spTree>
    <p:extLst>
      <p:ext uri="{BB962C8B-B14F-4D97-AF65-F5344CB8AC3E}">
        <p14:creationId xmlns:p14="http://schemas.microsoft.com/office/powerpoint/2010/main" val="10510693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64</a:t>
            </a:fld>
            <a:endParaRPr lang="en-US"/>
          </a:p>
        </p:txBody>
      </p:sp>
    </p:spTree>
    <p:extLst>
      <p:ext uri="{BB962C8B-B14F-4D97-AF65-F5344CB8AC3E}">
        <p14:creationId xmlns:p14="http://schemas.microsoft.com/office/powerpoint/2010/main" val="15416836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65</a:t>
            </a:fld>
            <a:endParaRPr lang="en-US"/>
          </a:p>
        </p:txBody>
      </p:sp>
    </p:spTree>
    <p:extLst>
      <p:ext uri="{BB962C8B-B14F-4D97-AF65-F5344CB8AC3E}">
        <p14:creationId xmlns:p14="http://schemas.microsoft.com/office/powerpoint/2010/main" val="1917357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66</a:t>
            </a:fld>
            <a:endParaRPr lang="en-US"/>
          </a:p>
        </p:txBody>
      </p:sp>
    </p:spTree>
    <p:extLst>
      <p:ext uri="{BB962C8B-B14F-4D97-AF65-F5344CB8AC3E}">
        <p14:creationId xmlns:p14="http://schemas.microsoft.com/office/powerpoint/2010/main" val="951094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67</a:t>
            </a:fld>
            <a:endParaRPr lang="en-US"/>
          </a:p>
        </p:txBody>
      </p:sp>
    </p:spTree>
    <p:extLst>
      <p:ext uri="{BB962C8B-B14F-4D97-AF65-F5344CB8AC3E}">
        <p14:creationId xmlns:p14="http://schemas.microsoft.com/office/powerpoint/2010/main" val="8917873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68</a:t>
            </a:fld>
            <a:endParaRPr lang="en-US"/>
          </a:p>
        </p:txBody>
      </p:sp>
    </p:spTree>
    <p:extLst>
      <p:ext uri="{BB962C8B-B14F-4D97-AF65-F5344CB8AC3E}">
        <p14:creationId xmlns:p14="http://schemas.microsoft.com/office/powerpoint/2010/main" val="3626829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69</a:t>
            </a:fld>
            <a:endParaRPr lang="en-US"/>
          </a:p>
        </p:txBody>
      </p:sp>
    </p:spTree>
    <p:extLst>
      <p:ext uri="{BB962C8B-B14F-4D97-AF65-F5344CB8AC3E}">
        <p14:creationId xmlns:p14="http://schemas.microsoft.com/office/powerpoint/2010/main" val="203893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70</a:t>
            </a:fld>
            <a:endParaRPr lang="en-US"/>
          </a:p>
        </p:txBody>
      </p:sp>
    </p:spTree>
    <p:extLst>
      <p:ext uri="{BB962C8B-B14F-4D97-AF65-F5344CB8AC3E}">
        <p14:creationId xmlns:p14="http://schemas.microsoft.com/office/powerpoint/2010/main" val="50554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E50CE05-2728-4142-B156-F801AF8E1C60}" type="slidenum">
              <a:rPr lang="en-US" smtClean="0"/>
              <a:t>5</a:t>
            </a:fld>
            <a:endParaRPr lang="en-US"/>
          </a:p>
        </p:txBody>
      </p:sp>
    </p:spTree>
    <p:extLst>
      <p:ext uri="{BB962C8B-B14F-4D97-AF65-F5344CB8AC3E}">
        <p14:creationId xmlns:p14="http://schemas.microsoft.com/office/powerpoint/2010/main" val="37052227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E50CE05-2728-4142-B156-F801AF8E1C60}" type="slidenum">
              <a:rPr lang="en-US" smtClean="0"/>
              <a:t>71</a:t>
            </a:fld>
            <a:endParaRPr lang="en-US"/>
          </a:p>
        </p:txBody>
      </p:sp>
    </p:spTree>
    <p:extLst>
      <p:ext uri="{BB962C8B-B14F-4D97-AF65-F5344CB8AC3E}">
        <p14:creationId xmlns:p14="http://schemas.microsoft.com/office/powerpoint/2010/main" val="1739506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72</a:t>
            </a:fld>
            <a:endParaRPr lang="en-US"/>
          </a:p>
        </p:txBody>
      </p:sp>
    </p:spTree>
    <p:extLst>
      <p:ext uri="{BB962C8B-B14F-4D97-AF65-F5344CB8AC3E}">
        <p14:creationId xmlns:p14="http://schemas.microsoft.com/office/powerpoint/2010/main" val="696809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73</a:t>
            </a:fld>
            <a:endParaRPr lang="en-US"/>
          </a:p>
        </p:txBody>
      </p:sp>
    </p:spTree>
    <p:extLst>
      <p:ext uri="{BB962C8B-B14F-4D97-AF65-F5344CB8AC3E}">
        <p14:creationId xmlns:p14="http://schemas.microsoft.com/office/powerpoint/2010/main" val="12733476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74</a:t>
            </a:fld>
            <a:endParaRPr lang="en-US"/>
          </a:p>
        </p:txBody>
      </p:sp>
    </p:spTree>
    <p:extLst>
      <p:ext uri="{BB962C8B-B14F-4D97-AF65-F5344CB8AC3E}">
        <p14:creationId xmlns:p14="http://schemas.microsoft.com/office/powerpoint/2010/main" val="18256847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75</a:t>
            </a:fld>
            <a:endParaRPr lang="en-US"/>
          </a:p>
        </p:txBody>
      </p:sp>
    </p:spTree>
    <p:extLst>
      <p:ext uri="{BB962C8B-B14F-4D97-AF65-F5344CB8AC3E}">
        <p14:creationId xmlns:p14="http://schemas.microsoft.com/office/powerpoint/2010/main" val="24441597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76</a:t>
            </a:fld>
            <a:endParaRPr lang="en-US"/>
          </a:p>
        </p:txBody>
      </p:sp>
    </p:spTree>
    <p:extLst>
      <p:ext uri="{BB962C8B-B14F-4D97-AF65-F5344CB8AC3E}">
        <p14:creationId xmlns:p14="http://schemas.microsoft.com/office/powerpoint/2010/main" val="21722719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77</a:t>
            </a:fld>
            <a:endParaRPr lang="en-US"/>
          </a:p>
        </p:txBody>
      </p:sp>
    </p:spTree>
    <p:extLst>
      <p:ext uri="{BB962C8B-B14F-4D97-AF65-F5344CB8AC3E}">
        <p14:creationId xmlns:p14="http://schemas.microsoft.com/office/powerpoint/2010/main" val="26510391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78</a:t>
            </a:fld>
            <a:endParaRPr lang="en-US"/>
          </a:p>
        </p:txBody>
      </p:sp>
    </p:spTree>
    <p:extLst>
      <p:ext uri="{BB962C8B-B14F-4D97-AF65-F5344CB8AC3E}">
        <p14:creationId xmlns:p14="http://schemas.microsoft.com/office/powerpoint/2010/main" val="17336772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79</a:t>
            </a:fld>
            <a:endParaRPr lang="en-US"/>
          </a:p>
        </p:txBody>
      </p:sp>
    </p:spTree>
    <p:extLst>
      <p:ext uri="{BB962C8B-B14F-4D97-AF65-F5344CB8AC3E}">
        <p14:creationId xmlns:p14="http://schemas.microsoft.com/office/powerpoint/2010/main" val="30253710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80</a:t>
            </a:fld>
            <a:endParaRPr lang="en-US"/>
          </a:p>
        </p:txBody>
      </p:sp>
    </p:spTree>
    <p:extLst>
      <p:ext uri="{BB962C8B-B14F-4D97-AF65-F5344CB8AC3E}">
        <p14:creationId xmlns:p14="http://schemas.microsoft.com/office/powerpoint/2010/main" val="261750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a:t>
            </a:fld>
            <a:endParaRPr lang="en-US"/>
          </a:p>
        </p:txBody>
      </p:sp>
    </p:spTree>
    <p:extLst>
      <p:ext uri="{BB962C8B-B14F-4D97-AF65-F5344CB8AC3E}">
        <p14:creationId xmlns:p14="http://schemas.microsoft.com/office/powerpoint/2010/main" val="29194161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81</a:t>
            </a:fld>
            <a:endParaRPr lang="en-US"/>
          </a:p>
        </p:txBody>
      </p:sp>
    </p:spTree>
    <p:extLst>
      <p:ext uri="{BB962C8B-B14F-4D97-AF65-F5344CB8AC3E}">
        <p14:creationId xmlns:p14="http://schemas.microsoft.com/office/powerpoint/2010/main" val="35576879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82</a:t>
            </a:fld>
            <a:endParaRPr lang="en-US"/>
          </a:p>
        </p:txBody>
      </p:sp>
    </p:spTree>
    <p:extLst>
      <p:ext uri="{BB962C8B-B14F-4D97-AF65-F5344CB8AC3E}">
        <p14:creationId xmlns:p14="http://schemas.microsoft.com/office/powerpoint/2010/main" val="18720054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83</a:t>
            </a:fld>
            <a:endParaRPr lang="en-US"/>
          </a:p>
        </p:txBody>
      </p:sp>
    </p:spTree>
    <p:extLst>
      <p:ext uri="{BB962C8B-B14F-4D97-AF65-F5344CB8AC3E}">
        <p14:creationId xmlns:p14="http://schemas.microsoft.com/office/powerpoint/2010/main" val="15717810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84</a:t>
            </a:fld>
            <a:endParaRPr lang="en-US"/>
          </a:p>
        </p:txBody>
      </p:sp>
    </p:spTree>
    <p:extLst>
      <p:ext uri="{BB962C8B-B14F-4D97-AF65-F5344CB8AC3E}">
        <p14:creationId xmlns:p14="http://schemas.microsoft.com/office/powerpoint/2010/main" val="38965486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85</a:t>
            </a:fld>
            <a:endParaRPr lang="en-US"/>
          </a:p>
        </p:txBody>
      </p:sp>
    </p:spTree>
    <p:extLst>
      <p:ext uri="{BB962C8B-B14F-4D97-AF65-F5344CB8AC3E}">
        <p14:creationId xmlns:p14="http://schemas.microsoft.com/office/powerpoint/2010/main" val="35558518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86</a:t>
            </a:fld>
            <a:endParaRPr lang="en-US"/>
          </a:p>
        </p:txBody>
      </p:sp>
    </p:spTree>
    <p:extLst>
      <p:ext uri="{BB962C8B-B14F-4D97-AF65-F5344CB8AC3E}">
        <p14:creationId xmlns:p14="http://schemas.microsoft.com/office/powerpoint/2010/main" val="39104141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87</a:t>
            </a:fld>
            <a:endParaRPr lang="en-US"/>
          </a:p>
        </p:txBody>
      </p:sp>
    </p:spTree>
    <p:extLst>
      <p:ext uri="{BB962C8B-B14F-4D97-AF65-F5344CB8AC3E}">
        <p14:creationId xmlns:p14="http://schemas.microsoft.com/office/powerpoint/2010/main" val="9155555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88</a:t>
            </a:fld>
            <a:endParaRPr lang="en-US"/>
          </a:p>
        </p:txBody>
      </p:sp>
    </p:spTree>
    <p:extLst>
      <p:ext uri="{BB962C8B-B14F-4D97-AF65-F5344CB8AC3E}">
        <p14:creationId xmlns:p14="http://schemas.microsoft.com/office/powerpoint/2010/main" val="8692977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89</a:t>
            </a:fld>
            <a:endParaRPr lang="en-US"/>
          </a:p>
        </p:txBody>
      </p:sp>
    </p:spTree>
    <p:extLst>
      <p:ext uri="{BB962C8B-B14F-4D97-AF65-F5344CB8AC3E}">
        <p14:creationId xmlns:p14="http://schemas.microsoft.com/office/powerpoint/2010/main" val="13170181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90</a:t>
            </a:fld>
            <a:endParaRPr lang="en-US"/>
          </a:p>
        </p:txBody>
      </p:sp>
    </p:spTree>
    <p:extLst>
      <p:ext uri="{BB962C8B-B14F-4D97-AF65-F5344CB8AC3E}">
        <p14:creationId xmlns:p14="http://schemas.microsoft.com/office/powerpoint/2010/main" val="338791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a:t>
            </a:fld>
            <a:endParaRPr lang="en-US"/>
          </a:p>
        </p:txBody>
      </p:sp>
    </p:spTree>
    <p:extLst>
      <p:ext uri="{BB962C8B-B14F-4D97-AF65-F5344CB8AC3E}">
        <p14:creationId xmlns:p14="http://schemas.microsoft.com/office/powerpoint/2010/main" val="903860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9</a:t>
            </a:fld>
            <a:endParaRPr lang="en-US"/>
          </a:p>
        </p:txBody>
      </p:sp>
    </p:spTree>
    <p:extLst>
      <p:ext uri="{BB962C8B-B14F-4D97-AF65-F5344CB8AC3E}">
        <p14:creationId xmlns:p14="http://schemas.microsoft.com/office/powerpoint/2010/main" val="145612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26</a:t>
            </a:fld>
            <a:endParaRPr lang="en-US"/>
          </a:p>
        </p:txBody>
      </p:sp>
    </p:spTree>
    <p:extLst>
      <p:ext uri="{BB962C8B-B14F-4D97-AF65-F5344CB8AC3E}">
        <p14:creationId xmlns:p14="http://schemas.microsoft.com/office/powerpoint/2010/main" val="191293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876C726-FA81-52AF-B7FD-3246E8D6B7A5}"/>
              </a:ext>
            </a:extLst>
          </p:cNvPr>
          <p:cNvSpPr>
            <a:spLocks noGrp="1"/>
          </p:cNvSpPr>
          <p:nvPr>
            <p:ph type="body" sz="quarter" idx="10" hasCustomPrompt="1"/>
          </p:nvPr>
        </p:nvSpPr>
        <p:spPr>
          <a:xfrm>
            <a:off x="923925" y="2814638"/>
            <a:ext cx="9083675" cy="1563687"/>
          </a:xfrm>
          <a:prstGeom prst="rect">
            <a:avLst/>
          </a:prstGeom>
        </p:spPr>
        <p:txBody>
          <a:bodyPr/>
          <a:lstStyle>
            <a:lvl1pPr marL="0" indent="0">
              <a:buNone/>
              <a:defRPr sz="54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dirty="0"/>
              <a:t>Click here to add title</a:t>
            </a:r>
          </a:p>
        </p:txBody>
      </p:sp>
      <p:sp>
        <p:nvSpPr>
          <p:cNvPr id="14" name="Text Placeholder 13">
            <a:extLst>
              <a:ext uri="{FF2B5EF4-FFF2-40B4-BE49-F238E27FC236}">
                <a16:creationId xmlns:a16="http://schemas.microsoft.com/office/drawing/2014/main" id="{8BD065EA-F222-E2DB-786F-2F2E6E69054F}"/>
              </a:ext>
            </a:extLst>
          </p:cNvPr>
          <p:cNvSpPr>
            <a:spLocks noGrp="1"/>
          </p:cNvSpPr>
          <p:nvPr>
            <p:ph type="body" sz="quarter" idx="11" hasCustomPrompt="1"/>
          </p:nvPr>
        </p:nvSpPr>
        <p:spPr>
          <a:xfrm>
            <a:off x="923925" y="4643438"/>
            <a:ext cx="9083675" cy="1086802"/>
          </a:xfrm>
          <a:prstGeom prst="rect">
            <a:avLst/>
          </a:prstGeom>
        </p:spPr>
        <p:txBody>
          <a:bodyPr/>
          <a:lstStyle>
            <a:lvl1pPr marL="0" indent="0">
              <a:buNone/>
              <a:defRPr sz="2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here to add subtitle</a:t>
            </a:r>
          </a:p>
        </p:txBody>
      </p:sp>
    </p:spTree>
    <p:extLst>
      <p:ext uri="{BB962C8B-B14F-4D97-AF65-F5344CB8AC3E}">
        <p14:creationId xmlns:p14="http://schemas.microsoft.com/office/powerpoint/2010/main" val="173722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F7FCA325-BF42-0CE7-51F4-0FB1B0B90B95}"/>
              </a:ext>
            </a:extLst>
          </p:cNvPr>
          <p:cNvSpPr>
            <a:spLocks noGrp="1"/>
          </p:cNvSpPr>
          <p:nvPr>
            <p:ph type="body" sz="quarter" idx="10" hasCustomPrompt="1"/>
          </p:nvPr>
        </p:nvSpPr>
        <p:spPr>
          <a:xfrm>
            <a:off x="1554162" y="1331278"/>
            <a:ext cx="9083675" cy="1563687"/>
          </a:xfrm>
          <a:prstGeom prst="rect">
            <a:avLst/>
          </a:prstGeom>
        </p:spPr>
        <p:txBody>
          <a:bodyPr/>
          <a:lstStyle>
            <a:lvl1pPr marL="0" indent="0" algn="ctr">
              <a:buNone/>
              <a:defRPr sz="54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dirty="0"/>
              <a:t>Click here to add title</a:t>
            </a:r>
          </a:p>
        </p:txBody>
      </p:sp>
      <p:sp>
        <p:nvSpPr>
          <p:cNvPr id="10" name="Text Placeholder 13">
            <a:extLst>
              <a:ext uri="{FF2B5EF4-FFF2-40B4-BE49-F238E27FC236}">
                <a16:creationId xmlns:a16="http://schemas.microsoft.com/office/drawing/2014/main" id="{AB055AB7-D677-7839-661C-04C531056EE2}"/>
              </a:ext>
            </a:extLst>
          </p:cNvPr>
          <p:cNvSpPr>
            <a:spLocks noGrp="1"/>
          </p:cNvSpPr>
          <p:nvPr>
            <p:ph type="body" sz="quarter" idx="11" hasCustomPrompt="1"/>
          </p:nvPr>
        </p:nvSpPr>
        <p:spPr>
          <a:xfrm>
            <a:off x="1554161" y="3175159"/>
            <a:ext cx="9083675" cy="1086802"/>
          </a:xfrm>
          <a:prstGeom prst="rect">
            <a:avLst/>
          </a:prstGeom>
        </p:spPr>
        <p:txBody>
          <a:bodyPr/>
          <a:lstStyle>
            <a:lvl1pPr marL="0" indent="0" algn="ctr">
              <a:buNone/>
              <a:defRPr sz="2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here to add subtitle</a:t>
            </a:r>
          </a:p>
        </p:txBody>
      </p:sp>
    </p:spTree>
    <p:extLst>
      <p:ext uri="{BB962C8B-B14F-4D97-AF65-F5344CB8AC3E}">
        <p14:creationId xmlns:p14="http://schemas.microsoft.com/office/powerpoint/2010/main" val="216003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C706C3A-0105-9A96-5616-B6CC6743FCAA}"/>
              </a:ext>
            </a:extLst>
          </p:cNvPr>
          <p:cNvSpPr>
            <a:spLocks noGrp="1"/>
          </p:cNvSpPr>
          <p:nvPr>
            <p:ph type="body" sz="quarter" idx="10" hasCustomPrompt="1"/>
          </p:nvPr>
        </p:nvSpPr>
        <p:spPr>
          <a:xfrm>
            <a:off x="944563" y="2163763"/>
            <a:ext cx="10037762" cy="639762"/>
          </a:xfrm>
          <a:prstGeom prst="rect">
            <a:avLst/>
          </a:prstGeom>
        </p:spPr>
        <p:txBody>
          <a:bodyPr/>
          <a:lstStyle>
            <a:lvl1pPr marL="0" indent="0">
              <a:buNone/>
              <a:defRPr sz="36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callout title</a:t>
            </a:r>
          </a:p>
        </p:txBody>
      </p:sp>
      <p:sp>
        <p:nvSpPr>
          <p:cNvPr id="12" name="Text Placeholder 11">
            <a:extLst>
              <a:ext uri="{FF2B5EF4-FFF2-40B4-BE49-F238E27FC236}">
                <a16:creationId xmlns:a16="http://schemas.microsoft.com/office/drawing/2014/main" id="{1EE45D68-EE69-7DD5-21F3-1063A35A84A5}"/>
              </a:ext>
            </a:extLst>
          </p:cNvPr>
          <p:cNvSpPr>
            <a:spLocks noGrp="1"/>
          </p:cNvSpPr>
          <p:nvPr>
            <p:ph type="body" sz="quarter" idx="11" hasCustomPrompt="1"/>
          </p:nvPr>
        </p:nvSpPr>
        <p:spPr>
          <a:xfrm>
            <a:off x="944563" y="2986723"/>
            <a:ext cx="10037762" cy="253047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important body text</a:t>
            </a:r>
          </a:p>
        </p:txBody>
      </p:sp>
    </p:spTree>
    <p:extLst>
      <p:ext uri="{BB962C8B-B14F-4D97-AF65-F5344CB8AC3E}">
        <p14:creationId xmlns:p14="http://schemas.microsoft.com/office/powerpoint/2010/main" val="25526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r>
              <a:rPr lang="en-US" dirty="0"/>
              <a:t>Click to add presentation title</a:t>
            </a:r>
          </a:p>
        </p:txBody>
      </p:sp>
      <p:sp>
        <p:nvSpPr>
          <p:cNvPr id="8" name="Text Placeholder 7">
            <a:extLst>
              <a:ext uri="{FF2B5EF4-FFF2-40B4-BE49-F238E27FC236}">
                <a16:creationId xmlns:a16="http://schemas.microsoft.com/office/drawing/2014/main" id="{B78372B0-7D8D-781B-3D11-3CE06868F7F1}"/>
              </a:ext>
            </a:extLst>
          </p:cNvPr>
          <p:cNvSpPr>
            <a:spLocks noGrp="1"/>
          </p:cNvSpPr>
          <p:nvPr>
            <p:ph type="body" sz="quarter" idx="11" hasCustomPrompt="1"/>
          </p:nvPr>
        </p:nvSpPr>
        <p:spPr>
          <a:xfrm>
            <a:off x="838200" y="1638003"/>
            <a:ext cx="10515600" cy="579438"/>
          </a:xfrm>
          <a:prstGeom prst="rect">
            <a:avLst/>
          </a:prstGeom>
        </p:spPr>
        <p:txBody>
          <a:bodyPr/>
          <a:lstStyle>
            <a:lvl1pPr marL="0" indent="0">
              <a:buNone/>
              <a:defRPr>
                <a:solidFill>
                  <a:schemeClr val="accent3"/>
                </a:solidFill>
              </a:defRPr>
            </a:lvl1pPr>
          </a:lstStyle>
          <a:p>
            <a:pPr lvl="0"/>
            <a:r>
              <a:rPr lang="en-US" dirty="0"/>
              <a:t>Click to add subtitle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2433044"/>
            <a:ext cx="10515600" cy="37973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878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r>
              <a:rPr lang="en-US" dirty="0"/>
              <a:t>Click to add presentation title</a:t>
            </a:r>
          </a:p>
        </p:txBody>
      </p:sp>
      <p:sp>
        <p:nvSpPr>
          <p:cNvPr id="8" name="Text Placeholder 7">
            <a:extLst>
              <a:ext uri="{FF2B5EF4-FFF2-40B4-BE49-F238E27FC236}">
                <a16:creationId xmlns:a16="http://schemas.microsoft.com/office/drawing/2014/main" id="{B78372B0-7D8D-781B-3D11-3CE06868F7F1}"/>
              </a:ext>
            </a:extLst>
          </p:cNvPr>
          <p:cNvSpPr>
            <a:spLocks noGrp="1"/>
          </p:cNvSpPr>
          <p:nvPr>
            <p:ph type="body" sz="quarter" idx="11" hasCustomPrompt="1"/>
          </p:nvPr>
        </p:nvSpPr>
        <p:spPr>
          <a:xfrm>
            <a:off x="838200" y="1638003"/>
            <a:ext cx="10515600" cy="579438"/>
          </a:xfrm>
          <a:prstGeom prst="rect">
            <a:avLst/>
          </a:prstGeom>
        </p:spPr>
        <p:txBody>
          <a:bodyPr/>
          <a:lstStyle>
            <a:lvl1pPr marL="0" indent="0">
              <a:buNone/>
              <a:defRPr>
                <a:solidFill>
                  <a:schemeClr val="accent3"/>
                </a:solidFill>
              </a:defRPr>
            </a:lvl1pPr>
          </a:lstStyle>
          <a:p>
            <a:pPr lvl="0"/>
            <a:r>
              <a:rPr lang="en-US" dirty="0"/>
              <a:t>Click to add subtitle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2433044"/>
            <a:ext cx="4973320" cy="37973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9">
            <a:extLst>
              <a:ext uri="{FF2B5EF4-FFF2-40B4-BE49-F238E27FC236}">
                <a16:creationId xmlns:a16="http://schemas.microsoft.com/office/drawing/2014/main" id="{0A58265B-705C-58EA-99A7-376ACA53E42F}"/>
              </a:ext>
            </a:extLst>
          </p:cNvPr>
          <p:cNvSpPr>
            <a:spLocks noGrp="1"/>
          </p:cNvSpPr>
          <p:nvPr>
            <p:ph type="body" sz="quarter" idx="13"/>
          </p:nvPr>
        </p:nvSpPr>
        <p:spPr>
          <a:xfrm>
            <a:off x="6380480" y="2433044"/>
            <a:ext cx="4973320" cy="37973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74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ntent_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r>
              <a:rPr lang="en-US" dirty="0"/>
              <a:t>Click to add presentation 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1663879"/>
            <a:ext cx="10515600" cy="456646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115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_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r>
              <a:rPr lang="en-US" dirty="0"/>
              <a:t>Click to add presentation 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1663879"/>
            <a:ext cx="4973320" cy="456646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9">
            <a:extLst>
              <a:ext uri="{FF2B5EF4-FFF2-40B4-BE49-F238E27FC236}">
                <a16:creationId xmlns:a16="http://schemas.microsoft.com/office/drawing/2014/main" id="{0A58265B-705C-58EA-99A7-376ACA53E42F}"/>
              </a:ext>
            </a:extLst>
          </p:cNvPr>
          <p:cNvSpPr>
            <a:spLocks noGrp="1"/>
          </p:cNvSpPr>
          <p:nvPr>
            <p:ph type="body" sz="quarter" idx="13"/>
          </p:nvPr>
        </p:nvSpPr>
        <p:spPr>
          <a:xfrm>
            <a:off x="6380480" y="1663879"/>
            <a:ext cx="4973320" cy="456646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756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55052B-1BD6-9467-7DA0-BA6171DEC8ED}"/>
              </a:ext>
            </a:extLst>
          </p:cNvPr>
          <p:cNvSpPr>
            <a:spLocks noGrp="1"/>
          </p:cNvSpPr>
          <p:nvPr>
            <p:ph type="body" sz="quarter" idx="10" hasCustomPrompt="1"/>
          </p:nvPr>
        </p:nvSpPr>
        <p:spPr>
          <a:xfrm>
            <a:off x="1645602" y="5292725"/>
            <a:ext cx="2834957" cy="457836"/>
          </a:xfrm>
          <a:prstGeom prst="rect">
            <a:avLst/>
          </a:prstGeom>
        </p:spPr>
        <p:txBody>
          <a:bodyPr anchor="t"/>
          <a:lstStyle>
            <a:lvl1pPr marL="0" indent="0">
              <a:buNone/>
              <a:defRPr sz="2400" b="1" i="1"/>
            </a:lvl1pPr>
          </a:lstStyle>
          <a:p>
            <a:pPr lvl="0"/>
            <a:r>
              <a:rPr lang="en-US" dirty="0" err="1"/>
              <a:t>facs.org</a:t>
            </a:r>
            <a:r>
              <a:rPr lang="en-US" dirty="0"/>
              <a:t>/</a:t>
            </a:r>
            <a:r>
              <a:rPr lang="en-US" dirty="0" err="1"/>
              <a:t>loremipsum</a:t>
            </a:r>
            <a:endParaRPr lang="en-US" dirty="0"/>
          </a:p>
        </p:txBody>
      </p:sp>
      <p:sp>
        <p:nvSpPr>
          <p:cNvPr id="9" name="Text Placeholder 5">
            <a:extLst>
              <a:ext uri="{FF2B5EF4-FFF2-40B4-BE49-F238E27FC236}">
                <a16:creationId xmlns:a16="http://schemas.microsoft.com/office/drawing/2014/main" id="{D7006DB2-8A85-1FBC-A6C9-9747B2DD5A73}"/>
              </a:ext>
            </a:extLst>
          </p:cNvPr>
          <p:cNvSpPr>
            <a:spLocks noGrp="1"/>
          </p:cNvSpPr>
          <p:nvPr>
            <p:ph type="body" sz="quarter" idx="11" hasCustomPrompt="1"/>
          </p:nvPr>
        </p:nvSpPr>
        <p:spPr>
          <a:xfrm>
            <a:off x="5760403" y="5292726"/>
            <a:ext cx="2123758" cy="457836"/>
          </a:xfrm>
          <a:prstGeom prst="rect">
            <a:avLst/>
          </a:prstGeom>
        </p:spPr>
        <p:txBody>
          <a:bodyPr anchor="t"/>
          <a:lstStyle>
            <a:lvl1pPr marL="0" indent="0">
              <a:buNone/>
              <a:defRPr sz="2400" b="0" i="0"/>
            </a:lvl1pPr>
          </a:lstStyle>
          <a:p>
            <a:pPr lvl="0"/>
            <a:r>
              <a:rPr lang="en-US" dirty="0"/>
              <a:t>Page Name</a:t>
            </a:r>
          </a:p>
        </p:txBody>
      </p:sp>
      <p:sp>
        <p:nvSpPr>
          <p:cNvPr id="12" name="Text Placeholder 5">
            <a:extLst>
              <a:ext uri="{FF2B5EF4-FFF2-40B4-BE49-F238E27FC236}">
                <a16:creationId xmlns:a16="http://schemas.microsoft.com/office/drawing/2014/main" id="{7CF7E7BB-5330-B0B1-3637-6180EFE83B75}"/>
              </a:ext>
            </a:extLst>
          </p:cNvPr>
          <p:cNvSpPr>
            <a:spLocks noGrp="1"/>
          </p:cNvSpPr>
          <p:nvPr>
            <p:ph type="body" sz="quarter" idx="12" hasCustomPrompt="1"/>
          </p:nvPr>
        </p:nvSpPr>
        <p:spPr>
          <a:xfrm>
            <a:off x="8859203" y="5292725"/>
            <a:ext cx="2123758" cy="457836"/>
          </a:xfrm>
          <a:prstGeom prst="rect">
            <a:avLst/>
          </a:prstGeom>
        </p:spPr>
        <p:txBody>
          <a:bodyPr anchor="t"/>
          <a:lstStyle>
            <a:lvl1pPr marL="0" indent="0">
              <a:buNone/>
              <a:defRPr sz="2400" b="0" i="0"/>
            </a:lvl1pPr>
          </a:lstStyle>
          <a:p>
            <a:pPr lvl="0"/>
            <a:r>
              <a:rPr lang="en-US" dirty="0"/>
              <a:t>@handle</a:t>
            </a:r>
          </a:p>
        </p:txBody>
      </p:sp>
      <p:sp>
        <p:nvSpPr>
          <p:cNvPr id="14" name="Text Placeholder 13">
            <a:extLst>
              <a:ext uri="{FF2B5EF4-FFF2-40B4-BE49-F238E27FC236}">
                <a16:creationId xmlns:a16="http://schemas.microsoft.com/office/drawing/2014/main" id="{9350C3A8-2F01-B4B4-E92B-4CEA3856EA53}"/>
              </a:ext>
            </a:extLst>
          </p:cNvPr>
          <p:cNvSpPr>
            <a:spLocks noGrp="1"/>
          </p:cNvSpPr>
          <p:nvPr>
            <p:ph type="body" sz="quarter" idx="13" hasCustomPrompt="1"/>
          </p:nvPr>
        </p:nvSpPr>
        <p:spPr>
          <a:xfrm>
            <a:off x="3947319" y="2367598"/>
            <a:ext cx="4297362" cy="355600"/>
          </a:xfrm>
          <a:prstGeom prst="rect">
            <a:avLst/>
          </a:prstGeom>
        </p:spPr>
        <p:txBody>
          <a:bodyPr/>
          <a:lstStyle>
            <a:lvl1pPr marL="0" indent="0" algn="ctr">
              <a:buNone/>
              <a:defRPr sz="1800"/>
            </a:lvl1pPr>
          </a:lstStyle>
          <a:p>
            <a:pPr lvl="0"/>
            <a:r>
              <a:rPr lang="en-US" dirty="0"/>
              <a:t>Add your call to action</a:t>
            </a:r>
          </a:p>
        </p:txBody>
      </p:sp>
      <p:sp>
        <p:nvSpPr>
          <p:cNvPr id="16" name="Picture Placeholder 15">
            <a:extLst>
              <a:ext uri="{FF2B5EF4-FFF2-40B4-BE49-F238E27FC236}">
                <a16:creationId xmlns:a16="http://schemas.microsoft.com/office/drawing/2014/main" id="{EF0F5F36-C8E3-6A71-8A08-A9D4C7445828}"/>
              </a:ext>
            </a:extLst>
          </p:cNvPr>
          <p:cNvSpPr>
            <a:spLocks noGrp="1"/>
          </p:cNvSpPr>
          <p:nvPr>
            <p:ph type="pic" sz="quarter" idx="14" hasCustomPrompt="1"/>
          </p:nvPr>
        </p:nvSpPr>
        <p:spPr>
          <a:xfrm>
            <a:off x="5343525" y="2824163"/>
            <a:ext cx="1524000" cy="1514475"/>
          </a:xfrm>
          <a:prstGeom prst="rect">
            <a:avLst/>
          </a:prstGeom>
        </p:spPr>
        <p:txBody>
          <a:bodyPr/>
          <a:lstStyle>
            <a:lvl1pPr marL="0" indent="0">
              <a:buNone/>
              <a:defRPr/>
            </a:lvl1pPr>
          </a:lstStyle>
          <a:p>
            <a:r>
              <a:rPr lang="en-US" dirty="0"/>
              <a:t>Click to insert QR code</a:t>
            </a:r>
          </a:p>
        </p:txBody>
      </p:sp>
    </p:spTree>
    <p:extLst>
      <p:ext uri="{BB962C8B-B14F-4D97-AF65-F5344CB8AC3E}">
        <p14:creationId xmlns:p14="http://schemas.microsoft.com/office/powerpoint/2010/main" val="545058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theme" Target="../theme/theme4.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Logo&#10;&#10;Description automatically generated with low confidence">
            <a:extLst>
              <a:ext uri="{FF2B5EF4-FFF2-40B4-BE49-F238E27FC236}">
                <a16:creationId xmlns:a16="http://schemas.microsoft.com/office/drawing/2014/main" id="{BACE7061-F53F-BE63-910B-10DF2714DAA2}"/>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854594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Logo&#10;&#10;Description automatically generated with medium confidence">
            <a:extLst>
              <a:ext uri="{FF2B5EF4-FFF2-40B4-BE49-F238E27FC236}">
                <a16:creationId xmlns:a16="http://schemas.microsoft.com/office/drawing/2014/main" id="{69C27FA8-E712-8220-A2C5-40B01BF041E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28717444"/>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8F3F4135-532B-8B54-350B-67B5DA87B1C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26106645"/>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Graphical user interface, application&#10;&#10;Description automatically generated">
            <a:extLst>
              <a:ext uri="{FF2B5EF4-FFF2-40B4-BE49-F238E27FC236}">
                <a16:creationId xmlns:a16="http://schemas.microsoft.com/office/drawing/2014/main" id="{D47269CB-AB0B-69A1-9242-C6E9D8D57CAD}"/>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9" name="Title Placeholder 8">
            <a:extLst>
              <a:ext uri="{FF2B5EF4-FFF2-40B4-BE49-F238E27FC236}">
                <a16:creationId xmlns:a16="http://schemas.microsoft.com/office/drawing/2014/main" id="{A620CC51-B047-4A59-536F-17CF1654CCBB}"/>
              </a:ext>
            </a:extLst>
          </p:cNvPr>
          <p:cNvSpPr>
            <a:spLocks noGrp="1"/>
          </p:cNvSpPr>
          <p:nvPr>
            <p:ph type="title"/>
          </p:nvPr>
        </p:nvSpPr>
        <p:spPr>
          <a:xfrm>
            <a:off x="838200" y="537845"/>
            <a:ext cx="10515600" cy="884555"/>
          </a:xfrm>
          <a:prstGeom prst="rect">
            <a:avLst/>
          </a:prstGeom>
        </p:spPr>
        <p:txBody>
          <a:bodyPr vert="horz" lIns="91440" tIns="45720" rIns="91440" bIns="45720" rtlCol="0" anchor="ctr">
            <a:normAutofit/>
          </a:bodyPr>
          <a:lstStyle/>
          <a:p>
            <a:r>
              <a:rPr lang="en-US" dirty="0"/>
              <a:t>Click to add title</a:t>
            </a:r>
          </a:p>
        </p:txBody>
      </p:sp>
      <p:sp>
        <p:nvSpPr>
          <p:cNvPr id="12" name="Footer Placeholder 11">
            <a:extLst>
              <a:ext uri="{FF2B5EF4-FFF2-40B4-BE49-F238E27FC236}">
                <a16:creationId xmlns:a16="http://schemas.microsoft.com/office/drawing/2014/main" id="{07C6019B-CAEA-B835-D16A-63CCFA49E4C2}"/>
              </a:ext>
            </a:extLst>
          </p:cNvPr>
          <p:cNvSpPr>
            <a:spLocks noGrp="1"/>
          </p:cNvSpPr>
          <p:nvPr>
            <p:ph type="ftr" sz="quarter" idx="3"/>
          </p:nvPr>
        </p:nvSpPr>
        <p:spPr>
          <a:xfrm>
            <a:off x="838200" y="38556"/>
            <a:ext cx="6659880" cy="257810"/>
          </a:xfrm>
          <a:prstGeom prst="rect">
            <a:avLst/>
          </a:prstGeom>
        </p:spPr>
        <p:txBody>
          <a:bodyPr vert="horz" lIns="91440" tIns="45720" rIns="91440" bIns="45720" rtlCol="0" anchor="ctr"/>
          <a:lstStyle>
            <a:lvl1pPr algn="l">
              <a:defRPr sz="1200">
                <a:solidFill>
                  <a:schemeClr val="tx1"/>
                </a:solidFill>
              </a:defRPr>
            </a:lvl1pPr>
          </a:lstStyle>
          <a:p>
            <a:r>
              <a:rPr lang="en-US"/>
              <a:t>Click to add presentation title</a:t>
            </a:r>
            <a:endParaRPr lang="en-US" dirty="0"/>
          </a:p>
        </p:txBody>
      </p:sp>
      <p:sp>
        <p:nvSpPr>
          <p:cNvPr id="13" name="TextBox 12">
            <a:extLst>
              <a:ext uri="{FF2B5EF4-FFF2-40B4-BE49-F238E27FC236}">
                <a16:creationId xmlns:a16="http://schemas.microsoft.com/office/drawing/2014/main" id="{2501787C-2106-14B5-7584-D3D6E3361B9B}"/>
              </a:ext>
            </a:extLst>
          </p:cNvPr>
          <p:cNvSpPr txBox="1"/>
          <p:nvPr userDrawn="1"/>
        </p:nvSpPr>
        <p:spPr>
          <a:xfrm>
            <a:off x="807720" y="6522720"/>
            <a:ext cx="10515600" cy="215444"/>
          </a:xfrm>
          <a:prstGeom prst="rect">
            <a:avLst/>
          </a:prstGeom>
          <a:noFill/>
        </p:spPr>
        <p:txBody>
          <a:bodyPr wrap="square" rtlCol="0">
            <a:spAutoFit/>
          </a:bodyPr>
          <a:lstStyle/>
          <a:p>
            <a:r>
              <a:rPr lang="en-US" sz="800" dirty="0"/>
              <a:t>© American College of Surgeons 2022. Content may not be reproduced or repurposed without the written permission of the American College of Surgeons. </a:t>
            </a:r>
          </a:p>
        </p:txBody>
      </p:sp>
    </p:spTree>
    <p:extLst>
      <p:ext uri="{BB962C8B-B14F-4D97-AF65-F5344CB8AC3E}">
        <p14:creationId xmlns:p14="http://schemas.microsoft.com/office/powerpoint/2010/main" val="260310877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l" defTabSz="914400" rtl="0" eaLnBrk="1" latinLnBrk="0" hangingPunct="1">
        <a:lnSpc>
          <a:spcPct val="90000"/>
        </a:lnSpc>
        <a:spcBef>
          <a:spcPct val="0"/>
        </a:spcBef>
        <a:buNone/>
        <a:defRPr sz="4000" b="1" kern="1200">
          <a:solidFill>
            <a:schemeClr val="accent4"/>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Chart&#10;&#10;Description automatically generated">
            <a:extLst>
              <a:ext uri="{FF2B5EF4-FFF2-40B4-BE49-F238E27FC236}">
                <a16:creationId xmlns:a16="http://schemas.microsoft.com/office/drawing/2014/main" id="{58844C87-2A0F-9855-770F-B7D767A63EC6}"/>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82561624"/>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mailto:NCDB_PUF@facs.or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7-zip.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s.org/quality-programs/cancer-programs/national-cancer-database/pu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pps.apple.com/us/app/the-unarchiver/id425424353?mt=12"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census.gov/programs-surveys/acs/guidance.html"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ers.usda.gov/data-products/rural-urban-continuum-code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facs.org/quality-programs/cancer-programs/american-joint-committee-on-cancer/collaborative-staging-schema-v02-05/"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apps.naaccr.org/ssdi/list/"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hyperlink" Target="https://www.facs.org/-/media/files/qualityprograms/cancer/coc/optimal_resources_for_cancer_care_2020_standards.ashx"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hyperlink" Target="https://www.ncbi.nlm.nih.gov/pubmed/24504926" TargetMode="External"/><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hyperlink" Target="https://www.facs.org/quality-programs/cancer-programs/national-cancer-database/puf/"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36D84-7660-D9CB-0AA5-02C27F736A27}"/>
              </a:ext>
            </a:extLst>
          </p:cNvPr>
          <p:cNvSpPr>
            <a:spLocks noGrp="1"/>
          </p:cNvSpPr>
          <p:nvPr>
            <p:ph type="body" sz="quarter" idx="10"/>
          </p:nvPr>
        </p:nvSpPr>
        <p:spPr/>
        <p:txBody>
          <a:bodyPr/>
          <a:lstStyle/>
          <a:p>
            <a:r>
              <a:rPr lang="en-US" dirty="0"/>
              <a:t>NCDB Participant Use File(PUF) Overview</a:t>
            </a:r>
          </a:p>
        </p:txBody>
      </p:sp>
      <p:sp>
        <p:nvSpPr>
          <p:cNvPr id="3" name="Text Placeholder 2">
            <a:extLst>
              <a:ext uri="{FF2B5EF4-FFF2-40B4-BE49-F238E27FC236}">
                <a16:creationId xmlns:a16="http://schemas.microsoft.com/office/drawing/2014/main" id="{2CEE4FAF-FFDF-B7B1-9749-857FD030DF08}"/>
              </a:ext>
            </a:extLst>
          </p:cNvPr>
          <p:cNvSpPr>
            <a:spLocks noGrp="1"/>
          </p:cNvSpPr>
          <p:nvPr>
            <p:ph type="body" sz="quarter" idx="11"/>
          </p:nvPr>
        </p:nvSpPr>
        <p:spPr/>
        <p:txBody>
          <a:bodyPr/>
          <a:lstStyle/>
          <a:p>
            <a:r>
              <a:rPr lang="en-US" dirty="0"/>
              <a:t>An introduction to the National Cancer Database (NCDB) PUF </a:t>
            </a:r>
          </a:p>
        </p:txBody>
      </p:sp>
    </p:spTree>
    <p:extLst>
      <p:ext uri="{BB962C8B-B14F-4D97-AF65-F5344CB8AC3E}">
        <p14:creationId xmlns:p14="http://schemas.microsoft.com/office/powerpoint/2010/main" val="100133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B97C485-F583-E472-B52A-C0D769E23705}"/>
              </a:ext>
            </a:extLst>
          </p:cNvPr>
          <p:cNvSpPr>
            <a:spLocks noGrp="1"/>
          </p:cNvSpPr>
          <p:nvPr>
            <p:ph type="body" sz="quarter" idx="12"/>
          </p:nvPr>
        </p:nvSpPr>
        <p:spPr/>
        <p:txBody>
          <a:bodyPr/>
          <a:lstStyle/>
          <a:p>
            <a:pPr marL="0" indent="0">
              <a:buNone/>
            </a:pPr>
            <a:r>
              <a:rPr lang="en-US" sz="2400" dirty="0"/>
              <a:t>Distributed PUFs are organ specific, based upon specific ICD-O primary site and histology combinations, and should be sufficient to address study proposals</a:t>
            </a:r>
          </a:p>
          <a:p>
            <a:pPr marL="0" indent="0">
              <a:buNone/>
            </a:pPr>
            <a:endParaRPr lang="en-US" sz="4400" dirty="0"/>
          </a:p>
        </p:txBody>
      </p:sp>
      <p:pic>
        <p:nvPicPr>
          <p:cNvPr id="5" name="Picture 4">
            <a:extLst>
              <a:ext uri="{FF2B5EF4-FFF2-40B4-BE49-F238E27FC236}">
                <a16:creationId xmlns:a16="http://schemas.microsoft.com/office/drawing/2014/main" id="{1FB9C6B3-FD49-7D0E-F390-90C2FFE4D0C4}"/>
              </a:ext>
            </a:extLst>
          </p:cNvPr>
          <p:cNvPicPr>
            <a:picLocks noChangeAspect="1"/>
          </p:cNvPicPr>
          <p:nvPr/>
        </p:nvPicPr>
        <p:blipFill>
          <a:blip r:embed="rId2"/>
          <a:stretch>
            <a:fillRect/>
          </a:stretch>
        </p:blipFill>
        <p:spPr>
          <a:xfrm>
            <a:off x="6269182" y="2460790"/>
            <a:ext cx="5424055" cy="3281361"/>
          </a:xfrm>
          <a:prstGeom prst="rect">
            <a:avLst/>
          </a:prstGeom>
        </p:spPr>
      </p:pic>
      <p:pic>
        <p:nvPicPr>
          <p:cNvPr id="8" name="Picture 7">
            <a:extLst>
              <a:ext uri="{FF2B5EF4-FFF2-40B4-BE49-F238E27FC236}">
                <a16:creationId xmlns:a16="http://schemas.microsoft.com/office/drawing/2014/main" id="{7B19783A-CF75-4F11-499A-BAD67EAF6D60}"/>
              </a:ext>
            </a:extLst>
          </p:cNvPr>
          <p:cNvPicPr>
            <a:picLocks noChangeAspect="1"/>
          </p:cNvPicPr>
          <p:nvPr/>
        </p:nvPicPr>
        <p:blipFill>
          <a:blip r:embed="rId3"/>
          <a:stretch>
            <a:fillRect/>
          </a:stretch>
        </p:blipFill>
        <p:spPr>
          <a:xfrm>
            <a:off x="774412" y="2570750"/>
            <a:ext cx="5558559" cy="3659594"/>
          </a:xfrm>
          <a:prstGeom prst="rect">
            <a:avLst/>
          </a:prstGeom>
        </p:spPr>
      </p:pic>
      <p:sp>
        <p:nvSpPr>
          <p:cNvPr id="9" name="Arrow: Right 8">
            <a:extLst>
              <a:ext uri="{FF2B5EF4-FFF2-40B4-BE49-F238E27FC236}">
                <a16:creationId xmlns:a16="http://schemas.microsoft.com/office/drawing/2014/main" id="{BE59C84E-A344-96C9-C6C9-0C5F5360C87B}"/>
              </a:ext>
            </a:extLst>
          </p:cNvPr>
          <p:cNvSpPr/>
          <p:nvPr/>
        </p:nvSpPr>
        <p:spPr>
          <a:xfrm>
            <a:off x="2493818" y="3901454"/>
            <a:ext cx="3602182" cy="301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194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Application Process</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What is the NCDB PUF?</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Contains no dates, only elapsed time from diagnosis</a:t>
            </a:r>
          </a:p>
          <a:p>
            <a:r>
              <a:rPr lang="en-US" sz="2400" dirty="0"/>
              <a:t>Comprises of diagnostic fields </a:t>
            </a:r>
          </a:p>
          <a:p>
            <a:r>
              <a:rPr lang="en-US" sz="2400" dirty="0"/>
              <a:t>Demographics </a:t>
            </a:r>
          </a:p>
          <a:p>
            <a:r>
              <a:rPr lang="en-US" sz="2400" dirty="0"/>
              <a:t>Treatment </a:t>
            </a:r>
          </a:p>
          <a:p>
            <a:r>
              <a:rPr lang="en-US" sz="2400" dirty="0"/>
              <a:t>Staging</a:t>
            </a:r>
          </a:p>
          <a:p>
            <a:r>
              <a:rPr lang="en-US" sz="2400" dirty="0"/>
              <a:t>Outcomes </a:t>
            </a:r>
          </a:p>
        </p:txBody>
      </p:sp>
    </p:spTree>
    <p:extLst>
      <p:ext uri="{BB962C8B-B14F-4D97-AF65-F5344CB8AC3E}">
        <p14:creationId xmlns:p14="http://schemas.microsoft.com/office/powerpoint/2010/main" val="2976213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Application Process</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What is the NCDB PUF?</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There are four available PUF types</a:t>
            </a:r>
          </a:p>
          <a:p>
            <a:r>
              <a:rPr lang="en-US" sz="2400" dirty="0"/>
              <a:t>Pediatrics:  ages 0-17</a:t>
            </a:r>
          </a:p>
          <a:p>
            <a:r>
              <a:rPr lang="en-US" sz="2400" dirty="0"/>
              <a:t>Pediatrics/Young Adults:  ages 0-39</a:t>
            </a:r>
          </a:p>
          <a:p>
            <a:r>
              <a:rPr lang="en-US" sz="2400" dirty="0"/>
              <a:t>Adult:  ages 18-90+</a:t>
            </a:r>
          </a:p>
          <a:p>
            <a:r>
              <a:rPr lang="en-US" sz="2400" dirty="0"/>
              <a:t>All Ages 0-90+</a:t>
            </a:r>
          </a:p>
          <a:p>
            <a:pPr marL="0" indent="0">
              <a:buNone/>
            </a:pPr>
            <a:endParaRPr lang="en-US" sz="2400" dirty="0"/>
          </a:p>
        </p:txBody>
      </p:sp>
      <p:pic>
        <p:nvPicPr>
          <p:cNvPr id="9" name="Picture 8">
            <a:extLst>
              <a:ext uri="{FF2B5EF4-FFF2-40B4-BE49-F238E27FC236}">
                <a16:creationId xmlns:a16="http://schemas.microsoft.com/office/drawing/2014/main" id="{CD137F65-0645-ED24-65E3-D538EE34D200}"/>
              </a:ext>
            </a:extLst>
          </p:cNvPr>
          <p:cNvPicPr>
            <a:picLocks noChangeAspect="1"/>
          </p:cNvPicPr>
          <p:nvPr/>
        </p:nvPicPr>
        <p:blipFill>
          <a:blip r:embed="rId2"/>
          <a:stretch>
            <a:fillRect/>
          </a:stretch>
        </p:blipFill>
        <p:spPr>
          <a:xfrm>
            <a:off x="838200" y="4783796"/>
            <a:ext cx="4276725" cy="1362075"/>
          </a:xfrm>
          <a:prstGeom prst="rect">
            <a:avLst/>
          </a:prstGeom>
        </p:spPr>
      </p:pic>
    </p:spTree>
    <p:extLst>
      <p:ext uri="{BB962C8B-B14F-4D97-AF65-F5344CB8AC3E}">
        <p14:creationId xmlns:p14="http://schemas.microsoft.com/office/powerpoint/2010/main" val="128465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2AE1-192B-03D5-50E1-59DCEF1DBAA1}"/>
              </a:ext>
            </a:extLst>
          </p:cNvPr>
          <p:cNvSpPr>
            <a:spLocks noGrp="1"/>
          </p:cNvSpPr>
          <p:nvPr>
            <p:ph type="title"/>
          </p:nvPr>
        </p:nvSpPr>
        <p:spPr/>
        <p:txBody>
          <a:bodyPr/>
          <a:lstStyle/>
          <a:p>
            <a:r>
              <a:rPr lang="en-US" dirty="0"/>
              <a:t>NCDB PUF Application Process</a:t>
            </a:r>
          </a:p>
        </p:txBody>
      </p:sp>
      <p:sp>
        <p:nvSpPr>
          <p:cNvPr id="3" name="Text Placeholder 2">
            <a:extLst>
              <a:ext uri="{FF2B5EF4-FFF2-40B4-BE49-F238E27FC236}">
                <a16:creationId xmlns:a16="http://schemas.microsoft.com/office/drawing/2014/main" id="{8969D5A6-BAAF-B2B5-5A44-2435283572E8}"/>
              </a:ext>
            </a:extLst>
          </p:cNvPr>
          <p:cNvSpPr>
            <a:spLocks noGrp="1"/>
          </p:cNvSpPr>
          <p:nvPr>
            <p:ph type="body" sz="quarter" idx="11"/>
          </p:nvPr>
        </p:nvSpPr>
        <p:spPr>
          <a:xfrm>
            <a:off x="838200" y="1638002"/>
            <a:ext cx="10515600" cy="975889"/>
          </a:xfrm>
        </p:spPr>
        <p:txBody>
          <a:bodyPr/>
          <a:lstStyle/>
          <a:p>
            <a:r>
              <a:rPr lang="en-US" dirty="0"/>
              <a:t>How representative is it? </a:t>
            </a:r>
            <a:endParaRPr lang="en-US" dirty="0">
              <a:solidFill>
                <a:srgbClr val="FFFFFF"/>
              </a:solidFill>
              <a:effectLst/>
              <a:latin typeface="Calibri" panose="020F0502020204030204" pitchFamily="34" charset="0"/>
            </a:endParaRPr>
          </a:p>
          <a:p>
            <a:endParaRPr lang="en-US" dirty="0">
              <a:solidFill>
                <a:srgbClr val="FFFFFF"/>
              </a:solidFill>
              <a:effectLst/>
              <a:latin typeface="Calibri" panose="020F0502020204030204" pitchFamily="34" charset="0"/>
            </a:endParaRPr>
          </a:p>
          <a:p>
            <a:endParaRPr lang="en-US" dirty="0"/>
          </a:p>
          <a:p>
            <a:r>
              <a:rPr lang="en-US" dirty="0"/>
              <a:t> </a:t>
            </a:r>
          </a:p>
        </p:txBody>
      </p:sp>
      <p:graphicFrame>
        <p:nvGraphicFramePr>
          <p:cNvPr id="5" name="Table 4">
            <a:extLst>
              <a:ext uri="{FF2B5EF4-FFF2-40B4-BE49-F238E27FC236}">
                <a16:creationId xmlns:a16="http://schemas.microsoft.com/office/drawing/2014/main" id="{B45DB76A-28E2-F4D0-1EB6-391189F94C4F}"/>
              </a:ext>
            </a:extLst>
          </p:cNvPr>
          <p:cNvGraphicFramePr>
            <a:graphicFrameLocks noGrp="1"/>
          </p:cNvGraphicFramePr>
          <p:nvPr>
            <p:extLst>
              <p:ext uri="{D42A27DB-BD31-4B8C-83A1-F6EECF244321}">
                <p14:modId xmlns:p14="http://schemas.microsoft.com/office/powerpoint/2010/main" val="2821258140"/>
              </p:ext>
            </p:extLst>
          </p:nvPr>
        </p:nvGraphicFramePr>
        <p:xfrm>
          <a:off x="935695" y="2666770"/>
          <a:ext cx="9922164" cy="3154680"/>
        </p:xfrm>
        <a:graphic>
          <a:graphicData uri="http://schemas.openxmlformats.org/drawingml/2006/table">
            <a:tbl>
              <a:tblPr firstRow="1" bandRow="1">
                <a:tableStyleId>{1E171933-4619-4E11-9A3F-F7608DF75F80}</a:tableStyleId>
              </a:tblPr>
              <a:tblGrid>
                <a:gridCol w="4961082">
                  <a:extLst>
                    <a:ext uri="{9D8B030D-6E8A-4147-A177-3AD203B41FA5}">
                      <a16:colId xmlns:a16="http://schemas.microsoft.com/office/drawing/2014/main" val="867577841"/>
                    </a:ext>
                  </a:extLst>
                </a:gridCol>
                <a:gridCol w="4961082">
                  <a:extLst>
                    <a:ext uri="{9D8B030D-6E8A-4147-A177-3AD203B41FA5}">
                      <a16:colId xmlns:a16="http://schemas.microsoft.com/office/drawing/2014/main" val="3164550353"/>
                    </a:ext>
                  </a:extLst>
                </a:gridCol>
              </a:tblGrid>
              <a:tr h="0">
                <a:tc gridSpan="2">
                  <a:txBody>
                    <a:bodyPr/>
                    <a:lstStyle/>
                    <a:p>
                      <a:pPr algn="ctr"/>
                      <a:endParaRPr lang="en-US" dirty="0">
                        <a:solidFill>
                          <a:srgbClr val="FFFFFF"/>
                        </a:solidFill>
                        <a:effectLst/>
                        <a:latin typeface="Calibri" panose="020F0502020204030204" pitchFamily="34" charset="0"/>
                      </a:endParaRPr>
                    </a:p>
                  </a:txBody>
                  <a:tcPr marL="38100" marR="38100" marT="38100" marB="38100" anchor="ctr"/>
                </a:tc>
                <a:tc hMerge="1">
                  <a:txBody>
                    <a:bodyPr/>
                    <a:lstStyle/>
                    <a:p>
                      <a:pPr algn="ctr"/>
                      <a:r>
                        <a:rPr lang="en-US" b="1" dirty="0">
                          <a:solidFill>
                            <a:srgbClr val="FFFFFF"/>
                          </a:solidFill>
                          <a:effectLst/>
                        </a:rPr>
                        <a:t>Lorem ipsum</a:t>
                      </a:r>
                      <a:endParaRPr lang="en-US" dirty="0">
                        <a:solidFill>
                          <a:srgbClr val="FFFFFF"/>
                        </a:solidFill>
                        <a:effectLst/>
                        <a:latin typeface="Calibri" panose="020F0502020204030204" pitchFamily="34" charset="0"/>
                      </a:endParaRPr>
                    </a:p>
                  </a:txBody>
                  <a:tcPr marL="38100" marR="38100" marT="38100" marB="38100" anchor="ctr"/>
                </a:tc>
                <a:extLst>
                  <a:ext uri="{0D108BD9-81ED-4DB2-BD59-A6C34878D82A}">
                    <a16:rowId xmlns:a16="http://schemas.microsoft.com/office/drawing/2014/main" val="2529529893"/>
                  </a:ext>
                </a:extLst>
              </a:tr>
              <a:tr h="0">
                <a:tc>
                  <a:txBody>
                    <a:bodyPr/>
                    <a:lstStyle/>
                    <a:p>
                      <a:pPr algn="l"/>
                      <a:r>
                        <a:rPr lang="en-US" dirty="0">
                          <a:effectLst/>
                        </a:rPr>
                        <a:t>All Cancers</a:t>
                      </a:r>
                      <a:endParaRPr lang="en-US" dirty="0">
                        <a:effectLst/>
                        <a:latin typeface="Calibri" panose="020F0502020204030204" pitchFamily="34" charset="0"/>
                      </a:endParaRPr>
                    </a:p>
                  </a:txBody>
                  <a:tcPr marL="38100" marR="38100" marT="38100" marB="381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dirty="0">
                          <a:effectLst/>
                        </a:rPr>
                        <a:t>73.7% of newly diagnosed cancers </a:t>
                      </a:r>
                      <a:endParaRPr lang="en-US" dirty="0">
                        <a:effectLst/>
                        <a:latin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7898962"/>
                  </a:ext>
                </a:extLst>
              </a:tr>
              <a:tr h="0">
                <a:tc>
                  <a:txBody>
                    <a:bodyPr/>
                    <a:lstStyle/>
                    <a:p>
                      <a:pPr algn="l"/>
                      <a:r>
                        <a:rPr lang="en-US" dirty="0">
                          <a:effectLst/>
                          <a:latin typeface="Calibri" panose="020F0502020204030204" pitchFamily="34" charset="0"/>
                        </a:rPr>
                        <a:t>Breast </a:t>
                      </a:r>
                    </a:p>
                  </a:txBody>
                  <a:tcPr marL="38100" marR="38100" marT="38100" marB="381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effectLst/>
                          <a:latin typeface="Calibri" panose="020F0502020204030204" pitchFamily="34" charset="0"/>
                        </a:rPr>
                        <a:t>81.9%</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0059834"/>
                  </a:ext>
                </a:extLst>
              </a:tr>
              <a:tr h="0">
                <a:tc>
                  <a:txBody>
                    <a:bodyPr/>
                    <a:lstStyle/>
                    <a:p>
                      <a:pPr algn="l"/>
                      <a:r>
                        <a:rPr lang="en-US" dirty="0">
                          <a:effectLst/>
                        </a:rPr>
                        <a:t>Renal Pelvis </a:t>
                      </a:r>
                      <a:endParaRPr lang="en-US" dirty="0">
                        <a:effectLst/>
                        <a:latin typeface="Calibri" panose="020F0502020204030204" pitchFamily="34" charset="0"/>
                      </a:endParaRPr>
                    </a:p>
                  </a:txBody>
                  <a:tcPr marL="38100" marR="38100" marT="38100" marB="381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effectLst/>
                          <a:latin typeface="Calibri" panose="020F0502020204030204" pitchFamily="34" charset="0"/>
                        </a:rPr>
                        <a:t>78.4%</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240660"/>
                  </a:ext>
                </a:extLst>
              </a:tr>
              <a:tr h="0">
                <a:tc>
                  <a:txBody>
                    <a:bodyPr/>
                    <a:lstStyle/>
                    <a:p>
                      <a:pPr algn="l"/>
                      <a:r>
                        <a:rPr lang="en-US" dirty="0">
                          <a:effectLst/>
                          <a:latin typeface="Calibri" panose="020F0502020204030204" pitchFamily="34" charset="0"/>
                        </a:rPr>
                        <a:t>Colon</a:t>
                      </a:r>
                    </a:p>
                  </a:txBody>
                  <a:tcPr marL="38100" marR="38100" marT="38100" marB="381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effectLst/>
                          <a:latin typeface="Calibri" panose="020F0502020204030204" pitchFamily="34" charset="0"/>
                        </a:rPr>
                        <a:t>73%</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9076747"/>
                  </a:ext>
                </a:extLst>
              </a:tr>
              <a:tr h="0">
                <a:tc>
                  <a:txBody>
                    <a:bodyPr/>
                    <a:lstStyle/>
                    <a:p>
                      <a:pPr algn="l"/>
                      <a:r>
                        <a:rPr lang="en-US" dirty="0">
                          <a:effectLst/>
                          <a:latin typeface="Calibri" panose="020F0502020204030204" pitchFamily="34" charset="0"/>
                        </a:rPr>
                        <a:t>Bladder</a:t>
                      </a:r>
                    </a:p>
                  </a:txBody>
                  <a:tcPr marL="38100" marR="38100" marT="38100" marB="381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effectLst/>
                          <a:latin typeface="Calibri" panose="020F0502020204030204" pitchFamily="34" charset="0"/>
                        </a:rPr>
                        <a:t>70%</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774497"/>
                  </a:ext>
                </a:extLst>
              </a:tr>
              <a:tr h="0">
                <a:tc>
                  <a:txBody>
                    <a:bodyPr/>
                    <a:lstStyle/>
                    <a:p>
                      <a:pPr algn="l"/>
                      <a:r>
                        <a:rPr lang="en-US" dirty="0">
                          <a:effectLst/>
                          <a:latin typeface="Calibri" panose="020F0502020204030204" pitchFamily="34" charset="0"/>
                        </a:rPr>
                        <a:t>Lung/Bronchus</a:t>
                      </a:r>
                    </a:p>
                  </a:txBody>
                  <a:tcPr marL="38100" marR="38100" marT="38100" marB="381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effectLst/>
                          <a:latin typeface="Calibri" panose="020F0502020204030204" pitchFamily="34" charset="0"/>
                        </a:rPr>
                        <a:t>75.7%</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5135310"/>
                  </a:ext>
                </a:extLst>
              </a:tr>
              <a:tr h="0">
                <a:tc>
                  <a:txBody>
                    <a:bodyPr/>
                    <a:lstStyle/>
                    <a:p>
                      <a:pPr algn="l"/>
                      <a:r>
                        <a:rPr lang="en-US" dirty="0">
                          <a:effectLst/>
                          <a:latin typeface="Calibri" panose="020F0502020204030204" pitchFamily="34" charset="0"/>
                        </a:rPr>
                        <a:t>Prostate</a:t>
                      </a:r>
                    </a:p>
                  </a:txBody>
                  <a:tcPr marL="38100" marR="38100" marT="38100" marB="381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effectLst/>
                          <a:latin typeface="Calibri" panose="020F0502020204030204" pitchFamily="34" charset="0"/>
                        </a:rPr>
                        <a:t>61%</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8517991"/>
                  </a:ext>
                </a:extLst>
              </a:tr>
              <a:tr h="0">
                <a:tc>
                  <a:txBody>
                    <a:bodyPr/>
                    <a:lstStyle/>
                    <a:p>
                      <a:pPr algn="l"/>
                      <a:r>
                        <a:rPr lang="en-US" dirty="0">
                          <a:effectLst/>
                          <a:latin typeface="Calibri" panose="020F0502020204030204" pitchFamily="34" charset="0"/>
                        </a:rPr>
                        <a:t>Melanoma </a:t>
                      </a:r>
                    </a:p>
                  </a:txBody>
                  <a:tcPr marL="38100" marR="38100" marT="38100" marB="381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effectLst/>
                          <a:latin typeface="Calibri" panose="020F0502020204030204" pitchFamily="34" charset="0"/>
                        </a:rPr>
                        <a:t>52%</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6541293"/>
                  </a:ext>
                </a:extLst>
              </a:tr>
            </a:tbl>
          </a:graphicData>
        </a:graphic>
      </p:graphicFrame>
    </p:spTree>
    <p:extLst>
      <p:ext uri="{BB962C8B-B14F-4D97-AF65-F5344CB8AC3E}">
        <p14:creationId xmlns:p14="http://schemas.microsoft.com/office/powerpoint/2010/main" val="248532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pic>
        <p:nvPicPr>
          <p:cNvPr id="5" name="Picture 4">
            <a:extLst>
              <a:ext uri="{FF2B5EF4-FFF2-40B4-BE49-F238E27FC236}">
                <a16:creationId xmlns:a16="http://schemas.microsoft.com/office/drawing/2014/main" id="{D0B4A4F4-9889-7E60-5A97-CAD60EAB4476}"/>
              </a:ext>
            </a:extLst>
          </p:cNvPr>
          <p:cNvPicPr>
            <a:picLocks noChangeAspect="1"/>
          </p:cNvPicPr>
          <p:nvPr/>
        </p:nvPicPr>
        <p:blipFill>
          <a:blip r:embed="rId2"/>
          <a:stretch>
            <a:fillRect/>
          </a:stretch>
        </p:blipFill>
        <p:spPr>
          <a:xfrm>
            <a:off x="838200" y="1663879"/>
            <a:ext cx="6155314" cy="4125027"/>
          </a:xfrm>
          <a:prstGeom prst="rect">
            <a:avLst/>
          </a:prstGeom>
        </p:spPr>
      </p:pic>
      <p:sp>
        <p:nvSpPr>
          <p:cNvPr id="6" name="TextBox 5">
            <a:extLst>
              <a:ext uri="{FF2B5EF4-FFF2-40B4-BE49-F238E27FC236}">
                <a16:creationId xmlns:a16="http://schemas.microsoft.com/office/drawing/2014/main" id="{95EC743A-A74A-D5A3-19AE-F7D1B2506678}"/>
              </a:ext>
            </a:extLst>
          </p:cNvPr>
          <p:cNvSpPr txBox="1"/>
          <p:nvPr/>
        </p:nvSpPr>
        <p:spPr>
          <a:xfrm>
            <a:off x="5421746" y="3947110"/>
            <a:ext cx="4230254" cy="646331"/>
          </a:xfrm>
          <a:prstGeom prst="rect">
            <a:avLst/>
          </a:prstGeom>
          <a:noFill/>
        </p:spPr>
        <p:txBody>
          <a:bodyPr wrap="square" rtlCol="0">
            <a:spAutoFit/>
          </a:bodyPr>
          <a:lstStyle/>
          <a:p>
            <a:r>
              <a:rPr lang="en-US" dirty="0">
                <a:highlight>
                  <a:srgbClr val="FFFF00"/>
                </a:highlight>
              </a:rPr>
              <a:t>Don’t share the case-level data outside of your organization</a:t>
            </a:r>
          </a:p>
        </p:txBody>
      </p:sp>
    </p:spTree>
    <p:extLst>
      <p:ext uri="{BB962C8B-B14F-4D97-AF65-F5344CB8AC3E}">
        <p14:creationId xmlns:p14="http://schemas.microsoft.com/office/powerpoint/2010/main" val="1514591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pic>
        <p:nvPicPr>
          <p:cNvPr id="5" name="Picture 4">
            <a:extLst>
              <a:ext uri="{FF2B5EF4-FFF2-40B4-BE49-F238E27FC236}">
                <a16:creationId xmlns:a16="http://schemas.microsoft.com/office/drawing/2014/main" id="{D0B4A4F4-9889-7E60-5A97-CAD60EAB4476}"/>
              </a:ext>
            </a:extLst>
          </p:cNvPr>
          <p:cNvPicPr>
            <a:picLocks noChangeAspect="1"/>
          </p:cNvPicPr>
          <p:nvPr/>
        </p:nvPicPr>
        <p:blipFill>
          <a:blip r:embed="rId2"/>
          <a:stretch>
            <a:fillRect/>
          </a:stretch>
        </p:blipFill>
        <p:spPr>
          <a:xfrm>
            <a:off x="838200" y="1663879"/>
            <a:ext cx="6155314" cy="4125027"/>
          </a:xfrm>
          <a:prstGeom prst="rect">
            <a:avLst/>
          </a:prstGeom>
        </p:spPr>
      </p:pic>
      <p:sp>
        <p:nvSpPr>
          <p:cNvPr id="6" name="TextBox 5">
            <a:extLst>
              <a:ext uri="{FF2B5EF4-FFF2-40B4-BE49-F238E27FC236}">
                <a16:creationId xmlns:a16="http://schemas.microsoft.com/office/drawing/2014/main" id="{95EC743A-A74A-D5A3-19AE-F7D1B2506678}"/>
              </a:ext>
            </a:extLst>
          </p:cNvPr>
          <p:cNvSpPr txBox="1"/>
          <p:nvPr/>
        </p:nvSpPr>
        <p:spPr>
          <a:xfrm>
            <a:off x="3777673" y="3264727"/>
            <a:ext cx="2955636" cy="923330"/>
          </a:xfrm>
          <a:prstGeom prst="rect">
            <a:avLst/>
          </a:prstGeom>
          <a:noFill/>
        </p:spPr>
        <p:txBody>
          <a:bodyPr wrap="square" rtlCol="0">
            <a:spAutoFit/>
          </a:bodyPr>
          <a:lstStyle/>
          <a:p>
            <a:r>
              <a:rPr lang="en-US" dirty="0">
                <a:highlight>
                  <a:srgbClr val="FFFF00"/>
                </a:highlight>
              </a:rPr>
              <a:t>Enter email used by your registry to  assign you “PUF researcher” status </a:t>
            </a:r>
          </a:p>
        </p:txBody>
      </p:sp>
    </p:spTree>
    <p:extLst>
      <p:ext uri="{BB962C8B-B14F-4D97-AF65-F5344CB8AC3E}">
        <p14:creationId xmlns:p14="http://schemas.microsoft.com/office/powerpoint/2010/main" val="364795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pic>
        <p:nvPicPr>
          <p:cNvPr id="5" name="Picture 4">
            <a:extLst>
              <a:ext uri="{FF2B5EF4-FFF2-40B4-BE49-F238E27FC236}">
                <a16:creationId xmlns:a16="http://schemas.microsoft.com/office/drawing/2014/main" id="{D0B4A4F4-9889-7E60-5A97-CAD60EAB4476}"/>
              </a:ext>
            </a:extLst>
          </p:cNvPr>
          <p:cNvPicPr>
            <a:picLocks noChangeAspect="1"/>
          </p:cNvPicPr>
          <p:nvPr/>
        </p:nvPicPr>
        <p:blipFill>
          <a:blip r:embed="rId2"/>
          <a:stretch>
            <a:fillRect/>
          </a:stretch>
        </p:blipFill>
        <p:spPr>
          <a:xfrm>
            <a:off x="838200" y="1663879"/>
            <a:ext cx="6155314" cy="4125027"/>
          </a:xfrm>
          <a:prstGeom prst="rect">
            <a:avLst/>
          </a:prstGeom>
        </p:spPr>
      </p:pic>
      <p:sp>
        <p:nvSpPr>
          <p:cNvPr id="6" name="TextBox 5">
            <a:extLst>
              <a:ext uri="{FF2B5EF4-FFF2-40B4-BE49-F238E27FC236}">
                <a16:creationId xmlns:a16="http://schemas.microsoft.com/office/drawing/2014/main" id="{95EC743A-A74A-D5A3-19AE-F7D1B2506678}"/>
              </a:ext>
            </a:extLst>
          </p:cNvPr>
          <p:cNvSpPr txBox="1"/>
          <p:nvPr/>
        </p:nvSpPr>
        <p:spPr>
          <a:xfrm>
            <a:off x="2013527" y="2586182"/>
            <a:ext cx="2955636" cy="369332"/>
          </a:xfrm>
          <a:prstGeom prst="rect">
            <a:avLst/>
          </a:prstGeom>
          <a:noFill/>
        </p:spPr>
        <p:txBody>
          <a:bodyPr wrap="square" rtlCol="0">
            <a:spAutoFit/>
          </a:bodyPr>
          <a:lstStyle/>
          <a:p>
            <a:r>
              <a:rPr lang="en-US" dirty="0">
                <a:highlight>
                  <a:srgbClr val="FFFF00"/>
                </a:highlight>
              </a:rPr>
              <a:t>CLICK HERE TO APPLY!</a:t>
            </a:r>
          </a:p>
        </p:txBody>
      </p:sp>
    </p:spTree>
    <p:extLst>
      <p:ext uri="{BB962C8B-B14F-4D97-AF65-F5344CB8AC3E}">
        <p14:creationId xmlns:p14="http://schemas.microsoft.com/office/powerpoint/2010/main" val="3759718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sp>
        <p:nvSpPr>
          <p:cNvPr id="3" name="Text Placeholder 2">
            <a:extLst>
              <a:ext uri="{FF2B5EF4-FFF2-40B4-BE49-F238E27FC236}">
                <a16:creationId xmlns:a16="http://schemas.microsoft.com/office/drawing/2014/main" id="{0B97C485-F583-E472-B52A-C0D769E23705}"/>
              </a:ext>
            </a:extLst>
          </p:cNvPr>
          <p:cNvSpPr>
            <a:spLocks noGrp="1"/>
          </p:cNvSpPr>
          <p:nvPr>
            <p:ph type="body" sz="quarter" idx="12"/>
          </p:nvPr>
        </p:nvSpPr>
        <p:spPr/>
        <p:txBody>
          <a:bodyPr/>
          <a:lstStyle/>
          <a:p>
            <a:pPr marL="0" indent="0">
              <a:buNone/>
            </a:pPr>
            <a:endParaRPr lang="en-US" sz="4400" dirty="0"/>
          </a:p>
        </p:txBody>
      </p:sp>
      <p:pic>
        <p:nvPicPr>
          <p:cNvPr id="7" name="Picture 6">
            <a:extLst>
              <a:ext uri="{FF2B5EF4-FFF2-40B4-BE49-F238E27FC236}">
                <a16:creationId xmlns:a16="http://schemas.microsoft.com/office/drawing/2014/main" id="{D13541BE-9A4B-D2C9-94D1-E828B1645993}"/>
              </a:ext>
            </a:extLst>
          </p:cNvPr>
          <p:cNvPicPr>
            <a:picLocks noChangeAspect="1"/>
          </p:cNvPicPr>
          <p:nvPr/>
        </p:nvPicPr>
        <p:blipFill>
          <a:blip r:embed="rId2"/>
          <a:stretch>
            <a:fillRect/>
          </a:stretch>
        </p:blipFill>
        <p:spPr>
          <a:xfrm>
            <a:off x="725054" y="1522274"/>
            <a:ext cx="10741891" cy="4849674"/>
          </a:xfrm>
          <a:prstGeom prst="rect">
            <a:avLst/>
          </a:prstGeom>
        </p:spPr>
      </p:pic>
    </p:spTree>
    <p:extLst>
      <p:ext uri="{BB962C8B-B14F-4D97-AF65-F5344CB8AC3E}">
        <p14:creationId xmlns:p14="http://schemas.microsoft.com/office/powerpoint/2010/main" val="847178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pic>
        <p:nvPicPr>
          <p:cNvPr id="5" name="Picture 4">
            <a:extLst>
              <a:ext uri="{FF2B5EF4-FFF2-40B4-BE49-F238E27FC236}">
                <a16:creationId xmlns:a16="http://schemas.microsoft.com/office/drawing/2014/main" id="{51AD1C8D-7869-AA09-679A-8DD469A9EE0C}"/>
              </a:ext>
            </a:extLst>
          </p:cNvPr>
          <p:cNvPicPr>
            <a:picLocks noChangeAspect="1"/>
          </p:cNvPicPr>
          <p:nvPr/>
        </p:nvPicPr>
        <p:blipFill>
          <a:blip r:embed="rId2"/>
          <a:stretch>
            <a:fillRect/>
          </a:stretch>
        </p:blipFill>
        <p:spPr>
          <a:xfrm>
            <a:off x="1311639" y="1422400"/>
            <a:ext cx="8941633" cy="4311145"/>
          </a:xfrm>
          <a:prstGeom prst="rect">
            <a:avLst/>
          </a:prstGeom>
        </p:spPr>
      </p:pic>
      <p:sp>
        <p:nvSpPr>
          <p:cNvPr id="6" name="Arrow: Right 5">
            <a:extLst>
              <a:ext uri="{FF2B5EF4-FFF2-40B4-BE49-F238E27FC236}">
                <a16:creationId xmlns:a16="http://schemas.microsoft.com/office/drawing/2014/main" id="{52F4C387-D917-7914-0451-CA8B7BF76B67}"/>
              </a:ext>
            </a:extLst>
          </p:cNvPr>
          <p:cNvSpPr/>
          <p:nvPr/>
        </p:nvSpPr>
        <p:spPr>
          <a:xfrm flipH="1">
            <a:off x="3657600" y="4249711"/>
            <a:ext cx="1439056"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4BF20D8-FE3D-BF38-5F60-7DD52EDE94E8}"/>
              </a:ext>
            </a:extLst>
          </p:cNvPr>
          <p:cNvSpPr txBox="1"/>
          <p:nvPr/>
        </p:nvSpPr>
        <p:spPr>
          <a:xfrm>
            <a:off x="5246556" y="4275069"/>
            <a:ext cx="2360952" cy="369332"/>
          </a:xfrm>
          <a:prstGeom prst="rect">
            <a:avLst/>
          </a:prstGeom>
          <a:noFill/>
        </p:spPr>
        <p:txBody>
          <a:bodyPr wrap="square" rtlCol="0">
            <a:spAutoFit/>
          </a:bodyPr>
          <a:lstStyle/>
          <a:p>
            <a:r>
              <a:rPr lang="en-US" dirty="0">
                <a:solidFill>
                  <a:srgbClr val="FF0000"/>
                </a:solidFill>
              </a:rPr>
              <a:t>Must agree to all terms</a:t>
            </a:r>
          </a:p>
        </p:txBody>
      </p:sp>
    </p:spTree>
    <p:extLst>
      <p:ext uri="{BB962C8B-B14F-4D97-AF65-F5344CB8AC3E}">
        <p14:creationId xmlns:p14="http://schemas.microsoft.com/office/powerpoint/2010/main" val="4213979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pic>
        <p:nvPicPr>
          <p:cNvPr id="5" name="Picture 4">
            <a:extLst>
              <a:ext uri="{FF2B5EF4-FFF2-40B4-BE49-F238E27FC236}">
                <a16:creationId xmlns:a16="http://schemas.microsoft.com/office/drawing/2014/main" id="{BCB8D802-DC88-868B-5BCB-4DA2D82D0F3F}"/>
              </a:ext>
            </a:extLst>
          </p:cNvPr>
          <p:cNvPicPr>
            <a:picLocks noChangeAspect="1"/>
          </p:cNvPicPr>
          <p:nvPr/>
        </p:nvPicPr>
        <p:blipFill>
          <a:blip r:embed="rId2"/>
          <a:stretch>
            <a:fillRect/>
          </a:stretch>
        </p:blipFill>
        <p:spPr>
          <a:xfrm>
            <a:off x="3451048" y="2668249"/>
            <a:ext cx="8001208" cy="3019245"/>
          </a:xfrm>
          <a:prstGeom prst="rect">
            <a:avLst/>
          </a:prstGeom>
        </p:spPr>
      </p:pic>
      <p:sp>
        <p:nvSpPr>
          <p:cNvPr id="3" name="Arrow: Right 2">
            <a:extLst>
              <a:ext uri="{FF2B5EF4-FFF2-40B4-BE49-F238E27FC236}">
                <a16:creationId xmlns:a16="http://schemas.microsoft.com/office/drawing/2014/main" id="{F26C16C4-91C9-4417-BC8F-9AD625F4B24A}"/>
              </a:ext>
            </a:extLst>
          </p:cNvPr>
          <p:cNvSpPr/>
          <p:nvPr/>
        </p:nvSpPr>
        <p:spPr>
          <a:xfrm>
            <a:off x="1988926" y="4177871"/>
            <a:ext cx="999344"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EECD9B7-B51A-487D-3B40-1B2314D3A415}"/>
              </a:ext>
            </a:extLst>
          </p:cNvPr>
          <p:cNvSpPr txBox="1"/>
          <p:nvPr/>
        </p:nvSpPr>
        <p:spPr>
          <a:xfrm>
            <a:off x="957101" y="2481275"/>
            <a:ext cx="2360952" cy="2031325"/>
          </a:xfrm>
          <a:prstGeom prst="rect">
            <a:avLst/>
          </a:prstGeom>
          <a:noFill/>
        </p:spPr>
        <p:txBody>
          <a:bodyPr wrap="square" rtlCol="0">
            <a:spAutoFit/>
          </a:bodyPr>
          <a:lstStyle/>
          <a:p>
            <a:r>
              <a:rPr lang="en-US" dirty="0">
                <a:solidFill>
                  <a:srgbClr val="FF0000"/>
                </a:solidFill>
              </a:rPr>
              <a:t>The first step is to enter basic proposal information, include a bio-sketch and letter of support from your Cancer Committee Chair  </a:t>
            </a:r>
          </a:p>
        </p:txBody>
      </p:sp>
    </p:spTree>
    <p:extLst>
      <p:ext uri="{BB962C8B-B14F-4D97-AF65-F5344CB8AC3E}">
        <p14:creationId xmlns:p14="http://schemas.microsoft.com/office/powerpoint/2010/main" val="252045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CA6164-8960-A078-2147-204E703865E6}"/>
              </a:ext>
            </a:extLst>
          </p:cNvPr>
          <p:cNvSpPr>
            <a:spLocks noGrp="1"/>
          </p:cNvSpPr>
          <p:nvPr>
            <p:ph type="body" sz="quarter" idx="10"/>
          </p:nvPr>
        </p:nvSpPr>
        <p:spPr>
          <a:xfrm>
            <a:off x="1554162" y="1331279"/>
            <a:ext cx="9083675" cy="811558"/>
          </a:xfrm>
        </p:spPr>
        <p:txBody>
          <a:bodyPr/>
          <a:lstStyle/>
          <a:p>
            <a:r>
              <a:rPr lang="en-US" dirty="0"/>
              <a:t>Statistics and Analytics Team</a:t>
            </a:r>
          </a:p>
        </p:txBody>
      </p:sp>
      <p:sp>
        <p:nvSpPr>
          <p:cNvPr id="3" name="Text Placeholder 2">
            <a:extLst>
              <a:ext uri="{FF2B5EF4-FFF2-40B4-BE49-F238E27FC236}">
                <a16:creationId xmlns:a16="http://schemas.microsoft.com/office/drawing/2014/main" id="{455C65EF-449B-E988-DC10-7E120C8FDA50}"/>
              </a:ext>
            </a:extLst>
          </p:cNvPr>
          <p:cNvSpPr>
            <a:spLocks noGrp="1"/>
          </p:cNvSpPr>
          <p:nvPr>
            <p:ph type="body" sz="quarter" idx="11"/>
          </p:nvPr>
        </p:nvSpPr>
        <p:spPr>
          <a:xfrm>
            <a:off x="1554161" y="2429164"/>
            <a:ext cx="9083675" cy="2286000"/>
          </a:xfrm>
        </p:spPr>
        <p:txBody>
          <a:bodyPr/>
          <a:lstStyle/>
          <a:p>
            <a:pPr algn="l"/>
            <a:r>
              <a:rPr lang="en-US" sz="1600" dirty="0"/>
              <a:t>Bryan Palis, Senior Manager, Senior Statistician </a:t>
            </a:r>
          </a:p>
          <a:p>
            <a:pPr algn="l"/>
            <a:r>
              <a:rPr lang="en-US" sz="1600" dirty="0"/>
              <a:t>Joseph Cotler, Senior Statistician Technical Lead</a:t>
            </a:r>
          </a:p>
          <a:p>
            <a:pPr algn="l"/>
            <a:r>
              <a:rPr lang="en-US" sz="1600" dirty="0"/>
              <a:t>Anani Hoegnifioh, Senior Statistician </a:t>
            </a:r>
          </a:p>
          <a:p>
            <a:pPr algn="l"/>
            <a:r>
              <a:rPr lang="en-US" sz="1600" dirty="0"/>
              <a:t>Xuan Zhu, Statistician </a:t>
            </a:r>
          </a:p>
          <a:p>
            <a:pPr algn="l"/>
            <a:r>
              <a:rPr lang="en-US" sz="1600" dirty="0"/>
              <a:t>Amanda Browner, Manager, Systems and Analytics</a:t>
            </a:r>
          </a:p>
          <a:p>
            <a:pPr algn="l"/>
            <a:r>
              <a:rPr lang="en-US" sz="1600" dirty="0"/>
              <a:t>Jeremiah Cummings, Systems Analyst</a:t>
            </a:r>
          </a:p>
          <a:p>
            <a:pPr algn="l"/>
            <a:endParaRPr lang="en-US" sz="1600" dirty="0"/>
          </a:p>
          <a:p>
            <a:pPr algn="l"/>
            <a:endParaRPr lang="en-US" sz="1600" dirty="0"/>
          </a:p>
        </p:txBody>
      </p:sp>
    </p:spTree>
    <p:extLst>
      <p:ext uri="{BB962C8B-B14F-4D97-AF65-F5344CB8AC3E}">
        <p14:creationId xmlns:p14="http://schemas.microsoft.com/office/powerpoint/2010/main" val="2863416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pic>
        <p:nvPicPr>
          <p:cNvPr id="4" name="Picture 3">
            <a:extLst>
              <a:ext uri="{FF2B5EF4-FFF2-40B4-BE49-F238E27FC236}">
                <a16:creationId xmlns:a16="http://schemas.microsoft.com/office/drawing/2014/main" id="{55D9BB88-39D7-673D-2EC3-054AAFC2B795}"/>
              </a:ext>
            </a:extLst>
          </p:cNvPr>
          <p:cNvPicPr>
            <a:picLocks noChangeAspect="1"/>
          </p:cNvPicPr>
          <p:nvPr/>
        </p:nvPicPr>
        <p:blipFill>
          <a:blip r:embed="rId2"/>
          <a:stretch>
            <a:fillRect/>
          </a:stretch>
        </p:blipFill>
        <p:spPr>
          <a:xfrm>
            <a:off x="3612401" y="2060331"/>
            <a:ext cx="8102184" cy="4259824"/>
          </a:xfrm>
          <a:prstGeom prst="rect">
            <a:avLst/>
          </a:prstGeom>
        </p:spPr>
      </p:pic>
      <p:sp>
        <p:nvSpPr>
          <p:cNvPr id="3" name="TextBox 2">
            <a:extLst>
              <a:ext uri="{FF2B5EF4-FFF2-40B4-BE49-F238E27FC236}">
                <a16:creationId xmlns:a16="http://schemas.microsoft.com/office/drawing/2014/main" id="{EA5CF4A2-A1A6-6137-3456-BFB2F9CD4518}"/>
              </a:ext>
            </a:extLst>
          </p:cNvPr>
          <p:cNvSpPr txBox="1"/>
          <p:nvPr/>
        </p:nvSpPr>
        <p:spPr>
          <a:xfrm>
            <a:off x="1047042" y="2833544"/>
            <a:ext cx="2360952" cy="1754326"/>
          </a:xfrm>
          <a:prstGeom prst="rect">
            <a:avLst/>
          </a:prstGeom>
          <a:noFill/>
        </p:spPr>
        <p:txBody>
          <a:bodyPr wrap="square" rtlCol="0">
            <a:spAutoFit/>
          </a:bodyPr>
          <a:lstStyle/>
          <a:p>
            <a:r>
              <a:rPr lang="en-US" dirty="0">
                <a:solidFill>
                  <a:srgbClr val="FF0000"/>
                </a:solidFill>
              </a:rPr>
              <a:t>Next, you’ll be prompted to enter your disease site(s); select only those applicable to your proposal  </a:t>
            </a:r>
          </a:p>
        </p:txBody>
      </p:sp>
      <p:sp>
        <p:nvSpPr>
          <p:cNvPr id="6" name="Arrow: Right 5">
            <a:extLst>
              <a:ext uri="{FF2B5EF4-FFF2-40B4-BE49-F238E27FC236}">
                <a16:creationId xmlns:a16="http://schemas.microsoft.com/office/drawing/2014/main" id="{D57EF059-7FDB-D41D-5214-3C26B14542B9}"/>
              </a:ext>
            </a:extLst>
          </p:cNvPr>
          <p:cNvSpPr/>
          <p:nvPr/>
        </p:nvSpPr>
        <p:spPr>
          <a:xfrm>
            <a:off x="2443396" y="4272196"/>
            <a:ext cx="1086787"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335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pic>
        <p:nvPicPr>
          <p:cNvPr id="5" name="Picture 4">
            <a:extLst>
              <a:ext uri="{FF2B5EF4-FFF2-40B4-BE49-F238E27FC236}">
                <a16:creationId xmlns:a16="http://schemas.microsoft.com/office/drawing/2014/main" id="{359853C3-7EFF-76EE-9EE2-838DC7E34CA4}"/>
              </a:ext>
            </a:extLst>
          </p:cNvPr>
          <p:cNvPicPr>
            <a:picLocks noChangeAspect="1"/>
          </p:cNvPicPr>
          <p:nvPr/>
        </p:nvPicPr>
        <p:blipFill>
          <a:blip r:embed="rId2"/>
          <a:stretch>
            <a:fillRect/>
          </a:stretch>
        </p:blipFill>
        <p:spPr>
          <a:xfrm>
            <a:off x="3800624" y="2181069"/>
            <a:ext cx="7315684" cy="3868685"/>
          </a:xfrm>
          <a:prstGeom prst="rect">
            <a:avLst/>
          </a:prstGeom>
        </p:spPr>
      </p:pic>
      <p:sp>
        <p:nvSpPr>
          <p:cNvPr id="3" name="Arrow: Right 2">
            <a:extLst>
              <a:ext uri="{FF2B5EF4-FFF2-40B4-BE49-F238E27FC236}">
                <a16:creationId xmlns:a16="http://schemas.microsoft.com/office/drawing/2014/main" id="{B14AF40A-0AC6-EE27-060E-7AA45ECAD5ED}"/>
              </a:ext>
            </a:extLst>
          </p:cNvPr>
          <p:cNvSpPr/>
          <p:nvPr/>
        </p:nvSpPr>
        <p:spPr>
          <a:xfrm>
            <a:off x="2473376" y="4264701"/>
            <a:ext cx="1086787"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5962F1-F359-1345-0B22-9706DA571C79}"/>
              </a:ext>
            </a:extLst>
          </p:cNvPr>
          <p:cNvSpPr txBox="1"/>
          <p:nvPr/>
        </p:nvSpPr>
        <p:spPr>
          <a:xfrm>
            <a:off x="1052439" y="2628066"/>
            <a:ext cx="2360952" cy="2031325"/>
          </a:xfrm>
          <a:prstGeom prst="rect">
            <a:avLst/>
          </a:prstGeom>
          <a:noFill/>
        </p:spPr>
        <p:txBody>
          <a:bodyPr wrap="square" rtlCol="0">
            <a:spAutoFit/>
          </a:bodyPr>
          <a:lstStyle/>
          <a:p>
            <a:r>
              <a:rPr lang="en-US" dirty="0">
                <a:solidFill>
                  <a:srgbClr val="FF0000"/>
                </a:solidFill>
              </a:rPr>
              <a:t>You’ll enter your proposal details on the next page.  Be sure to include enough information to adequately describe the study.</a:t>
            </a:r>
          </a:p>
        </p:txBody>
      </p:sp>
    </p:spTree>
    <p:extLst>
      <p:ext uri="{BB962C8B-B14F-4D97-AF65-F5344CB8AC3E}">
        <p14:creationId xmlns:p14="http://schemas.microsoft.com/office/powerpoint/2010/main" val="1859098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Application Process</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A note on PUF reviews</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The PUF application will ask if a technical review is requested</a:t>
            </a:r>
          </a:p>
          <a:p>
            <a:r>
              <a:rPr lang="en-US" sz="2400" dirty="0"/>
              <a:t>Technical reviews are available to those that are unsure if the PUF will support their research project </a:t>
            </a:r>
          </a:p>
          <a:p>
            <a:r>
              <a:rPr lang="en-US" sz="2400" dirty="0"/>
              <a:t>The turn-around time to review proposals ranges from 2-4 weeks where a technical review is requested</a:t>
            </a:r>
          </a:p>
          <a:p>
            <a:r>
              <a:rPr lang="en-US" sz="2400" dirty="0"/>
              <a:t>If no technical review is requested, data are available within 24 hours </a:t>
            </a:r>
          </a:p>
          <a:p>
            <a:r>
              <a:rPr lang="en-US" sz="2400" dirty="0"/>
              <a:t>We encourage PUF users to review the data dictionary and send questions to </a:t>
            </a:r>
            <a:r>
              <a:rPr lang="en-US" sz="2400" dirty="0">
                <a:hlinkClick r:id="rId2"/>
              </a:rPr>
              <a:t>NCDB_PUF@facs.org</a:t>
            </a:r>
            <a:r>
              <a:rPr lang="en-US" sz="2400" dirty="0"/>
              <a:t> prior to committing to an application </a:t>
            </a:r>
          </a:p>
          <a:p>
            <a:pPr marL="0" indent="0">
              <a:buNone/>
            </a:pPr>
            <a:endParaRPr lang="en-US" sz="2400" dirty="0"/>
          </a:p>
        </p:txBody>
      </p:sp>
    </p:spTree>
    <p:extLst>
      <p:ext uri="{BB962C8B-B14F-4D97-AF65-F5344CB8AC3E}">
        <p14:creationId xmlns:p14="http://schemas.microsoft.com/office/powerpoint/2010/main" val="1706933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pic>
        <p:nvPicPr>
          <p:cNvPr id="5" name="Picture 4">
            <a:extLst>
              <a:ext uri="{FF2B5EF4-FFF2-40B4-BE49-F238E27FC236}">
                <a16:creationId xmlns:a16="http://schemas.microsoft.com/office/drawing/2014/main" id="{359853C3-7EFF-76EE-9EE2-838DC7E34CA4}"/>
              </a:ext>
            </a:extLst>
          </p:cNvPr>
          <p:cNvPicPr>
            <a:picLocks noChangeAspect="1"/>
          </p:cNvPicPr>
          <p:nvPr/>
        </p:nvPicPr>
        <p:blipFill>
          <a:blip r:embed="rId2"/>
          <a:stretch>
            <a:fillRect/>
          </a:stretch>
        </p:blipFill>
        <p:spPr>
          <a:xfrm>
            <a:off x="3800624" y="2181069"/>
            <a:ext cx="7315684" cy="3868685"/>
          </a:xfrm>
          <a:prstGeom prst="rect">
            <a:avLst/>
          </a:prstGeom>
        </p:spPr>
      </p:pic>
      <p:sp>
        <p:nvSpPr>
          <p:cNvPr id="3" name="Arrow: Right 2">
            <a:extLst>
              <a:ext uri="{FF2B5EF4-FFF2-40B4-BE49-F238E27FC236}">
                <a16:creationId xmlns:a16="http://schemas.microsoft.com/office/drawing/2014/main" id="{B14AF40A-0AC6-EE27-060E-7AA45ECAD5ED}"/>
              </a:ext>
            </a:extLst>
          </p:cNvPr>
          <p:cNvSpPr/>
          <p:nvPr/>
        </p:nvSpPr>
        <p:spPr>
          <a:xfrm>
            <a:off x="2473376" y="4264701"/>
            <a:ext cx="1086787"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5962F1-F359-1345-0B22-9706DA571C79}"/>
              </a:ext>
            </a:extLst>
          </p:cNvPr>
          <p:cNvSpPr txBox="1"/>
          <p:nvPr/>
        </p:nvSpPr>
        <p:spPr>
          <a:xfrm>
            <a:off x="1052439" y="2628066"/>
            <a:ext cx="2360952" cy="2031325"/>
          </a:xfrm>
          <a:prstGeom prst="rect">
            <a:avLst/>
          </a:prstGeom>
          <a:noFill/>
        </p:spPr>
        <p:txBody>
          <a:bodyPr wrap="square" rtlCol="0">
            <a:spAutoFit/>
          </a:bodyPr>
          <a:lstStyle/>
          <a:p>
            <a:r>
              <a:rPr lang="en-US" dirty="0">
                <a:solidFill>
                  <a:srgbClr val="FF0000"/>
                </a:solidFill>
              </a:rPr>
              <a:t>You’ll enter your proposal details on the next page.  Be sure to include enough information to adequately describe the study.</a:t>
            </a:r>
          </a:p>
        </p:txBody>
      </p:sp>
    </p:spTree>
    <p:extLst>
      <p:ext uri="{BB962C8B-B14F-4D97-AF65-F5344CB8AC3E}">
        <p14:creationId xmlns:p14="http://schemas.microsoft.com/office/powerpoint/2010/main" val="938332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sp>
        <p:nvSpPr>
          <p:cNvPr id="3" name="Arrow: Right 2">
            <a:extLst>
              <a:ext uri="{FF2B5EF4-FFF2-40B4-BE49-F238E27FC236}">
                <a16:creationId xmlns:a16="http://schemas.microsoft.com/office/drawing/2014/main" id="{B14AF40A-0AC6-EE27-060E-7AA45ECAD5ED}"/>
              </a:ext>
            </a:extLst>
          </p:cNvPr>
          <p:cNvSpPr/>
          <p:nvPr/>
        </p:nvSpPr>
        <p:spPr>
          <a:xfrm>
            <a:off x="2473376" y="4264701"/>
            <a:ext cx="1086787"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5962F1-F359-1345-0B22-9706DA571C79}"/>
              </a:ext>
            </a:extLst>
          </p:cNvPr>
          <p:cNvSpPr txBox="1"/>
          <p:nvPr/>
        </p:nvSpPr>
        <p:spPr>
          <a:xfrm>
            <a:off x="1199211" y="2840637"/>
            <a:ext cx="2360952" cy="1754326"/>
          </a:xfrm>
          <a:prstGeom prst="rect">
            <a:avLst/>
          </a:prstGeom>
          <a:noFill/>
        </p:spPr>
        <p:txBody>
          <a:bodyPr wrap="square" rtlCol="0">
            <a:spAutoFit/>
          </a:bodyPr>
          <a:lstStyle/>
          <a:p>
            <a:r>
              <a:rPr lang="en-US" dirty="0">
                <a:solidFill>
                  <a:srgbClr val="FF0000"/>
                </a:solidFill>
              </a:rPr>
              <a:t>Once you enter ‘submit’ proposal, you’ll immediately receive an email notifying you that we received it</a:t>
            </a:r>
          </a:p>
        </p:txBody>
      </p:sp>
      <p:pic>
        <p:nvPicPr>
          <p:cNvPr id="7" name="Picture 6">
            <a:extLst>
              <a:ext uri="{FF2B5EF4-FFF2-40B4-BE49-F238E27FC236}">
                <a16:creationId xmlns:a16="http://schemas.microsoft.com/office/drawing/2014/main" id="{9A009D39-7B9B-7470-4F06-92369852CCD0}"/>
              </a:ext>
            </a:extLst>
          </p:cNvPr>
          <p:cNvPicPr>
            <a:picLocks noChangeAspect="1"/>
          </p:cNvPicPr>
          <p:nvPr/>
        </p:nvPicPr>
        <p:blipFill>
          <a:blip r:embed="rId2"/>
          <a:stretch>
            <a:fillRect/>
          </a:stretch>
        </p:blipFill>
        <p:spPr>
          <a:xfrm>
            <a:off x="4373614" y="1313825"/>
            <a:ext cx="6562725" cy="5219700"/>
          </a:xfrm>
          <a:prstGeom prst="rect">
            <a:avLst/>
          </a:prstGeom>
        </p:spPr>
      </p:pic>
    </p:spTree>
    <p:extLst>
      <p:ext uri="{BB962C8B-B14F-4D97-AF65-F5344CB8AC3E}">
        <p14:creationId xmlns:p14="http://schemas.microsoft.com/office/powerpoint/2010/main" val="4079898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sp>
        <p:nvSpPr>
          <p:cNvPr id="3" name="Arrow: Right 2">
            <a:extLst>
              <a:ext uri="{FF2B5EF4-FFF2-40B4-BE49-F238E27FC236}">
                <a16:creationId xmlns:a16="http://schemas.microsoft.com/office/drawing/2014/main" id="{B14AF40A-0AC6-EE27-060E-7AA45ECAD5ED}"/>
              </a:ext>
            </a:extLst>
          </p:cNvPr>
          <p:cNvSpPr/>
          <p:nvPr/>
        </p:nvSpPr>
        <p:spPr>
          <a:xfrm>
            <a:off x="2323474" y="4264701"/>
            <a:ext cx="1086787"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5962F1-F359-1345-0B22-9706DA571C79}"/>
              </a:ext>
            </a:extLst>
          </p:cNvPr>
          <p:cNvSpPr txBox="1"/>
          <p:nvPr/>
        </p:nvSpPr>
        <p:spPr>
          <a:xfrm>
            <a:off x="936448" y="2905065"/>
            <a:ext cx="2360952" cy="1754326"/>
          </a:xfrm>
          <a:prstGeom prst="rect">
            <a:avLst/>
          </a:prstGeom>
          <a:noFill/>
        </p:spPr>
        <p:txBody>
          <a:bodyPr wrap="square" rtlCol="0">
            <a:spAutoFit/>
          </a:bodyPr>
          <a:lstStyle/>
          <a:p>
            <a:r>
              <a:rPr lang="en-US" dirty="0">
                <a:solidFill>
                  <a:srgbClr val="FF0000"/>
                </a:solidFill>
              </a:rPr>
              <a:t>Approved applications will generate a second email within 48 hours notifying you that the data are ready to be downloaded </a:t>
            </a:r>
          </a:p>
        </p:txBody>
      </p:sp>
      <p:pic>
        <p:nvPicPr>
          <p:cNvPr id="9" name="Picture 8">
            <a:extLst>
              <a:ext uri="{FF2B5EF4-FFF2-40B4-BE49-F238E27FC236}">
                <a16:creationId xmlns:a16="http://schemas.microsoft.com/office/drawing/2014/main" id="{BFF8E497-4BE1-434A-3299-159394D7B6C4}"/>
              </a:ext>
            </a:extLst>
          </p:cNvPr>
          <p:cNvPicPr>
            <a:picLocks noChangeAspect="1"/>
          </p:cNvPicPr>
          <p:nvPr/>
        </p:nvPicPr>
        <p:blipFill>
          <a:blip r:embed="rId2"/>
          <a:stretch>
            <a:fillRect/>
          </a:stretch>
        </p:blipFill>
        <p:spPr>
          <a:xfrm>
            <a:off x="3519448" y="2683238"/>
            <a:ext cx="8608209" cy="2540833"/>
          </a:xfrm>
          <a:prstGeom prst="rect">
            <a:avLst/>
          </a:prstGeom>
        </p:spPr>
      </p:pic>
    </p:spTree>
    <p:extLst>
      <p:ext uri="{BB962C8B-B14F-4D97-AF65-F5344CB8AC3E}">
        <p14:creationId xmlns:p14="http://schemas.microsoft.com/office/powerpoint/2010/main" val="1320402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Section III:  NCDB PUF Download Process </a:t>
            </a:r>
          </a:p>
        </p:txBody>
      </p:sp>
    </p:spTree>
    <p:extLst>
      <p:ext uri="{BB962C8B-B14F-4D97-AF65-F5344CB8AC3E}">
        <p14:creationId xmlns:p14="http://schemas.microsoft.com/office/powerpoint/2010/main" val="376367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Data </a:t>
            </a:r>
            <a:r>
              <a:rPr lang="en-US" dirty="0">
                <a:solidFill>
                  <a:srgbClr val="0070C0"/>
                </a:solidFill>
              </a:rPr>
              <a:t>Usage</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Downloading the NCDB PUF in a Windows environment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2000" b="1" dirty="0"/>
              <a:t>Step 1:</a:t>
            </a:r>
            <a:r>
              <a:rPr lang="en-US" sz="2000" dirty="0"/>
              <a:t>  Log back into the NCDB PUF application, navigate to your proposal and click “Download”</a:t>
            </a:r>
          </a:p>
          <a:p>
            <a:pPr marL="0" indent="0">
              <a:buNone/>
            </a:pPr>
            <a:r>
              <a:rPr lang="en-US" sz="2000" b="1" dirty="0"/>
              <a:t>Step 2:</a:t>
            </a:r>
            <a:r>
              <a:rPr lang="en-US" sz="2000" dirty="0"/>
              <a:t>  Go to the downloads folder on your computer and right click on the PUF folder (“</a:t>
            </a:r>
            <a:r>
              <a:rPr lang="en-US" sz="2000" dirty="0" err="1"/>
              <a:t>NCDB_PUF_Data</a:t>
            </a:r>
            <a:r>
              <a:rPr lang="en-US" sz="2000" dirty="0"/>
              <a:t>_”)</a:t>
            </a:r>
          </a:p>
          <a:p>
            <a:pPr marL="0" indent="0">
              <a:buNone/>
            </a:pPr>
            <a:r>
              <a:rPr lang="en-US" sz="2000" b="1" dirty="0"/>
              <a:t>Step 3:</a:t>
            </a:r>
            <a:r>
              <a:rPr lang="en-US" sz="2000" dirty="0"/>
              <a:t>  Click on “7-Zip” and then “Extract to “</a:t>
            </a:r>
            <a:r>
              <a:rPr lang="en-US" sz="2000" dirty="0" err="1"/>
              <a:t>NCDB_PUF_Data</a:t>
            </a:r>
            <a:r>
              <a:rPr lang="en-US" sz="2000" dirty="0"/>
              <a:t>__\” files in the submenu (a prompt for a password will appear which is listed in the PUF application window on the right) </a:t>
            </a:r>
          </a:p>
          <a:p>
            <a:pPr marL="0" indent="0">
              <a:buNone/>
            </a:pPr>
            <a:r>
              <a:rPr lang="en-US" sz="2000" b="1" dirty="0"/>
              <a:t>Step 4:</a:t>
            </a:r>
            <a:r>
              <a:rPr lang="en-US" sz="2000" dirty="0"/>
              <a:t>  If the data files you extracted are empty, this means you entered the wrong password. Check the password in the application and try again. </a:t>
            </a:r>
          </a:p>
          <a:p>
            <a:pPr marL="0" indent="0">
              <a:buNone/>
            </a:pPr>
            <a:r>
              <a:rPr lang="en-US" sz="2000" b="1" dirty="0"/>
              <a:t>Step 5:</a:t>
            </a:r>
            <a:r>
              <a:rPr lang="en-US" sz="2000" dirty="0"/>
              <a:t>  </a:t>
            </a:r>
            <a:r>
              <a:rPr lang="en-US" sz="2000" dirty="0">
                <a:solidFill>
                  <a:schemeClr val="accent2"/>
                </a:solidFill>
              </a:rPr>
              <a:t>Do not save the data files to your downloads folder or desktop folder </a:t>
            </a:r>
            <a:r>
              <a:rPr lang="en-US" sz="2000" dirty="0"/>
              <a:t>as errors may occur</a:t>
            </a:r>
          </a:p>
          <a:p>
            <a:endParaRPr lang="en-US" sz="1600" dirty="0"/>
          </a:p>
        </p:txBody>
      </p:sp>
    </p:spTree>
    <p:extLst>
      <p:ext uri="{BB962C8B-B14F-4D97-AF65-F5344CB8AC3E}">
        <p14:creationId xmlns:p14="http://schemas.microsoft.com/office/powerpoint/2010/main" val="326759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Download Process</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Downloading the NCDB PUF from the Application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endParaRPr lang="en-US" sz="1600" dirty="0"/>
          </a:p>
          <a:p>
            <a:endParaRPr lang="en-US" sz="1600" dirty="0"/>
          </a:p>
        </p:txBody>
      </p:sp>
      <p:pic>
        <p:nvPicPr>
          <p:cNvPr id="5" name="Picture 4">
            <a:extLst>
              <a:ext uri="{FF2B5EF4-FFF2-40B4-BE49-F238E27FC236}">
                <a16:creationId xmlns:a16="http://schemas.microsoft.com/office/drawing/2014/main" id="{8226B6C1-C8FC-5A3D-8249-BA6B6AED5A30}"/>
              </a:ext>
            </a:extLst>
          </p:cNvPr>
          <p:cNvPicPr>
            <a:picLocks noChangeAspect="1"/>
          </p:cNvPicPr>
          <p:nvPr/>
        </p:nvPicPr>
        <p:blipFill>
          <a:blip r:embed="rId2"/>
          <a:stretch>
            <a:fillRect/>
          </a:stretch>
        </p:blipFill>
        <p:spPr>
          <a:xfrm>
            <a:off x="3927423" y="3580984"/>
            <a:ext cx="7890928" cy="1367434"/>
          </a:xfrm>
          <a:prstGeom prst="rect">
            <a:avLst/>
          </a:prstGeom>
        </p:spPr>
      </p:pic>
      <p:sp>
        <p:nvSpPr>
          <p:cNvPr id="9" name="TextBox 8">
            <a:extLst>
              <a:ext uri="{FF2B5EF4-FFF2-40B4-BE49-F238E27FC236}">
                <a16:creationId xmlns:a16="http://schemas.microsoft.com/office/drawing/2014/main" id="{6C41EF70-9845-DD72-7D8D-B7F0B50C6323}"/>
              </a:ext>
            </a:extLst>
          </p:cNvPr>
          <p:cNvSpPr txBox="1"/>
          <p:nvPr/>
        </p:nvSpPr>
        <p:spPr>
          <a:xfrm>
            <a:off x="1015725" y="3515926"/>
            <a:ext cx="2360952" cy="1200329"/>
          </a:xfrm>
          <a:prstGeom prst="rect">
            <a:avLst/>
          </a:prstGeom>
          <a:noFill/>
        </p:spPr>
        <p:txBody>
          <a:bodyPr wrap="square" rtlCol="0">
            <a:spAutoFit/>
          </a:bodyPr>
          <a:lstStyle/>
          <a:p>
            <a:r>
              <a:rPr lang="en-US" dirty="0">
                <a:solidFill>
                  <a:srgbClr val="FF0000"/>
                </a:solidFill>
              </a:rPr>
              <a:t>Log back into the PUF application after the data are ready and click ‘download’</a:t>
            </a:r>
          </a:p>
        </p:txBody>
      </p:sp>
      <p:sp>
        <p:nvSpPr>
          <p:cNvPr id="10" name="Arrow: Right 9">
            <a:extLst>
              <a:ext uri="{FF2B5EF4-FFF2-40B4-BE49-F238E27FC236}">
                <a16:creationId xmlns:a16="http://schemas.microsoft.com/office/drawing/2014/main" id="{094FB7FD-287F-B6D3-E904-C9B27EB332CA}"/>
              </a:ext>
            </a:extLst>
          </p:cNvPr>
          <p:cNvSpPr/>
          <p:nvPr/>
        </p:nvSpPr>
        <p:spPr>
          <a:xfrm>
            <a:off x="2660752" y="4331694"/>
            <a:ext cx="1086787"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834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Download Process</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Downloading the NCDB PUF in a Windows environment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2400" dirty="0"/>
              <a:t>Visit </a:t>
            </a:r>
            <a:r>
              <a:rPr lang="en-US" sz="2400" dirty="0">
                <a:hlinkClick r:id="rId2"/>
              </a:rPr>
              <a:t>www.7-zip.org</a:t>
            </a:r>
            <a:r>
              <a:rPr lang="en-US" sz="2400" dirty="0"/>
              <a:t>  and download the file archiver for free</a:t>
            </a:r>
            <a:endParaRPr lang="en-US" sz="1600" dirty="0"/>
          </a:p>
          <a:p>
            <a:endParaRPr lang="en-US" sz="1600" dirty="0"/>
          </a:p>
          <a:p>
            <a:endParaRPr lang="en-US" sz="1600" dirty="0"/>
          </a:p>
        </p:txBody>
      </p:sp>
      <p:pic>
        <p:nvPicPr>
          <p:cNvPr id="6" name="Picture 5">
            <a:extLst>
              <a:ext uri="{FF2B5EF4-FFF2-40B4-BE49-F238E27FC236}">
                <a16:creationId xmlns:a16="http://schemas.microsoft.com/office/drawing/2014/main" id="{DFB6B7BE-6DDC-22E4-B2B0-B2EEBC8CAA1F}"/>
              </a:ext>
            </a:extLst>
          </p:cNvPr>
          <p:cNvPicPr>
            <a:picLocks noChangeAspect="1"/>
          </p:cNvPicPr>
          <p:nvPr/>
        </p:nvPicPr>
        <p:blipFill>
          <a:blip r:embed="rId3"/>
          <a:stretch>
            <a:fillRect/>
          </a:stretch>
        </p:blipFill>
        <p:spPr>
          <a:xfrm>
            <a:off x="3815916" y="2988669"/>
            <a:ext cx="5705475" cy="2686050"/>
          </a:xfrm>
          <a:prstGeom prst="rect">
            <a:avLst/>
          </a:prstGeom>
        </p:spPr>
      </p:pic>
      <p:sp>
        <p:nvSpPr>
          <p:cNvPr id="7" name="Arrow: Right 6">
            <a:extLst>
              <a:ext uri="{FF2B5EF4-FFF2-40B4-BE49-F238E27FC236}">
                <a16:creationId xmlns:a16="http://schemas.microsoft.com/office/drawing/2014/main" id="{EB6935E2-DEEB-3BDE-E21D-95CC08DC8392}"/>
              </a:ext>
            </a:extLst>
          </p:cNvPr>
          <p:cNvSpPr/>
          <p:nvPr/>
        </p:nvSpPr>
        <p:spPr>
          <a:xfrm>
            <a:off x="1754909" y="4553528"/>
            <a:ext cx="1357746" cy="369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22D562B-8C29-9CF5-3C3E-3A9565093C7E}"/>
              </a:ext>
            </a:extLst>
          </p:cNvPr>
          <p:cNvSpPr txBox="1"/>
          <p:nvPr/>
        </p:nvSpPr>
        <p:spPr>
          <a:xfrm>
            <a:off x="1325418" y="3630198"/>
            <a:ext cx="2490498" cy="923330"/>
          </a:xfrm>
          <a:prstGeom prst="rect">
            <a:avLst/>
          </a:prstGeom>
          <a:noFill/>
        </p:spPr>
        <p:txBody>
          <a:bodyPr wrap="square" rtlCol="0">
            <a:spAutoFit/>
          </a:bodyPr>
          <a:lstStyle/>
          <a:p>
            <a:r>
              <a:rPr lang="en-US" dirty="0">
                <a:solidFill>
                  <a:schemeClr val="accent2"/>
                </a:solidFill>
              </a:rPr>
              <a:t>Select the version that applies to your machine’s specifications  </a:t>
            </a:r>
          </a:p>
        </p:txBody>
      </p:sp>
    </p:spTree>
    <p:extLst>
      <p:ext uri="{BB962C8B-B14F-4D97-AF65-F5344CB8AC3E}">
        <p14:creationId xmlns:p14="http://schemas.microsoft.com/office/powerpoint/2010/main" val="252097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Help Reference</a:t>
            </a:r>
          </a:p>
        </p:txBody>
      </p:sp>
      <p:sp>
        <p:nvSpPr>
          <p:cNvPr id="3" name="Text Placeholder 2">
            <a:extLst>
              <a:ext uri="{FF2B5EF4-FFF2-40B4-BE49-F238E27FC236}">
                <a16:creationId xmlns:a16="http://schemas.microsoft.com/office/drawing/2014/main" id="{B420DA17-4135-699F-1964-EA4CE385A26E}"/>
              </a:ext>
            </a:extLst>
          </p:cNvPr>
          <p:cNvSpPr>
            <a:spLocks noGrp="1"/>
          </p:cNvSpPr>
          <p:nvPr>
            <p:ph type="body" sz="quarter" idx="11"/>
          </p:nvPr>
        </p:nvSpPr>
        <p:spPr>
          <a:xfrm>
            <a:off x="944563" y="2986723"/>
            <a:ext cx="10037762" cy="2989204"/>
          </a:xfrm>
        </p:spPr>
        <p:txBody>
          <a:bodyPr/>
          <a:lstStyle/>
          <a:p>
            <a:r>
              <a:rPr lang="en-US" b="1" dirty="0"/>
              <a:t>NCDB PUF website:</a:t>
            </a:r>
          </a:p>
          <a:p>
            <a:pPr marL="0" indent="0">
              <a:buNone/>
            </a:pPr>
            <a:r>
              <a:rPr lang="en-US" sz="2800" dirty="0">
                <a:hlinkClick r:id="rId3"/>
              </a:rPr>
              <a:t>https://www.facs.org/quality-programs/cancer-programs/national-cancer-database/puf/</a:t>
            </a:r>
            <a:endParaRPr lang="en-US" sz="2800" dirty="0"/>
          </a:p>
          <a:p>
            <a:pPr marL="0" indent="0">
              <a:buNone/>
            </a:pPr>
            <a:endParaRPr lang="en-US" sz="2800" dirty="0"/>
          </a:p>
          <a:p>
            <a:r>
              <a:rPr lang="en-US" sz="2800" b="1" dirty="0"/>
              <a:t>Contact Us:</a:t>
            </a:r>
          </a:p>
          <a:p>
            <a:r>
              <a:rPr lang="en-US" dirty="0"/>
              <a:t>NCDB_PUF@facs.org</a:t>
            </a:r>
          </a:p>
          <a:p>
            <a:endParaRPr lang="en-US" dirty="0"/>
          </a:p>
        </p:txBody>
      </p:sp>
    </p:spTree>
    <p:extLst>
      <p:ext uri="{BB962C8B-B14F-4D97-AF65-F5344CB8AC3E}">
        <p14:creationId xmlns:p14="http://schemas.microsoft.com/office/powerpoint/2010/main" val="827359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Download Process</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Downloading the NCDB PUF in a MAC environment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2400" dirty="0"/>
              <a:t>Visit iTunes at </a:t>
            </a:r>
            <a:r>
              <a:rPr lang="en-US" sz="2400" dirty="0">
                <a:hlinkClick r:id="rId2"/>
              </a:rPr>
              <a:t>https://apps.apple.com/us/app/the-unarchiver/id425424353?mt=12</a:t>
            </a:r>
            <a:r>
              <a:rPr lang="en-US" sz="2400" dirty="0"/>
              <a:t> to download the </a:t>
            </a:r>
            <a:r>
              <a:rPr lang="en-US" sz="2400" dirty="0" err="1"/>
              <a:t>Unarchiver</a:t>
            </a:r>
            <a:r>
              <a:rPr lang="en-US" sz="2400" dirty="0"/>
              <a:t> </a:t>
            </a:r>
          </a:p>
          <a:p>
            <a:pPr marL="0" indent="0">
              <a:buNone/>
            </a:pPr>
            <a:endParaRPr lang="en-US" sz="1600" dirty="0"/>
          </a:p>
        </p:txBody>
      </p:sp>
      <p:pic>
        <p:nvPicPr>
          <p:cNvPr id="11" name="Picture 10">
            <a:extLst>
              <a:ext uri="{FF2B5EF4-FFF2-40B4-BE49-F238E27FC236}">
                <a16:creationId xmlns:a16="http://schemas.microsoft.com/office/drawing/2014/main" id="{42EF1C25-8A5C-4B58-FD42-919C745CA6E0}"/>
              </a:ext>
            </a:extLst>
          </p:cNvPr>
          <p:cNvPicPr>
            <a:picLocks noChangeAspect="1"/>
          </p:cNvPicPr>
          <p:nvPr/>
        </p:nvPicPr>
        <p:blipFill>
          <a:blip r:embed="rId3"/>
          <a:stretch>
            <a:fillRect/>
          </a:stretch>
        </p:blipFill>
        <p:spPr>
          <a:xfrm>
            <a:off x="6096000" y="2935815"/>
            <a:ext cx="3962400" cy="3035980"/>
          </a:xfrm>
          <a:prstGeom prst="rect">
            <a:avLst/>
          </a:prstGeom>
        </p:spPr>
      </p:pic>
      <p:sp>
        <p:nvSpPr>
          <p:cNvPr id="12" name="Arrow: Right 11">
            <a:extLst>
              <a:ext uri="{FF2B5EF4-FFF2-40B4-BE49-F238E27FC236}">
                <a16:creationId xmlns:a16="http://schemas.microsoft.com/office/drawing/2014/main" id="{291B4DFB-D51C-6E52-BF3A-14C87FC175FB}"/>
              </a:ext>
            </a:extLst>
          </p:cNvPr>
          <p:cNvSpPr/>
          <p:nvPr/>
        </p:nvSpPr>
        <p:spPr>
          <a:xfrm>
            <a:off x="4959928" y="5472962"/>
            <a:ext cx="1357746" cy="369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6CD9B8-0994-32A1-22E3-DC433C351BC0}"/>
              </a:ext>
            </a:extLst>
          </p:cNvPr>
          <p:cNvSpPr txBox="1"/>
          <p:nvPr/>
        </p:nvSpPr>
        <p:spPr>
          <a:xfrm>
            <a:off x="1773382" y="5334523"/>
            <a:ext cx="3136395" cy="646331"/>
          </a:xfrm>
          <a:prstGeom prst="rect">
            <a:avLst/>
          </a:prstGeom>
          <a:noFill/>
        </p:spPr>
        <p:txBody>
          <a:bodyPr wrap="square" rtlCol="0">
            <a:spAutoFit/>
          </a:bodyPr>
          <a:lstStyle/>
          <a:p>
            <a:r>
              <a:rPr lang="en-US" dirty="0">
                <a:solidFill>
                  <a:schemeClr val="accent2"/>
                </a:solidFill>
              </a:rPr>
              <a:t>Step by step MAC instructions on the PUF webpage</a:t>
            </a:r>
          </a:p>
        </p:txBody>
      </p:sp>
    </p:spTree>
    <p:extLst>
      <p:ext uri="{BB962C8B-B14F-4D97-AF65-F5344CB8AC3E}">
        <p14:creationId xmlns:p14="http://schemas.microsoft.com/office/powerpoint/2010/main" val="3199961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Download Process</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Downloading the NCDB PUF in a Windows environment </a:t>
            </a:r>
          </a:p>
        </p:txBody>
      </p:sp>
      <p:sp>
        <p:nvSpPr>
          <p:cNvPr id="7" name="Arrow: Right 6">
            <a:extLst>
              <a:ext uri="{FF2B5EF4-FFF2-40B4-BE49-F238E27FC236}">
                <a16:creationId xmlns:a16="http://schemas.microsoft.com/office/drawing/2014/main" id="{E679B14D-BFF6-FEA2-FD89-DE78DD2476F2}"/>
              </a:ext>
            </a:extLst>
          </p:cNvPr>
          <p:cNvSpPr/>
          <p:nvPr/>
        </p:nvSpPr>
        <p:spPr>
          <a:xfrm>
            <a:off x="2473377" y="2869958"/>
            <a:ext cx="1086787"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57BC0C-0EC2-E5D6-81FD-439EBE583286}"/>
              </a:ext>
            </a:extLst>
          </p:cNvPr>
          <p:cNvSpPr txBox="1"/>
          <p:nvPr/>
        </p:nvSpPr>
        <p:spPr>
          <a:xfrm>
            <a:off x="456762" y="2854701"/>
            <a:ext cx="2360952" cy="1477328"/>
          </a:xfrm>
          <a:prstGeom prst="rect">
            <a:avLst/>
          </a:prstGeom>
          <a:noFill/>
        </p:spPr>
        <p:txBody>
          <a:bodyPr wrap="square" rtlCol="0">
            <a:spAutoFit/>
          </a:bodyPr>
          <a:lstStyle/>
          <a:p>
            <a:r>
              <a:rPr lang="en-US" dirty="0">
                <a:solidFill>
                  <a:srgbClr val="FF0000"/>
                </a:solidFill>
              </a:rPr>
              <a:t>The temporary file location of the PUF, </a:t>
            </a:r>
          </a:p>
          <a:p>
            <a:r>
              <a:rPr lang="en-US" u="sng" dirty="0">
                <a:solidFill>
                  <a:srgbClr val="FF0000"/>
                </a:solidFill>
              </a:rPr>
              <a:t>do not</a:t>
            </a:r>
            <a:r>
              <a:rPr lang="en-US" dirty="0">
                <a:solidFill>
                  <a:srgbClr val="FF0000"/>
                </a:solidFill>
              </a:rPr>
              <a:t> click on the .DAT file from here,</a:t>
            </a:r>
          </a:p>
          <a:p>
            <a:r>
              <a:rPr lang="en-US" dirty="0">
                <a:solidFill>
                  <a:srgbClr val="FF0000"/>
                </a:solidFill>
              </a:rPr>
              <a:t>use 7-zip.</a:t>
            </a:r>
          </a:p>
        </p:txBody>
      </p:sp>
      <p:pic>
        <p:nvPicPr>
          <p:cNvPr id="9" name="Picture 8">
            <a:extLst>
              <a:ext uri="{FF2B5EF4-FFF2-40B4-BE49-F238E27FC236}">
                <a16:creationId xmlns:a16="http://schemas.microsoft.com/office/drawing/2014/main" id="{B07534C9-865F-46E7-95F6-B06B788E7CCF}"/>
              </a:ext>
            </a:extLst>
          </p:cNvPr>
          <p:cNvPicPr>
            <a:picLocks noChangeAspect="1"/>
          </p:cNvPicPr>
          <p:nvPr/>
        </p:nvPicPr>
        <p:blipFill>
          <a:blip r:embed="rId3"/>
          <a:stretch>
            <a:fillRect/>
          </a:stretch>
        </p:blipFill>
        <p:spPr>
          <a:xfrm>
            <a:off x="3677588" y="2914800"/>
            <a:ext cx="7188989" cy="2370711"/>
          </a:xfrm>
          <a:prstGeom prst="rect">
            <a:avLst/>
          </a:prstGeom>
        </p:spPr>
      </p:pic>
    </p:spTree>
    <p:extLst>
      <p:ext uri="{BB962C8B-B14F-4D97-AF65-F5344CB8AC3E}">
        <p14:creationId xmlns:p14="http://schemas.microsoft.com/office/powerpoint/2010/main" val="1764748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Download Process</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Downloading the NCDB PUF in a Windows environment </a:t>
            </a:r>
          </a:p>
        </p:txBody>
      </p:sp>
      <p:sp>
        <p:nvSpPr>
          <p:cNvPr id="8" name="TextBox 7">
            <a:extLst>
              <a:ext uri="{FF2B5EF4-FFF2-40B4-BE49-F238E27FC236}">
                <a16:creationId xmlns:a16="http://schemas.microsoft.com/office/drawing/2014/main" id="{1757BC0C-0EC2-E5D6-81FD-439EBE583286}"/>
              </a:ext>
            </a:extLst>
          </p:cNvPr>
          <p:cNvSpPr txBox="1"/>
          <p:nvPr/>
        </p:nvSpPr>
        <p:spPr>
          <a:xfrm>
            <a:off x="456762" y="2854701"/>
            <a:ext cx="2360952" cy="2031325"/>
          </a:xfrm>
          <a:prstGeom prst="rect">
            <a:avLst/>
          </a:prstGeom>
          <a:noFill/>
        </p:spPr>
        <p:txBody>
          <a:bodyPr wrap="square" rtlCol="0">
            <a:spAutoFit/>
          </a:bodyPr>
          <a:lstStyle/>
          <a:p>
            <a:r>
              <a:rPr lang="en-US" dirty="0">
                <a:solidFill>
                  <a:srgbClr val="FF0000"/>
                </a:solidFill>
              </a:rPr>
              <a:t>Open 7-zip then enter the location of the download here, double –click on the PUF .DAT file then enter the password from the PUF application page:</a:t>
            </a:r>
          </a:p>
        </p:txBody>
      </p:sp>
      <p:pic>
        <p:nvPicPr>
          <p:cNvPr id="12" name="Picture 11">
            <a:extLst>
              <a:ext uri="{FF2B5EF4-FFF2-40B4-BE49-F238E27FC236}">
                <a16:creationId xmlns:a16="http://schemas.microsoft.com/office/drawing/2014/main" id="{26070C84-038C-8BF7-6D13-9F2179667810}"/>
              </a:ext>
            </a:extLst>
          </p:cNvPr>
          <p:cNvPicPr>
            <a:picLocks noChangeAspect="1"/>
          </p:cNvPicPr>
          <p:nvPr/>
        </p:nvPicPr>
        <p:blipFill>
          <a:blip r:embed="rId3"/>
          <a:stretch>
            <a:fillRect/>
          </a:stretch>
        </p:blipFill>
        <p:spPr>
          <a:xfrm>
            <a:off x="3522689" y="2217441"/>
            <a:ext cx="7944787" cy="3351031"/>
          </a:xfrm>
          <a:prstGeom prst="rect">
            <a:avLst/>
          </a:prstGeom>
        </p:spPr>
      </p:pic>
      <p:sp>
        <p:nvSpPr>
          <p:cNvPr id="13" name="Arrow: Right 12">
            <a:extLst>
              <a:ext uri="{FF2B5EF4-FFF2-40B4-BE49-F238E27FC236}">
                <a16:creationId xmlns:a16="http://schemas.microsoft.com/office/drawing/2014/main" id="{37BA16D5-B9EF-7D44-1F87-D64E57056077}"/>
              </a:ext>
            </a:extLst>
          </p:cNvPr>
          <p:cNvSpPr/>
          <p:nvPr/>
        </p:nvSpPr>
        <p:spPr>
          <a:xfrm>
            <a:off x="2645765" y="3429000"/>
            <a:ext cx="1693888"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061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Download Process</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Import the data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800" dirty="0"/>
              <a:t>The data included in the zipped file from the PUF download are in a flat text file format to be read into the statistical software package of your choosing</a:t>
            </a:r>
          </a:p>
          <a:p>
            <a:pPr marL="0" indent="0">
              <a:buNone/>
            </a:pPr>
            <a:endParaRPr lang="en-US" sz="1600" dirty="0"/>
          </a:p>
        </p:txBody>
      </p:sp>
      <p:pic>
        <p:nvPicPr>
          <p:cNvPr id="6" name="Picture 5">
            <a:extLst>
              <a:ext uri="{FF2B5EF4-FFF2-40B4-BE49-F238E27FC236}">
                <a16:creationId xmlns:a16="http://schemas.microsoft.com/office/drawing/2014/main" id="{6150E4E2-43AB-CCB4-9DC9-41E02B10C19A}"/>
              </a:ext>
            </a:extLst>
          </p:cNvPr>
          <p:cNvPicPr>
            <a:picLocks noChangeAspect="1"/>
          </p:cNvPicPr>
          <p:nvPr/>
        </p:nvPicPr>
        <p:blipFill>
          <a:blip r:embed="rId3"/>
          <a:stretch>
            <a:fillRect/>
          </a:stretch>
        </p:blipFill>
        <p:spPr>
          <a:xfrm>
            <a:off x="4477845" y="4184073"/>
            <a:ext cx="6504480" cy="1680007"/>
          </a:xfrm>
          <a:prstGeom prst="rect">
            <a:avLst/>
          </a:prstGeom>
        </p:spPr>
      </p:pic>
      <p:pic>
        <p:nvPicPr>
          <p:cNvPr id="8" name="Picture 7">
            <a:extLst>
              <a:ext uri="{FF2B5EF4-FFF2-40B4-BE49-F238E27FC236}">
                <a16:creationId xmlns:a16="http://schemas.microsoft.com/office/drawing/2014/main" id="{AC836582-EE28-50B1-BB05-4EBF44EDCA42}"/>
              </a:ext>
            </a:extLst>
          </p:cNvPr>
          <p:cNvPicPr>
            <a:picLocks noChangeAspect="1"/>
          </p:cNvPicPr>
          <p:nvPr/>
        </p:nvPicPr>
        <p:blipFill>
          <a:blip r:embed="rId4"/>
          <a:stretch>
            <a:fillRect/>
          </a:stretch>
        </p:blipFill>
        <p:spPr>
          <a:xfrm>
            <a:off x="488084" y="3155356"/>
            <a:ext cx="3529734" cy="2970407"/>
          </a:xfrm>
          <a:prstGeom prst="rect">
            <a:avLst/>
          </a:prstGeom>
        </p:spPr>
      </p:pic>
      <p:sp>
        <p:nvSpPr>
          <p:cNvPr id="9" name="Arrow: Right 8">
            <a:extLst>
              <a:ext uri="{FF2B5EF4-FFF2-40B4-BE49-F238E27FC236}">
                <a16:creationId xmlns:a16="http://schemas.microsoft.com/office/drawing/2014/main" id="{A941EFFD-4265-D809-4FBD-4108B91BB320}"/>
              </a:ext>
            </a:extLst>
          </p:cNvPr>
          <p:cNvSpPr/>
          <p:nvPr/>
        </p:nvSpPr>
        <p:spPr>
          <a:xfrm>
            <a:off x="3338945" y="4928016"/>
            <a:ext cx="1028989" cy="373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36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Section IV:  NCDB PUF Content </a:t>
            </a:r>
          </a:p>
        </p:txBody>
      </p:sp>
    </p:spTree>
    <p:extLst>
      <p:ext uri="{BB962C8B-B14F-4D97-AF65-F5344CB8AC3E}">
        <p14:creationId xmlns:p14="http://schemas.microsoft.com/office/powerpoint/2010/main" val="1456648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Why did the case count change?</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The NCDB PUF is limited to CoC-accredited hospitals </a:t>
            </a:r>
            <a:r>
              <a:rPr lang="en-US" sz="2400" u="sng" dirty="0"/>
              <a:t>as of the time of the PUF build </a:t>
            </a:r>
          </a:p>
          <a:p>
            <a:r>
              <a:rPr lang="en-US" sz="2400" dirty="0"/>
              <a:t>Case counts may increase of decrease for same diagnosis years between PUF files depending on which programs joined or left the CoC</a:t>
            </a:r>
          </a:p>
          <a:p>
            <a:r>
              <a:rPr lang="en-US" sz="2400" dirty="0"/>
              <a:t>VA hospitals are always excluded as are accredited hospitals in Puerto Rico </a:t>
            </a:r>
          </a:p>
          <a:p>
            <a:endParaRPr lang="en-US" sz="2400" dirty="0"/>
          </a:p>
        </p:txBody>
      </p:sp>
    </p:spTree>
    <p:extLst>
      <p:ext uri="{BB962C8B-B14F-4D97-AF65-F5344CB8AC3E}">
        <p14:creationId xmlns:p14="http://schemas.microsoft.com/office/powerpoint/2010/main" val="1423714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Administrative data items not to be ignored!</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PUF Multiple Source</a:t>
            </a:r>
            <a:endParaRPr lang="en-US" sz="2400" u="sng" dirty="0"/>
          </a:p>
          <a:p>
            <a:r>
              <a:rPr lang="en-US" sz="2400" dirty="0"/>
              <a:t>Class of Case </a:t>
            </a:r>
          </a:p>
          <a:p>
            <a:r>
              <a:rPr lang="en-US" sz="2400" dirty="0"/>
              <a:t>Reference Date Flag</a:t>
            </a:r>
          </a:p>
          <a:p>
            <a:r>
              <a:rPr lang="en-US" sz="2400" dirty="0"/>
              <a:t>Sequence Number</a:t>
            </a:r>
          </a:p>
          <a:p>
            <a:endParaRPr lang="en-US" sz="2400" dirty="0"/>
          </a:p>
        </p:txBody>
      </p:sp>
    </p:spTree>
    <p:extLst>
      <p:ext uri="{BB962C8B-B14F-4D97-AF65-F5344CB8AC3E}">
        <p14:creationId xmlns:p14="http://schemas.microsoft.com/office/powerpoint/2010/main" val="4197970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What is the PUF multi-source data item?</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This data field intended to take into account cases treated at more than one hospital. </a:t>
            </a:r>
          </a:p>
          <a:p>
            <a:r>
              <a:rPr lang="en-US" sz="2000" dirty="0"/>
              <a:t>Coordination of care results in multiple record submissions, which is cleaned-up in the PUF to include only the “best” record representing a cancer case (see summary versus “at this facility” treatment items)</a:t>
            </a:r>
          </a:p>
          <a:p>
            <a:r>
              <a:rPr lang="en-US" sz="2000" dirty="0"/>
              <a:t>The “best” is provided in the PUF file (Patient Treated in More than One CoC Facility Flag variable, coded 1), based on the most recent patient contact with the hospital</a:t>
            </a:r>
          </a:p>
          <a:p>
            <a:r>
              <a:rPr lang="en-US" sz="2000" dirty="0"/>
              <a:t>If this item is coded 0, only one CoC facility provided a report for this cancer. However, it is possible that a patient received some treatment in a non-CoC hospital, which may not be captured in the PUF data. </a:t>
            </a:r>
          </a:p>
          <a:p>
            <a:r>
              <a:rPr lang="en-US" sz="2000" dirty="0"/>
              <a:t>All CoC accredited hospitals that initially diagnose a patient or that provide all or part of first course treatment report the case to the NCDB (see Class of Case)</a:t>
            </a:r>
          </a:p>
          <a:p>
            <a:endParaRPr lang="en-US" sz="2000" dirty="0"/>
          </a:p>
        </p:txBody>
      </p:sp>
    </p:spTree>
    <p:extLst>
      <p:ext uri="{BB962C8B-B14F-4D97-AF65-F5344CB8AC3E}">
        <p14:creationId xmlns:p14="http://schemas.microsoft.com/office/powerpoint/2010/main" val="1541918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What is the “analytic” class of case?</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dirty="0"/>
              <a:t>All CoC accredited hospitals that initially diagnose a patient or that provide all or part of first course treatment report the case to the NCDB</a:t>
            </a:r>
          </a:p>
          <a:p>
            <a:r>
              <a:rPr lang="en-US" dirty="0"/>
              <a:t>Class of case “00” refers to diagnosis only </a:t>
            </a:r>
          </a:p>
          <a:p>
            <a:r>
              <a:rPr lang="en-US" dirty="0"/>
              <a:t>Cass of case “10” through ”22” are those where the reporting facility administered all or part of first course treatment OR made a decision not to treat </a:t>
            </a:r>
          </a:p>
          <a:p>
            <a:endParaRPr lang="en-US" sz="2000" dirty="0"/>
          </a:p>
          <a:p>
            <a:endParaRPr lang="en-US" sz="2000" dirty="0"/>
          </a:p>
        </p:txBody>
      </p:sp>
    </p:spTree>
    <p:extLst>
      <p:ext uri="{BB962C8B-B14F-4D97-AF65-F5344CB8AC3E}">
        <p14:creationId xmlns:p14="http://schemas.microsoft.com/office/powerpoint/2010/main" val="1504793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What is the reference date flag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dirty="0"/>
              <a:t>Every facility has a reference date, from which they are accountable for the completeness of the data for cases diagnosed in that year through the present. </a:t>
            </a:r>
          </a:p>
          <a:p>
            <a:r>
              <a:rPr lang="en-US" dirty="0"/>
              <a:t>Since a facility may request to move their reference date forward, there are some instances where a case’s diagnosis year falls before the facility’s reference date. </a:t>
            </a:r>
          </a:p>
          <a:p>
            <a:r>
              <a:rPr lang="en-US" dirty="0"/>
              <a:t>This item, REFERENCE_DATE_FLAG, is coded 0 in cases where this occurs. A ‘1’ signifies cases where the diagnosis year is on or after the reference date year. </a:t>
            </a:r>
            <a:endParaRPr lang="en-US" sz="2000" dirty="0"/>
          </a:p>
        </p:txBody>
      </p:sp>
    </p:spTree>
    <p:extLst>
      <p:ext uri="{BB962C8B-B14F-4D97-AF65-F5344CB8AC3E}">
        <p14:creationId xmlns:p14="http://schemas.microsoft.com/office/powerpoint/2010/main" val="425697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Objectives </a:t>
            </a:r>
          </a:p>
        </p:txBody>
      </p:sp>
      <p:sp>
        <p:nvSpPr>
          <p:cNvPr id="3" name="Text Placeholder 2">
            <a:extLst>
              <a:ext uri="{FF2B5EF4-FFF2-40B4-BE49-F238E27FC236}">
                <a16:creationId xmlns:a16="http://schemas.microsoft.com/office/drawing/2014/main" id="{B420DA17-4135-699F-1964-EA4CE385A26E}"/>
              </a:ext>
            </a:extLst>
          </p:cNvPr>
          <p:cNvSpPr>
            <a:spLocks noGrp="1"/>
          </p:cNvSpPr>
          <p:nvPr>
            <p:ph type="body" sz="quarter" idx="11"/>
          </p:nvPr>
        </p:nvSpPr>
        <p:spPr/>
        <p:txBody>
          <a:bodyPr/>
          <a:lstStyle/>
          <a:p>
            <a:r>
              <a:rPr lang="en-US" dirty="0"/>
              <a:t>1) Gain a basic understanding of what is included in the NCDB PUF</a:t>
            </a:r>
          </a:p>
          <a:p>
            <a:r>
              <a:rPr lang="en-US" dirty="0"/>
              <a:t>2) Understand the application process  </a:t>
            </a:r>
          </a:p>
          <a:p>
            <a:r>
              <a:rPr lang="en-US" dirty="0"/>
              <a:t>2) Develop research proposals that the NCDB PUF will support </a:t>
            </a:r>
          </a:p>
          <a:p>
            <a:endParaRPr lang="en-US" dirty="0"/>
          </a:p>
        </p:txBody>
      </p:sp>
    </p:spTree>
    <p:extLst>
      <p:ext uri="{BB962C8B-B14F-4D97-AF65-F5344CB8AC3E}">
        <p14:creationId xmlns:p14="http://schemas.microsoft.com/office/powerpoint/2010/main" val="777727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What is the sequence number?</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dirty="0"/>
              <a:t>Sequence Number refers to the sequence of malignant and non-malignant tumors diagnosed in a patient and is used to distinguish cases with multiple cancer diagnoses</a:t>
            </a:r>
          </a:p>
          <a:p>
            <a:r>
              <a:rPr lang="en-US" dirty="0"/>
              <a:t>PUF includes all sequence codes available for each reported patient</a:t>
            </a:r>
          </a:p>
          <a:p>
            <a:r>
              <a:rPr lang="en-US" dirty="0"/>
              <a:t>Patients with only one lifetime cancer diagnosis will have a sequence number code value of 00. Sequence number 01 indicates that the reported tumor is the first of multiple diagnoses. </a:t>
            </a:r>
          </a:p>
          <a:p>
            <a:r>
              <a:rPr lang="en-US" dirty="0"/>
              <a:t>The NCDB has no mechanism by which to link separate case reports of the same patient</a:t>
            </a:r>
            <a:endParaRPr lang="en-US" sz="2000" dirty="0"/>
          </a:p>
        </p:txBody>
      </p:sp>
    </p:spTree>
    <p:extLst>
      <p:ext uri="{BB962C8B-B14F-4D97-AF65-F5344CB8AC3E}">
        <p14:creationId xmlns:p14="http://schemas.microsoft.com/office/powerpoint/2010/main" val="2295696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Accredited Hospital Type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There are four types of hospital designations included in the PUF:</a:t>
            </a:r>
          </a:p>
          <a:p>
            <a:pPr algn="l" fontAlgn="base"/>
            <a:r>
              <a:rPr lang="en-US" sz="2000" b="1" dirty="0"/>
              <a:t>Community</a:t>
            </a:r>
            <a:r>
              <a:rPr lang="en-US" sz="2000" dirty="0"/>
              <a:t>; </a:t>
            </a:r>
            <a:r>
              <a:rPr lang="en-US" sz="2000" b="0" i="0" dirty="0">
                <a:effectLst/>
              </a:rPr>
              <a:t>facility accessions more than 100 but fewer than 500 newly diagnosed cancer cases each year</a:t>
            </a:r>
          </a:p>
          <a:p>
            <a:pPr algn="l" fontAlgn="base"/>
            <a:r>
              <a:rPr lang="en-US" sz="2000" b="1" dirty="0"/>
              <a:t>Comprehensive</a:t>
            </a:r>
            <a:r>
              <a:rPr lang="en-US" sz="2000" dirty="0"/>
              <a:t>; f</a:t>
            </a:r>
            <a:r>
              <a:rPr lang="en-US" sz="2000" i="0" dirty="0">
                <a:effectLst/>
              </a:rPr>
              <a:t>acility</a:t>
            </a:r>
            <a:r>
              <a:rPr lang="en-US" sz="2000" b="0" i="0" dirty="0">
                <a:effectLst/>
              </a:rPr>
              <a:t> accessions 500 or more newly diagnosed cancer cases each year</a:t>
            </a:r>
          </a:p>
          <a:p>
            <a:r>
              <a:rPr lang="en-US" sz="2000" b="1" dirty="0"/>
              <a:t>Academic/Research</a:t>
            </a:r>
            <a:r>
              <a:rPr lang="en-US" sz="2000" dirty="0"/>
              <a:t>; </a:t>
            </a:r>
            <a:r>
              <a:rPr lang="en-US" sz="2000" i="0" dirty="0">
                <a:effectLst/>
              </a:rPr>
              <a:t>facility</a:t>
            </a:r>
            <a:r>
              <a:rPr lang="en-US" sz="2000" b="0" i="0" dirty="0">
                <a:effectLst/>
              </a:rPr>
              <a:t> participates in postgraduate medical education in at least four program areas, including internal medicine and general surgery; accessions more than 500 newly diagnosed cancer cases each year</a:t>
            </a:r>
          </a:p>
          <a:p>
            <a:r>
              <a:rPr lang="en-US" sz="2000" b="1" dirty="0"/>
              <a:t>Integrated Network Cancer Programs</a:t>
            </a:r>
            <a:r>
              <a:rPr lang="en-US" sz="2000" dirty="0"/>
              <a:t>; f</a:t>
            </a:r>
            <a:r>
              <a:rPr lang="en-US" sz="2000" b="0" i="0" dirty="0">
                <a:effectLst/>
              </a:rPr>
              <a:t>acilities belonging to an organization that owns a group of facilities that offer integrated and comprehensive cancer care services and is overseen by a centralized governance structure/board and CEO</a:t>
            </a:r>
            <a:endParaRPr lang="en-US" sz="2000" dirty="0"/>
          </a:p>
        </p:txBody>
      </p:sp>
    </p:spTree>
    <p:extLst>
      <p:ext uri="{BB962C8B-B14F-4D97-AF65-F5344CB8AC3E}">
        <p14:creationId xmlns:p14="http://schemas.microsoft.com/office/powerpoint/2010/main" val="1247370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Area-based metrics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Area-based or environmental measures of patient income and education are provided in the PUF. </a:t>
            </a:r>
          </a:p>
          <a:p>
            <a:r>
              <a:rPr lang="en-US" sz="2000" dirty="0"/>
              <a:t>These measures are derived by linking the reported ZIP code of the patient's residence at the time of diagnosis to Census data. </a:t>
            </a:r>
          </a:p>
          <a:p>
            <a:r>
              <a:rPr lang="en-US" sz="2000" dirty="0"/>
              <a:t>The data describing median household income and level of educational attainment represent the ZIP code of patient residence, not that of individual patients. </a:t>
            </a:r>
          </a:p>
          <a:p>
            <a:r>
              <a:rPr lang="en-US" sz="2000" dirty="0"/>
              <a:t>The descriptions in the respective entries in the PUF data dictionary for each data item briefly describe the cautions of comparing with Census 2000, and more information can be found at: </a:t>
            </a:r>
            <a:r>
              <a:rPr lang="en-US" sz="2000" dirty="0">
                <a:hlinkClick r:id="rId3"/>
              </a:rPr>
              <a:t>https://www.census.gov/programs-surveys/acs/guidance.html</a:t>
            </a:r>
            <a:endParaRPr lang="en-US" sz="2000" dirty="0"/>
          </a:p>
          <a:p>
            <a:endParaRPr lang="en-US" sz="2400" dirty="0"/>
          </a:p>
        </p:txBody>
      </p:sp>
    </p:spTree>
    <p:extLst>
      <p:ext uri="{BB962C8B-B14F-4D97-AF65-F5344CB8AC3E}">
        <p14:creationId xmlns:p14="http://schemas.microsoft.com/office/powerpoint/2010/main" val="3901964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Area-based metrics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More information on the urban-rural continuum codes can be found on the United States Department of Agriculture (USDA) website: </a:t>
            </a:r>
            <a:r>
              <a:rPr lang="en-US" sz="2000" dirty="0">
                <a:hlinkClick r:id="rId3"/>
              </a:rPr>
              <a:t>https://www.ers.usda.gov/data-products/rural-urban-continuum-codes</a:t>
            </a:r>
            <a:endParaRPr lang="en-US" sz="2000" dirty="0"/>
          </a:p>
          <a:p>
            <a:r>
              <a:rPr lang="en-US" sz="2000" dirty="0"/>
              <a:t>Distance metrics included are “</a:t>
            </a:r>
            <a:r>
              <a:rPr lang="en-US" sz="2000" dirty="0" err="1"/>
              <a:t>crowfly</a:t>
            </a:r>
            <a:r>
              <a:rPr lang="en-US" sz="2000" dirty="0"/>
              <a:t>” and latitude/longitude of the facility mailing address.</a:t>
            </a:r>
          </a:p>
          <a:p>
            <a:endParaRPr lang="en-US" sz="2400" dirty="0"/>
          </a:p>
        </p:txBody>
      </p:sp>
    </p:spTree>
    <p:extLst>
      <p:ext uri="{BB962C8B-B14F-4D97-AF65-F5344CB8AC3E}">
        <p14:creationId xmlns:p14="http://schemas.microsoft.com/office/powerpoint/2010/main" val="2514957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Comorbidities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Comorbid disease burden is represented in the PUF as a summary value</a:t>
            </a:r>
          </a:p>
          <a:p>
            <a:r>
              <a:rPr lang="en-US" sz="2400" dirty="0"/>
              <a:t>This value is based on the </a:t>
            </a:r>
            <a:r>
              <a:rPr lang="en-US" sz="2400" dirty="0" err="1"/>
              <a:t>Deyo</a:t>
            </a:r>
            <a:r>
              <a:rPr lang="en-US" sz="2400" dirty="0"/>
              <a:t> adaptation (1992) of </a:t>
            </a:r>
            <a:r>
              <a:rPr lang="en-US" sz="2400" dirty="0" err="1"/>
              <a:t>Charlson's</a:t>
            </a:r>
            <a:r>
              <a:rPr lang="en-US" sz="2400" dirty="0"/>
              <a:t> comorbidity index and can be used as a mechanism to control for preexisting medical conditions that may affect treatment decisions</a:t>
            </a:r>
          </a:p>
          <a:p>
            <a:r>
              <a:rPr lang="en-US" sz="2400" dirty="0"/>
              <a:t>The scores are mapped from as many as ten reported ICD-9-CM or ICD-10-CM secondary diagnosis codes and are summed to create one value for each case, categorized as a total score of 0, 1, 2, or 3 or more</a:t>
            </a:r>
          </a:p>
          <a:p>
            <a:r>
              <a:rPr lang="en-US" sz="2400" dirty="0"/>
              <a:t>The </a:t>
            </a:r>
            <a:r>
              <a:rPr lang="en-US" sz="2400" dirty="0" err="1"/>
              <a:t>Charlson-Deyo</a:t>
            </a:r>
            <a:r>
              <a:rPr lang="en-US" sz="2400" dirty="0"/>
              <a:t> score included in the PUF is the higher of the ICD-9 or ICD-10 submitted comorbid conditions</a:t>
            </a:r>
          </a:p>
        </p:txBody>
      </p:sp>
    </p:spTree>
    <p:extLst>
      <p:ext uri="{BB962C8B-B14F-4D97-AF65-F5344CB8AC3E}">
        <p14:creationId xmlns:p14="http://schemas.microsoft.com/office/powerpoint/2010/main" val="1084884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AJCC Stage</a:t>
            </a:r>
          </a:p>
        </p:txBody>
      </p:sp>
      <p:graphicFrame>
        <p:nvGraphicFramePr>
          <p:cNvPr id="5" name="Table 5">
            <a:extLst>
              <a:ext uri="{FF2B5EF4-FFF2-40B4-BE49-F238E27FC236}">
                <a16:creationId xmlns:a16="http://schemas.microsoft.com/office/drawing/2014/main" id="{11F2B800-0FC0-F814-646C-AE36E5AF8922}"/>
              </a:ext>
            </a:extLst>
          </p:cNvPr>
          <p:cNvGraphicFramePr>
            <a:graphicFrameLocks noGrp="1"/>
          </p:cNvGraphicFramePr>
          <p:nvPr>
            <p:extLst>
              <p:ext uri="{D42A27DB-BD31-4B8C-83A1-F6EECF244321}">
                <p14:modId xmlns:p14="http://schemas.microsoft.com/office/powerpoint/2010/main" val="1145632013"/>
              </p:ext>
            </p:extLst>
          </p:nvPr>
        </p:nvGraphicFramePr>
        <p:xfrm>
          <a:off x="2084466" y="2975686"/>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48755649"/>
                    </a:ext>
                  </a:extLst>
                </a:gridCol>
                <a:gridCol w="4064000">
                  <a:extLst>
                    <a:ext uri="{9D8B030D-6E8A-4147-A177-3AD203B41FA5}">
                      <a16:colId xmlns:a16="http://schemas.microsoft.com/office/drawing/2014/main" val="28841756"/>
                    </a:ext>
                  </a:extLst>
                </a:gridCol>
              </a:tblGrid>
              <a:tr h="370840">
                <a:tc>
                  <a:txBody>
                    <a:bodyPr/>
                    <a:lstStyle/>
                    <a:p>
                      <a:r>
                        <a:rPr lang="en-US" dirty="0"/>
                        <a:t>TNM Stage </a:t>
                      </a:r>
                    </a:p>
                  </a:txBody>
                  <a:tcPr/>
                </a:tc>
                <a:tc>
                  <a:txBody>
                    <a:bodyPr/>
                    <a:lstStyle/>
                    <a:p>
                      <a:r>
                        <a:rPr lang="en-US" dirty="0"/>
                        <a:t>NCDB Diagnosis Years </a:t>
                      </a:r>
                    </a:p>
                  </a:txBody>
                  <a:tcPr/>
                </a:tc>
                <a:extLst>
                  <a:ext uri="{0D108BD9-81ED-4DB2-BD59-A6C34878D82A}">
                    <a16:rowId xmlns:a16="http://schemas.microsoft.com/office/drawing/2014/main" val="3184427123"/>
                  </a:ext>
                </a:extLst>
              </a:tr>
              <a:tr h="370840">
                <a:tc>
                  <a:txBody>
                    <a:bodyPr/>
                    <a:lstStyle/>
                    <a:p>
                      <a:r>
                        <a:rPr lang="en-US" dirty="0"/>
                        <a:t>AJCC 6</a:t>
                      </a:r>
                      <a:r>
                        <a:rPr lang="en-US" baseline="30000" dirty="0"/>
                        <a:t>th</a:t>
                      </a:r>
                      <a:r>
                        <a:rPr lang="en-US" dirty="0"/>
                        <a:t>  Edition</a:t>
                      </a:r>
                    </a:p>
                  </a:txBody>
                  <a:tcPr/>
                </a:tc>
                <a:tc>
                  <a:txBody>
                    <a:bodyPr/>
                    <a:lstStyle/>
                    <a:p>
                      <a:r>
                        <a:rPr lang="en-US" dirty="0"/>
                        <a:t>2004-2009</a:t>
                      </a:r>
                    </a:p>
                  </a:txBody>
                  <a:tcPr/>
                </a:tc>
                <a:extLst>
                  <a:ext uri="{0D108BD9-81ED-4DB2-BD59-A6C34878D82A}">
                    <a16:rowId xmlns:a16="http://schemas.microsoft.com/office/drawing/2014/main" val="3398026123"/>
                  </a:ext>
                </a:extLst>
              </a:tr>
              <a:tr h="370840">
                <a:tc>
                  <a:txBody>
                    <a:bodyPr/>
                    <a:lstStyle/>
                    <a:p>
                      <a:r>
                        <a:rPr lang="en-US" dirty="0"/>
                        <a:t>AJCC 7</a:t>
                      </a:r>
                      <a:r>
                        <a:rPr lang="en-US" baseline="30000" dirty="0"/>
                        <a:t>th</a:t>
                      </a:r>
                      <a:r>
                        <a:rPr lang="en-US" dirty="0"/>
                        <a:t> Edition</a:t>
                      </a:r>
                    </a:p>
                  </a:txBody>
                  <a:tcPr/>
                </a:tc>
                <a:tc>
                  <a:txBody>
                    <a:bodyPr/>
                    <a:lstStyle/>
                    <a:p>
                      <a:r>
                        <a:rPr lang="en-US" dirty="0"/>
                        <a:t>2010-2017</a:t>
                      </a:r>
                    </a:p>
                  </a:txBody>
                  <a:tcPr/>
                </a:tc>
                <a:extLst>
                  <a:ext uri="{0D108BD9-81ED-4DB2-BD59-A6C34878D82A}">
                    <a16:rowId xmlns:a16="http://schemas.microsoft.com/office/drawing/2014/main" val="4245721180"/>
                  </a:ext>
                </a:extLst>
              </a:tr>
              <a:tr h="370840">
                <a:tc>
                  <a:txBody>
                    <a:bodyPr/>
                    <a:lstStyle/>
                    <a:p>
                      <a:r>
                        <a:rPr lang="en-US" dirty="0"/>
                        <a:t>AJCC 8</a:t>
                      </a:r>
                      <a:r>
                        <a:rPr lang="en-US" baseline="30000" dirty="0"/>
                        <a:t>th</a:t>
                      </a:r>
                      <a:r>
                        <a:rPr lang="en-US" dirty="0"/>
                        <a:t> Edition</a:t>
                      </a:r>
                    </a:p>
                  </a:txBody>
                  <a:tcPr/>
                </a:tc>
                <a:tc>
                  <a:txBody>
                    <a:bodyPr/>
                    <a:lstStyle/>
                    <a:p>
                      <a:r>
                        <a:rPr lang="en-US" u="sng" dirty="0"/>
                        <a:t>&gt;</a:t>
                      </a:r>
                      <a:r>
                        <a:rPr lang="en-US" u="none" dirty="0"/>
                        <a:t> </a:t>
                      </a:r>
                      <a:r>
                        <a:rPr lang="en-US" dirty="0"/>
                        <a:t>2018</a:t>
                      </a:r>
                    </a:p>
                  </a:txBody>
                  <a:tcPr/>
                </a:tc>
                <a:extLst>
                  <a:ext uri="{0D108BD9-81ED-4DB2-BD59-A6C34878D82A}">
                    <a16:rowId xmlns:a16="http://schemas.microsoft.com/office/drawing/2014/main" val="1065878100"/>
                  </a:ext>
                </a:extLst>
              </a:tr>
            </a:tbl>
          </a:graphicData>
        </a:graphic>
      </p:graphicFrame>
    </p:spTree>
    <p:extLst>
      <p:ext uri="{BB962C8B-B14F-4D97-AF65-F5344CB8AC3E}">
        <p14:creationId xmlns:p14="http://schemas.microsoft.com/office/powerpoint/2010/main" val="358632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AJCC Stage</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Beginning in  2018, a new system for classification of TNM after systemic or radiation treatment intended as definitive therapy, or after neoadjuvant therapy followed by surgery, is denoted by use of a lower case </a:t>
            </a:r>
            <a:r>
              <a:rPr lang="en-US" sz="2400" dirty="0" err="1"/>
              <a:t>yc</a:t>
            </a:r>
            <a:r>
              <a:rPr lang="en-US" sz="2400" dirty="0"/>
              <a:t> or </a:t>
            </a:r>
            <a:r>
              <a:rPr lang="en-US" sz="2400" dirty="0" err="1"/>
              <a:t>yp</a:t>
            </a:r>
            <a:r>
              <a:rPr lang="en-US" sz="2400" dirty="0"/>
              <a:t> prefix</a:t>
            </a:r>
          </a:p>
          <a:p>
            <a:r>
              <a:rPr lang="en-US" sz="2400" dirty="0"/>
              <a:t>The new prefixes include: </a:t>
            </a:r>
            <a:r>
              <a:rPr lang="en-US" sz="2400" dirty="0" err="1"/>
              <a:t>ycT</a:t>
            </a:r>
            <a:r>
              <a:rPr lang="en-US" sz="2400" dirty="0"/>
              <a:t>, </a:t>
            </a:r>
            <a:r>
              <a:rPr lang="en-US" sz="2400" dirty="0" err="1"/>
              <a:t>ycN</a:t>
            </a:r>
            <a:r>
              <a:rPr lang="en-US" sz="2400" dirty="0"/>
              <a:t>, c/</a:t>
            </a:r>
            <a:r>
              <a:rPr lang="en-US" sz="2400" dirty="0" err="1"/>
              <a:t>pM</a:t>
            </a:r>
            <a:r>
              <a:rPr lang="en-US" sz="2400" dirty="0"/>
              <a:t>, and </a:t>
            </a:r>
            <a:r>
              <a:rPr lang="en-US" sz="2400" dirty="0" err="1"/>
              <a:t>ypT</a:t>
            </a:r>
            <a:r>
              <a:rPr lang="en-US" sz="2400" dirty="0"/>
              <a:t>, </a:t>
            </a:r>
            <a:r>
              <a:rPr lang="en-US" sz="2400" dirty="0" err="1"/>
              <a:t>ypN</a:t>
            </a:r>
            <a:r>
              <a:rPr lang="en-US" sz="2400" dirty="0"/>
              <a:t>, c/</a:t>
            </a:r>
            <a:r>
              <a:rPr lang="en-US" sz="2400" dirty="0" err="1"/>
              <a:t>pM</a:t>
            </a:r>
            <a:r>
              <a:rPr lang="en-US" sz="2400" dirty="0"/>
              <a:t>. The c/</a:t>
            </a:r>
            <a:r>
              <a:rPr lang="en-US" sz="2400" dirty="0" err="1"/>
              <a:t>pM</a:t>
            </a:r>
            <a:r>
              <a:rPr lang="en-US" sz="2400" dirty="0"/>
              <a:t> category may include cM0, cM1, or pM1. See the AJCC 8th edition Chapter 1 for more details. </a:t>
            </a:r>
          </a:p>
          <a:p>
            <a:r>
              <a:rPr lang="en-US" sz="2400" dirty="0"/>
              <a:t>Investigators may observe variability with the completeness of reported staging information over time. </a:t>
            </a:r>
          </a:p>
        </p:txBody>
      </p:sp>
    </p:spTree>
    <p:extLst>
      <p:ext uri="{BB962C8B-B14F-4D97-AF65-F5344CB8AC3E}">
        <p14:creationId xmlns:p14="http://schemas.microsoft.com/office/powerpoint/2010/main" val="1429478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AJCC Stage</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There have been changes in CoC program standards and NCDB data reporting requirements in recent years.</a:t>
            </a:r>
          </a:p>
          <a:p>
            <a:r>
              <a:rPr lang="en-US" sz="2400" dirty="0"/>
              <a:t>Rules defining which personnel within a facility were authorized to assign stage and the extent to which registry staff were directed to copy the recorded stage information have been both tightened and relaxed over the years captured in the PUF. </a:t>
            </a:r>
          </a:p>
          <a:p>
            <a:r>
              <a:rPr lang="en-US" sz="2400" dirty="0"/>
              <a:t>In addition, the universal implementation of the Collaborative Stage Data Last Updated: September 2022 Collection System (CS) in 2004 across all cancer registries in the United States contributed to a reduction in the coding of physician reported staging in subsequent years</a:t>
            </a:r>
          </a:p>
        </p:txBody>
      </p:sp>
    </p:spTree>
    <p:extLst>
      <p:ext uri="{BB962C8B-B14F-4D97-AF65-F5344CB8AC3E}">
        <p14:creationId xmlns:p14="http://schemas.microsoft.com/office/powerpoint/2010/main" val="1188215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Site Specific Factors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Site Specific Factors were first collected in 2004 as part of the Collaborative Stage Data Collection System and were replaced by the Site-Specific Data Items beginning in 2018</a:t>
            </a:r>
          </a:p>
          <a:p>
            <a:r>
              <a:rPr lang="en-US" sz="2000" dirty="0"/>
              <a:t>There have been changes in the Site Specific Factors(SSF) over time. Some SSF were added in 2010, some SSF were revised, some SSF were only voluntary, and some SSF have been discontinued</a:t>
            </a:r>
          </a:p>
          <a:p>
            <a:r>
              <a:rPr lang="en-US" sz="2000" dirty="0"/>
              <a:t>In presenting your findings for the SSF, do not refer to data as missing for Site Specific Factors that were not collected in selected diagnosis years. Instead, indicate that data were not collected for those years. </a:t>
            </a:r>
          </a:p>
          <a:p>
            <a:r>
              <a:rPr lang="en-US" sz="2000" dirty="0"/>
              <a:t>For more detailed information about the Site Specific Factors, see </a:t>
            </a:r>
            <a:r>
              <a:rPr lang="en-US" sz="2000" dirty="0">
                <a:hlinkClick r:id="rId3"/>
              </a:rPr>
              <a:t>https://www.facs.org/quality-programs/cancer-programs/american-joint-committee-on-cancer/collaborative-staging-schema-v02-05/</a:t>
            </a:r>
            <a:endParaRPr lang="en-US" sz="2000" dirty="0"/>
          </a:p>
          <a:p>
            <a:endParaRPr lang="en-US" sz="2000" dirty="0"/>
          </a:p>
        </p:txBody>
      </p:sp>
    </p:spTree>
    <p:extLst>
      <p:ext uri="{BB962C8B-B14F-4D97-AF65-F5344CB8AC3E}">
        <p14:creationId xmlns:p14="http://schemas.microsoft.com/office/powerpoint/2010/main" val="348487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Site Specific Data Items</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2400" dirty="0"/>
              <a:t>In 2018 and later, Site Specific Data Items (SSDIs) replaced the SSFs </a:t>
            </a:r>
            <a:r>
              <a:rPr lang="en-US" sz="2400" dirty="0">
                <a:hlinkClick r:id="rId3"/>
              </a:rPr>
              <a:t>https://apps.naaccr.org/ssdi/list/</a:t>
            </a:r>
            <a:endParaRPr lang="en-US" sz="2400" dirty="0"/>
          </a:p>
        </p:txBody>
      </p:sp>
    </p:spTree>
    <p:extLst>
      <p:ext uri="{BB962C8B-B14F-4D97-AF65-F5344CB8AC3E}">
        <p14:creationId xmlns:p14="http://schemas.microsoft.com/office/powerpoint/2010/main" val="167019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Topics </a:t>
            </a:r>
          </a:p>
        </p:txBody>
      </p:sp>
      <p:sp>
        <p:nvSpPr>
          <p:cNvPr id="3" name="Text Placeholder 2">
            <a:extLst>
              <a:ext uri="{FF2B5EF4-FFF2-40B4-BE49-F238E27FC236}">
                <a16:creationId xmlns:a16="http://schemas.microsoft.com/office/drawing/2014/main" id="{B420DA17-4135-699F-1964-EA4CE385A26E}"/>
              </a:ext>
            </a:extLst>
          </p:cNvPr>
          <p:cNvSpPr>
            <a:spLocks noGrp="1"/>
          </p:cNvSpPr>
          <p:nvPr>
            <p:ph type="body" sz="quarter" idx="11"/>
          </p:nvPr>
        </p:nvSpPr>
        <p:spPr/>
        <p:txBody>
          <a:bodyPr/>
          <a:lstStyle/>
          <a:p>
            <a:pPr marL="457200" indent="-457200">
              <a:buFont typeface="Arial" panose="020B0604020202020204" pitchFamily="34" charset="0"/>
              <a:buChar char="•"/>
            </a:pPr>
            <a:r>
              <a:rPr lang="en-US" b="1" dirty="0"/>
              <a:t>NCDB PUF News </a:t>
            </a:r>
            <a:r>
              <a:rPr lang="en-US" dirty="0"/>
              <a:t>relevant to the most recent release</a:t>
            </a:r>
            <a:endParaRPr lang="en-US" b="1" dirty="0"/>
          </a:p>
          <a:p>
            <a:pPr marL="457200" indent="-457200">
              <a:buFont typeface="Arial" panose="020B0604020202020204" pitchFamily="34" charset="0"/>
              <a:buChar char="•"/>
            </a:pPr>
            <a:r>
              <a:rPr lang="en-US" b="1" dirty="0"/>
              <a:t>Application Process</a:t>
            </a:r>
            <a:r>
              <a:rPr lang="en-US" dirty="0"/>
              <a:t> what is the NCDB PUF and how to apply</a:t>
            </a:r>
          </a:p>
          <a:p>
            <a:pPr marL="457200" indent="-457200">
              <a:buFont typeface="Arial" panose="020B0604020202020204" pitchFamily="34" charset="0"/>
              <a:buChar char="•"/>
            </a:pPr>
            <a:r>
              <a:rPr lang="en-US" b="1" dirty="0"/>
              <a:t>Download Process </a:t>
            </a:r>
            <a:r>
              <a:rPr lang="en-US" dirty="0"/>
              <a:t>for moving data into statistical software</a:t>
            </a:r>
          </a:p>
          <a:p>
            <a:pPr marL="457200" indent="-457200">
              <a:buFont typeface="Arial" panose="020B0604020202020204" pitchFamily="34" charset="0"/>
              <a:buChar char="•"/>
            </a:pPr>
            <a:r>
              <a:rPr lang="en-US" b="1" dirty="0"/>
              <a:t>Content</a:t>
            </a:r>
            <a:r>
              <a:rPr lang="en-US" dirty="0"/>
              <a:t> understanding of the data captured </a:t>
            </a:r>
          </a:p>
          <a:p>
            <a:pPr marL="457200" indent="-457200">
              <a:buFont typeface="Arial" panose="020B0604020202020204" pitchFamily="34" charset="0"/>
              <a:buChar char="•"/>
            </a:pPr>
            <a:r>
              <a:rPr lang="en-US" b="1" dirty="0"/>
              <a:t>Data Usage </a:t>
            </a:r>
            <a:r>
              <a:rPr lang="en-US" dirty="0"/>
              <a:t>resources to navigate the NCDB PUF</a:t>
            </a:r>
          </a:p>
          <a:p>
            <a:pPr marL="457200" indent="-457200">
              <a:buFont typeface="Arial" panose="020B0604020202020204" pitchFamily="34" charset="0"/>
              <a:buChar char="•"/>
            </a:pPr>
            <a:r>
              <a:rPr lang="en-US" b="1" dirty="0"/>
              <a:t>Questions </a:t>
            </a:r>
            <a:r>
              <a:rPr lang="en-US" dirty="0"/>
              <a:t>commonly asked</a:t>
            </a:r>
            <a:r>
              <a:rPr lang="en-US" b="1" dirty="0"/>
              <a:t> </a:t>
            </a:r>
            <a:endParaRPr lang="en-US" dirty="0"/>
          </a:p>
        </p:txBody>
      </p:sp>
    </p:spTree>
    <p:extLst>
      <p:ext uri="{BB962C8B-B14F-4D97-AF65-F5344CB8AC3E}">
        <p14:creationId xmlns:p14="http://schemas.microsoft.com/office/powerpoint/2010/main" val="3636415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First Course Treatment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The STORE manual defines first course of treatment as any treatment, such as surgery, radiation, systemic therapy or palliative care, planned and given to a patient before cancer progression or recurrence. </a:t>
            </a:r>
          </a:p>
          <a:p>
            <a:r>
              <a:rPr lang="en-US" sz="2000" dirty="0"/>
              <a:t>There is no time frame for the initiation or end of any part of the first course of treatment. </a:t>
            </a:r>
          </a:p>
          <a:p>
            <a:r>
              <a:rPr lang="en-US" sz="2000" dirty="0"/>
              <a:t>The only exception is for cases where there was no treatment plan, established protocol, management guidelines or consultation with a physician advisor, in which case the treatment has to start within four months of initial diagnosis </a:t>
            </a:r>
          </a:p>
          <a:p>
            <a:r>
              <a:rPr lang="en-US" sz="2000" dirty="0">
                <a:effectLst/>
              </a:rPr>
              <a:t>CoC cancer programs are required to identify treatment their patients received from</a:t>
            </a:r>
            <a:br>
              <a:rPr lang="en-US" sz="2000" dirty="0"/>
            </a:br>
            <a:r>
              <a:rPr lang="en-US" sz="2000" dirty="0">
                <a:effectLst/>
              </a:rPr>
              <a:t>all sources. Surgical treatment may have occurred at any facility, or at multiple facilities,</a:t>
            </a:r>
            <a:br>
              <a:rPr lang="en-US" sz="2000" dirty="0"/>
            </a:br>
            <a:r>
              <a:rPr lang="en-US" sz="2000" dirty="0">
                <a:effectLst/>
              </a:rPr>
              <a:t>not limited to the one whose report is included in this file.</a:t>
            </a:r>
            <a:endParaRPr lang="en-US" sz="2000" dirty="0"/>
          </a:p>
        </p:txBody>
      </p:sp>
    </p:spTree>
    <p:extLst>
      <p:ext uri="{BB962C8B-B14F-4D97-AF65-F5344CB8AC3E}">
        <p14:creationId xmlns:p14="http://schemas.microsoft.com/office/powerpoint/2010/main" val="91150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Surgery – summary and “at this hospital”</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Elapsed time from diagnosis to first surgery (DX_SURG_STARTED_DAYS) and definitive surgery  (DX_DEFSURG_STARTED_DAYS) are available for all years in the PUF</a:t>
            </a:r>
          </a:p>
          <a:p>
            <a:r>
              <a:rPr lang="en-US" sz="2000" dirty="0"/>
              <a:t>The procedure codes record surgery at any hospital (</a:t>
            </a:r>
            <a:r>
              <a:rPr lang="pt-BR" sz="2000" dirty="0"/>
              <a:t>RX_SUMM_SURG_PRIM_SITE) and at the reporting hospital (RX_HOSP_SURG_PRIM_SITE)</a:t>
            </a:r>
          </a:p>
          <a:p>
            <a:r>
              <a:rPr lang="en-US" sz="2000" dirty="0"/>
              <a:t>If multiple first course surgeries are performed on the primary site, the code represents the cumulative effect of all primary site surgeries</a:t>
            </a:r>
          </a:p>
          <a:p>
            <a:r>
              <a:rPr lang="en-US" sz="2000" dirty="0"/>
              <a:t>The site-specific surgical codes may also be found in the Surgical Procedure of Primary Site (NAACCR Item #1290) codes in Appendix A: Site-Specific Surgery Codes of the data dictionary  </a:t>
            </a:r>
          </a:p>
        </p:txBody>
      </p:sp>
    </p:spTree>
    <p:extLst>
      <p:ext uri="{BB962C8B-B14F-4D97-AF65-F5344CB8AC3E}">
        <p14:creationId xmlns:p14="http://schemas.microsoft.com/office/powerpoint/2010/main" val="3197337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Chemotherapy – summary and “at this facility”</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Elapsed time from diagnosis to start of chemotherapy is available for all years in the PUF (DX_CHEMO_STARTED_DAYS)</a:t>
            </a:r>
          </a:p>
          <a:p>
            <a:r>
              <a:rPr lang="en-US" sz="2000" dirty="0"/>
              <a:t>Chemotherapy is captured as single or multi-agent</a:t>
            </a:r>
          </a:p>
          <a:p>
            <a:r>
              <a:rPr lang="en-US" sz="2000" dirty="0"/>
              <a:t>Specific drug types are not captured nor are chemo cycles</a:t>
            </a:r>
          </a:p>
          <a:p>
            <a:r>
              <a:rPr lang="en-US" sz="2000" dirty="0"/>
              <a:t>Refer to SEER*Rx for coding of chemotherapeutic, hormonal and immunotherapies </a:t>
            </a:r>
          </a:p>
          <a:p>
            <a:endParaRPr lang="en-US" sz="2000" dirty="0"/>
          </a:p>
          <a:p>
            <a:pPr marL="0" indent="0">
              <a:buNone/>
            </a:pPr>
            <a:endParaRPr lang="en-US" sz="2000" dirty="0"/>
          </a:p>
        </p:txBody>
      </p:sp>
    </p:spTree>
    <p:extLst>
      <p:ext uri="{BB962C8B-B14F-4D97-AF65-F5344CB8AC3E}">
        <p14:creationId xmlns:p14="http://schemas.microsoft.com/office/powerpoint/2010/main" val="754685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Elapsed time from diagnosis to start of radiation is available for all years in the PUF (DX_RAD_STARTED_DAYS ) as well as time from, diagnosis to radiation end (RAD_ELAPSED_RX_DAYS)</a:t>
            </a:r>
          </a:p>
          <a:p>
            <a:r>
              <a:rPr lang="en-US" sz="2000" dirty="0"/>
              <a:t>If the radiation treatment was provided to prolong a patient’s life by controlling symptoms, to alleviate pain, or to make the patient more comfortable, then also record the radiation administered in the items Palliative Care (NAACCR Item #3270) and/or Palliative Care at this Facility (NAACCR Item #3280), as appropriate. </a:t>
            </a:r>
          </a:p>
        </p:txBody>
      </p:sp>
    </p:spTree>
    <p:extLst>
      <p:ext uri="{BB962C8B-B14F-4D97-AF65-F5344CB8AC3E}">
        <p14:creationId xmlns:p14="http://schemas.microsoft.com/office/powerpoint/2010/main" val="2303604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Location of Therapy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RAD_LOCATION_OF_RX (2004+)</a:t>
            </a:r>
          </a:p>
          <a:p>
            <a:r>
              <a:rPr lang="en-US" sz="2000" dirty="0"/>
              <a:t>Identifies the location where radiation therapy was administered during the first course of treatment, as "at the reporting facility" or "elsewhere". </a:t>
            </a:r>
          </a:p>
        </p:txBody>
      </p:sp>
    </p:spTree>
    <p:extLst>
      <p:ext uri="{BB962C8B-B14F-4D97-AF65-F5344CB8AC3E}">
        <p14:creationId xmlns:p14="http://schemas.microsoft.com/office/powerpoint/2010/main" val="3772219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(Phases I-III) Primary Treatment Volume</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Phase I (includes mapped values for historical cases to 2004)</a:t>
            </a:r>
          </a:p>
          <a:p>
            <a:r>
              <a:rPr lang="en-US" sz="2000" dirty="0"/>
              <a:t>Phase II-III (new in 2018)</a:t>
            </a:r>
          </a:p>
          <a:p>
            <a:r>
              <a:rPr lang="en-US" sz="2000" dirty="0"/>
              <a:t>Identifies the primary treatment volume or primary anatomic target</a:t>
            </a:r>
          </a:p>
        </p:txBody>
      </p:sp>
    </p:spTree>
    <p:extLst>
      <p:ext uri="{BB962C8B-B14F-4D97-AF65-F5344CB8AC3E}">
        <p14:creationId xmlns:p14="http://schemas.microsoft.com/office/powerpoint/2010/main" val="1146445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(Phases I-III) to Draining Lymph Nodes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Phase I (includes mapped values for historical cases to 2004)</a:t>
            </a:r>
          </a:p>
          <a:p>
            <a:r>
              <a:rPr lang="en-US" sz="2000" dirty="0"/>
              <a:t>Phase II-III (new in 2018)</a:t>
            </a:r>
          </a:p>
          <a:p>
            <a:r>
              <a:rPr lang="en-US" sz="2000" dirty="0"/>
              <a:t>Identifies the draining lymph nodes treated (if any)</a:t>
            </a:r>
          </a:p>
        </p:txBody>
      </p:sp>
    </p:spTree>
    <p:extLst>
      <p:ext uri="{BB962C8B-B14F-4D97-AF65-F5344CB8AC3E}">
        <p14:creationId xmlns:p14="http://schemas.microsoft.com/office/powerpoint/2010/main" val="2058035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(Phases I-III) Treatment Modality</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Phase I (includes mapped values for historical cases to 2004)</a:t>
            </a:r>
          </a:p>
          <a:p>
            <a:r>
              <a:rPr lang="en-US" sz="2000" dirty="0"/>
              <a:t>Phase II-III (new in 2018)</a:t>
            </a:r>
          </a:p>
          <a:p>
            <a:r>
              <a:rPr lang="en-US" sz="2000" dirty="0"/>
              <a:t>Identifies the radiation modality administered</a:t>
            </a:r>
          </a:p>
        </p:txBody>
      </p:sp>
    </p:spTree>
    <p:extLst>
      <p:ext uri="{BB962C8B-B14F-4D97-AF65-F5344CB8AC3E}">
        <p14:creationId xmlns:p14="http://schemas.microsoft.com/office/powerpoint/2010/main" val="1832585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(Phases I-III) External Beam Planning Technique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Phase I (includes mapped values for historical cases to 2004)</a:t>
            </a:r>
          </a:p>
          <a:p>
            <a:r>
              <a:rPr lang="en-US" sz="2000" dirty="0"/>
              <a:t>Phase II-III (new in 2018)</a:t>
            </a:r>
          </a:p>
          <a:p>
            <a:r>
              <a:rPr lang="en-US" sz="2000" dirty="0"/>
              <a:t>Identifies the external beam radiation planning technique used</a:t>
            </a:r>
          </a:p>
        </p:txBody>
      </p:sp>
    </p:spTree>
    <p:extLst>
      <p:ext uri="{BB962C8B-B14F-4D97-AF65-F5344CB8AC3E}">
        <p14:creationId xmlns:p14="http://schemas.microsoft.com/office/powerpoint/2010/main" val="2408658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(Phases I-III) Dose per Fraction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Phase I (includes mapped values for historical cases to 2004)</a:t>
            </a:r>
          </a:p>
          <a:p>
            <a:r>
              <a:rPr lang="en-US" sz="2000" dirty="0"/>
              <a:t>Phase II-III (new in 2018)</a:t>
            </a:r>
          </a:p>
          <a:p>
            <a:r>
              <a:rPr lang="en-US" sz="2000" dirty="0"/>
              <a:t>Records the dose per fraction (treatment session) delivered to the patient </a:t>
            </a:r>
          </a:p>
          <a:p>
            <a:r>
              <a:rPr lang="en-US" sz="2000" dirty="0"/>
              <a:t>The unit of measure is centi-Gray (</a:t>
            </a:r>
            <a:r>
              <a:rPr lang="en-US" sz="2000" dirty="0" err="1"/>
              <a:t>cGy</a:t>
            </a:r>
            <a:r>
              <a:rPr lang="en-US" sz="2000" dirty="0"/>
              <a:t>)</a:t>
            </a:r>
          </a:p>
        </p:txBody>
      </p:sp>
    </p:spTree>
    <p:extLst>
      <p:ext uri="{BB962C8B-B14F-4D97-AF65-F5344CB8AC3E}">
        <p14:creationId xmlns:p14="http://schemas.microsoft.com/office/powerpoint/2010/main" val="153088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Section I:  NCDB PUF News</a:t>
            </a:r>
          </a:p>
        </p:txBody>
      </p:sp>
    </p:spTree>
    <p:extLst>
      <p:ext uri="{BB962C8B-B14F-4D97-AF65-F5344CB8AC3E}">
        <p14:creationId xmlns:p14="http://schemas.microsoft.com/office/powerpoint/2010/main" val="6228762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(Phases I-III) Number of Fractions</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Phase I (includes mapped values for historical cases to 2004)</a:t>
            </a:r>
          </a:p>
          <a:p>
            <a:r>
              <a:rPr lang="en-US" sz="2000" dirty="0"/>
              <a:t>Phase II-III (new in 2018)</a:t>
            </a:r>
          </a:p>
          <a:p>
            <a:r>
              <a:rPr lang="en-US" sz="2000" dirty="0"/>
              <a:t>Records the total number of fractions (treatment sessions) delivered to the patient</a:t>
            </a:r>
          </a:p>
        </p:txBody>
      </p:sp>
    </p:spTree>
    <p:extLst>
      <p:ext uri="{BB962C8B-B14F-4D97-AF65-F5344CB8AC3E}">
        <p14:creationId xmlns:p14="http://schemas.microsoft.com/office/powerpoint/2010/main" val="3951856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(Phase I-III) Total Dose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Phase I (includes mapped values for historical cases to 2004)</a:t>
            </a:r>
          </a:p>
          <a:p>
            <a:r>
              <a:rPr lang="en-US" sz="2000" dirty="0"/>
              <a:t>Phase II-III (new in 2018)</a:t>
            </a:r>
          </a:p>
          <a:p>
            <a:r>
              <a:rPr lang="en-US" sz="2000" dirty="0"/>
              <a:t>Identifies the total radiation dose delivered to the patient</a:t>
            </a:r>
          </a:p>
          <a:p>
            <a:r>
              <a:rPr lang="en-US" sz="2000" dirty="0"/>
              <a:t>The unit of measure is centi-Gray (</a:t>
            </a:r>
            <a:r>
              <a:rPr lang="en-US" sz="2000" dirty="0" err="1"/>
              <a:t>cGy</a:t>
            </a:r>
            <a:r>
              <a:rPr lang="en-US" sz="2000" dirty="0"/>
              <a:t>)</a:t>
            </a:r>
          </a:p>
        </p:txBody>
      </p:sp>
    </p:spTree>
    <p:extLst>
      <p:ext uri="{BB962C8B-B14F-4D97-AF65-F5344CB8AC3E}">
        <p14:creationId xmlns:p14="http://schemas.microsoft.com/office/powerpoint/2010/main" val="39562723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Number of Phases to this Volume</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NUMBER_PHASES_RAD_RX (available 2018+)</a:t>
            </a:r>
          </a:p>
          <a:p>
            <a:r>
              <a:rPr lang="en-US" sz="2000" dirty="0"/>
              <a:t>Identifies the total number of phases administered to the patient during the first course of treatment</a:t>
            </a:r>
          </a:p>
        </p:txBody>
      </p:sp>
    </p:spTree>
    <p:extLst>
      <p:ext uri="{BB962C8B-B14F-4D97-AF65-F5344CB8AC3E}">
        <p14:creationId xmlns:p14="http://schemas.microsoft.com/office/powerpoint/2010/main" val="302965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Discontinued Early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RAD_RX_DISC_EARLY (available 2018+)</a:t>
            </a:r>
          </a:p>
          <a:p>
            <a:r>
              <a:rPr lang="en-US" sz="2000" dirty="0"/>
              <a:t>This field is used to identify patients/tumors whose radiation treatment course was discontinued earlier than initially planned, or received fewer treatment fractions (sessions) than originally intended by the treating physician</a:t>
            </a:r>
          </a:p>
          <a:p>
            <a:endParaRPr lang="en-US" sz="2000" dirty="0"/>
          </a:p>
        </p:txBody>
      </p:sp>
    </p:spTree>
    <p:extLst>
      <p:ext uri="{BB962C8B-B14F-4D97-AF65-F5344CB8AC3E}">
        <p14:creationId xmlns:p14="http://schemas.microsoft.com/office/powerpoint/2010/main" val="27102116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Total Dose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TOTAL_DOSE  (available 2018+)</a:t>
            </a:r>
          </a:p>
          <a:p>
            <a:r>
              <a:rPr lang="en-US" sz="2000" dirty="0"/>
              <a:t>To evaluate the patterns of radiation care, it is necessary to capture information describing the prescribed total dose of radiation during the first course of treatment. Outcomes are strongly related to the dose delivered. </a:t>
            </a:r>
          </a:p>
          <a:p>
            <a:endParaRPr lang="en-US" sz="2000" dirty="0"/>
          </a:p>
          <a:p>
            <a:endParaRPr lang="en-US" sz="2000" dirty="0"/>
          </a:p>
        </p:txBody>
      </p:sp>
    </p:spTree>
    <p:extLst>
      <p:ext uri="{BB962C8B-B14F-4D97-AF65-F5344CB8AC3E}">
        <p14:creationId xmlns:p14="http://schemas.microsoft.com/office/powerpoint/2010/main" val="34481659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Surgery/Sequence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RX_SUMM_SURGRAD_SEQ (available 2004+)</a:t>
            </a:r>
          </a:p>
          <a:p>
            <a:r>
              <a:rPr lang="en-US" sz="2000" dirty="0"/>
              <a:t>Records the sequencing of radiation and surgical procedures given as part of the first course of treatment. </a:t>
            </a:r>
          </a:p>
          <a:p>
            <a:r>
              <a:rPr lang="en-US" sz="2000" dirty="0"/>
              <a:t>The sequence of radiation and surgical procedures given as part of the first course of treatment cannot always be determined using the date on which each modality was started or performed. This data item can be used to more precisely evaluate the timing of delivery of treatment to the patient. </a:t>
            </a:r>
          </a:p>
          <a:p>
            <a:pPr marL="0" indent="0">
              <a:buNone/>
            </a:pPr>
            <a:endParaRPr lang="en-US" sz="2000" dirty="0"/>
          </a:p>
        </p:txBody>
      </p:sp>
    </p:spTree>
    <p:extLst>
      <p:ext uri="{BB962C8B-B14F-4D97-AF65-F5344CB8AC3E}">
        <p14:creationId xmlns:p14="http://schemas.microsoft.com/office/powerpoint/2010/main" val="12398306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Reason for No Radiation</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REASON_FOR_NO_RADIATION  (available 2004+)</a:t>
            </a:r>
          </a:p>
          <a:p>
            <a:r>
              <a:rPr lang="en-US" sz="2000" dirty="0"/>
              <a:t>Records the reason that no regional radiation therapy was administered to the patient</a:t>
            </a:r>
          </a:p>
          <a:p>
            <a:r>
              <a:rPr lang="en-US" sz="2000" dirty="0"/>
              <a:t>When evaluating the quality of care, it is useful to know the reason that various methods of therapy were not used, and whether the failure to provide a given type of therapy was due to the physician’s failure to recommend that treatment, or due to the refusal of the patient, a family member, or the patient’s guardian</a:t>
            </a:r>
          </a:p>
        </p:txBody>
      </p:sp>
    </p:spTree>
    <p:extLst>
      <p:ext uri="{BB962C8B-B14F-4D97-AF65-F5344CB8AC3E}">
        <p14:creationId xmlns:p14="http://schemas.microsoft.com/office/powerpoint/2010/main" val="10522929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a:xfrm>
            <a:off x="838199" y="1638002"/>
            <a:ext cx="10577945" cy="587961"/>
          </a:xfrm>
        </p:spPr>
        <p:txBody>
          <a:bodyPr/>
          <a:lstStyle/>
          <a:p>
            <a:r>
              <a:rPr lang="en-US" dirty="0"/>
              <a:t>Hormone – summary and “at this hospital”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Records the type of hormone therapy administered as first course treatment at any facility and summary</a:t>
            </a:r>
          </a:p>
          <a:p>
            <a:r>
              <a:rPr lang="en-US" sz="2000" dirty="0"/>
              <a:t>If hormone therapy was not administered, then this item records the reason it was not administered to the patient</a:t>
            </a:r>
          </a:p>
          <a:p>
            <a:r>
              <a:rPr lang="en-US" sz="2000" dirty="0"/>
              <a:t>Hormone therapy consists of a group of drugs that may affect the long-term control of a cancer's growth</a:t>
            </a:r>
          </a:p>
          <a:p>
            <a:r>
              <a:rPr lang="en-US" sz="2000" dirty="0"/>
              <a:t>Refer to SEER*Rx for instructions for coding hormonal, chemotherapeutic and immunotherapy agents</a:t>
            </a:r>
          </a:p>
        </p:txBody>
      </p:sp>
    </p:spTree>
    <p:extLst>
      <p:ext uri="{BB962C8B-B14F-4D97-AF65-F5344CB8AC3E}">
        <p14:creationId xmlns:p14="http://schemas.microsoft.com/office/powerpoint/2010/main" val="23897640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Immunotherapy – summary and “at this hospital”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Records the type of immunotherapy administered as first course treatment at this and all other facilities</a:t>
            </a:r>
          </a:p>
          <a:p>
            <a:r>
              <a:rPr lang="en-US" sz="2000" dirty="0"/>
              <a:t>If immunotherapy was not administered, then this item records the reason it was not administered to the patient</a:t>
            </a:r>
          </a:p>
          <a:p>
            <a:r>
              <a:rPr lang="en-US" sz="2000" dirty="0"/>
              <a:t>Immunotherapy consists of biological or chemical agents that alter the immune system or change the host's response to tumor cells</a:t>
            </a:r>
          </a:p>
        </p:txBody>
      </p:sp>
    </p:spTree>
    <p:extLst>
      <p:ext uri="{BB962C8B-B14F-4D97-AF65-F5344CB8AC3E}">
        <p14:creationId xmlns:p14="http://schemas.microsoft.com/office/powerpoint/2010/main" val="4267541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Palliative Care</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Identifies any care provided in an effort to palliate or alleviate symptoms</a:t>
            </a:r>
          </a:p>
          <a:p>
            <a:r>
              <a:rPr lang="en-US" sz="2000" dirty="0"/>
              <a:t>Palliative care is performed to relieve symptoms and may include surgery, radiation therapy, systemic therapy (chemotherapy, hormone therapy, or other systemic drugs), and/or other pain management therapy</a:t>
            </a:r>
          </a:p>
        </p:txBody>
      </p:sp>
    </p:spTree>
    <p:extLst>
      <p:ext uri="{BB962C8B-B14F-4D97-AF65-F5344CB8AC3E}">
        <p14:creationId xmlns:p14="http://schemas.microsoft.com/office/powerpoint/2010/main" val="1360075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News</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a:xfrm>
            <a:off x="838200" y="1704622"/>
            <a:ext cx="10515600" cy="4525722"/>
          </a:xfrm>
        </p:spPr>
        <p:txBody>
          <a:bodyPr/>
          <a:lstStyle/>
          <a:p>
            <a:r>
              <a:rPr lang="en-US" sz="2400" dirty="0"/>
              <a:t>The AJCC Post Therapy Clin (</a:t>
            </a:r>
            <a:r>
              <a:rPr lang="en-US" sz="2400" dirty="0" err="1"/>
              <a:t>yc</a:t>
            </a:r>
            <a:r>
              <a:rPr lang="en-US" sz="2400" dirty="0"/>
              <a:t>) stage classification has been added. </a:t>
            </a:r>
            <a:r>
              <a:rPr lang="en-US" sz="2400" dirty="0" err="1"/>
              <a:t>yc</a:t>
            </a:r>
            <a:r>
              <a:rPr lang="en-US" sz="2400" dirty="0"/>
              <a:t> staging will be used for cases receiving neoadjuvant therapy with the planned surgery cancelled for various reasons. </a:t>
            </a:r>
          </a:p>
          <a:p>
            <a:r>
              <a:rPr lang="en-US" sz="2400" dirty="0"/>
              <a:t>Vital Status, 30- and 90-Day Mortality, Last Contact or Death, Months from Dx all end at the 2020 diagnosis year.</a:t>
            </a:r>
          </a:p>
        </p:txBody>
      </p:sp>
    </p:spTree>
    <p:extLst>
      <p:ext uri="{BB962C8B-B14F-4D97-AF65-F5344CB8AC3E}">
        <p14:creationId xmlns:p14="http://schemas.microsoft.com/office/powerpoint/2010/main" val="20539140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Outcomes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The CoC accreditation standards require an annual 90% follow-up rate for all living, eligible, analytic patients diagnosed within the last 5 years or program’s first accreditation data (whichever is shorter), and an 80% follow-up for all eligible analytic cases </a:t>
            </a:r>
          </a:p>
          <a:p>
            <a:r>
              <a:rPr lang="en-US" sz="2000" dirty="0"/>
              <a:t>Cancer vital status is “all cause” death</a:t>
            </a:r>
          </a:p>
          <a:p>
            <a:r>
              <a:rPr lang="en-US" sz="2000" dirty="0"/>
              <a:t>Operative 30 and 90 day mortality is available </a:t>
            </a:r>
          </a:p>
          <a:p>
            <a:pPr marL="0" indent="0">
              <a:buNone/>
            </a:pPr>
            <a:endParaRPr lang="en-US" sz="2000" dirty="0"/>
          </a:p>
        </p:txBody>
      </p:sp>
    </p:spTree>
    <p:extLst>
      <p:ext uri="{BB962C8B-B14F-4D97-AF65-F5344CB8AC3E}">
        <p14:creationId xmlns:p14="http://schemas.microsoft.com/office/powerpoint/2010/main" val="1596937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Hospital Volume</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Beginning in 1998, all CoC-accredited cancer programs are required to submit case reports to the NCDB in response to the annual Call for Data</a:t>
            </a:r>
          </a:p>
          <a:p>
            <a:r>
              <a:rPr lang="en-US" sz="2400" dirty="0"/>
              <a:t>In the NCDB PUF, facilities are assigned a random ID, PUF_FACILITY_ID</a:t>
            </a:r>
          </a:p>
          <a:p>
            <a:r>
              <a:rPr lang="en-US" sz="2400" dirty="0"/>
              <a:t>This ID is assigned regardless of cancer site, so researchers may identify the same facilities across cancer sites.</a:t>
            </a:r>
          </a:p>
        </p:txBody>
      </p:sp>
    </p:spTree>
    <p:extLst>
      <p:ext uri="{BB962C8B-B14F-4D97-AF65-F5344CB8AC3E}">
        <p14:creationId xmlns:p14="http://schemas.microsoft.com/office/powerpoint/2010/main" val="26630009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For the complete registry coding instructions and rules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600" dirty="0"/>
              <a:t>FORDS for DX 2004-2017</a:t>
            </a:r>
          </a:p>
          <a:p>
            <a:pPr marL="0" indent="0">
              <a:buNone/>
            </a:pPr>
            <a:r>
              <a:rPr lang="en-US" sz="1600" dirty="0"/>
              <a:t>STORE DX &gt; 2017</a:t>
            </a:r>
          </a:p>
        </p:txBody>
      </p:sp>
      <p:sp>
        <p:nvSpPr>
          <p:cNvPr id="7" name="Arrow: Right 6">
            <a:extLst>
              <a:ext uri="{FF2B5EF4-FFF2-40B4-BE49-F238E27FC236}">
                <a16:creationId xmlns:a16="http://schemas.microsoft.com/office/drawing/2014/main" id="{25B7828E-0BF5-F150-8ED1-D0021F2B7F71}"/>
              </a:ext>
            </a:extLst>
          </p:cNvPr>
          <p:cNvSpPr/>
          <p:nvPr/>
        </p:nvSpPr>
        <p:spPr>
          <a:xfrm flipV="1">
            <a:off x="3759200" y="3225668"/>
            <a:ext cx="1108364" cy="215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FF556EC-7F0E-8DB8-9F5B-FC1566CD434A}"/>
              </a:ext>
            </a:extLst>
          </p:cNvPr>
          <p:cNvPicPr>
            <a:picLocks noChangeAspect="1"/>
          </p:cNvPicPr>
          <p:nvPr/>
        </p:nvPicPr>
        <p:blipFill>
          <a:blip r:embed="rId3"/>
          <a:stretch>
            <a:fillRect/>
          </a:stretch>
        </p:blipFill>
        <p:spPr>
          <a:xfrm>
            <a:off x="5098473" y="2018843"/>
            <a:ext cx="5598102" cy="4426406"/>
          </a:xfrm>
          <a:prstGeom prst="rect">
            <a:avLst/>
          </a:prstGeom>
        </p:spPr>
      </p:pic>
    </p:spTree>
    <p:extLst>
      <p:ext uri="{BB962C8B-B14F-4D97-AF65-F5344CB8AC3E}">
        <p14:creationId xmlns:p14="http://schemas.microsoft.com/office/powerpoint/2010/main" val="37532387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Section V:  NCDB PUF Data Usage </a:t>
            </a:r>
          </a:p>
        </p:txBody>
      </p:sp>
    </p:spTree>
    <p:extLst>
      <p:ext uri="{BB962C8B-B14F-4D97-AF65-F5344CB8AC3E}">
        <p14:creationId xmlns:p14="http://schemas.microsoft.com/office/powerpoint/2010/main" val="8147958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Data </a:t>
            </a:r>
            <a:r>
              <a:rPr lang="en-US" dirty="0">
                <a:solidFill>
                  <a:srgbClr val="0070C0"/>
                </a:solidFill>
              </a:rPr>
              <a:t>Usage</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Import the data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800" dirty="0"/>
              <a:t>You may utilize the SAS import script supported by the NCDB team </a:t>
            </a:r>
          </a:p>
          <a:p>
            <a:pPr marL="0" indent="0">
              <a:buNone/>
            </a:pPr>
            <a:endParaRPr lang="en-US" sz="1600" dirty="0"/>
          </a:p>
        </p:txBody>
      </p:sp>
      <p:pic>
        <p:nvPicPr>
          <p:cNvPr id="8" name="Picture 7">
            <a:extLst>
              <a:ext uri="{FF2B5EF4-FFF2-40B4-BE49-F238E27FC236}">
                <a16:creationId xmlns:a16="http://schemas.microsoft.com/office/drawing/2014/main" id="{AC836582-EE28-50B1-BB05-4EBF44EDCA42}"/>
              </a:ext>
            </a:extLst>
          </p:cNvPr>
          <p:cNvPicPr>
            <a:picLocks noChangeAspect="1"/>
          </p:cNvPicPr>
          <p:nvPr/>
        </p:nvPicPr>
        <p:blipFill>
          <a:blip r:embed="rId3"/>
          <a:stretch>
            <a:fillRect/>
          </a:stretch>
        </p:blipFill>
        <p:spPr>
          <a:xfrm>
            <a:off x="488084" y="3155356"/>
            <a:ext cx="3529734" cy="2970407"/>
          </a:xfrm>
          <a:prstGeom prst="rect">
            <a:avLst/>
          </a:prstGeom>
        </p:spPr>
      </p:pic>
      <p:sp>
        <p:nvSpPr>
          <p:cNvPr id="9" name="Arrow: Right 8">
            <a:extLst>
              <a:ext uri="{FF2B5EF4-FFF2-40B4-BE49-F238E27FC236}">
                <a16:creationId xmlns:a16="http://schemas.microsoft.com/office/drawing/2014/main" id="{A941EFFD-4265-D809-4FBD-4108B91BB320}"/>
              </a:ext>
            </a:extLst>
          </p:cNvPr>
          <p:cNvSpPr/>
          <p:nvPr/>
        </p:nvSpPr>
        <p:spPr>
          <a:xfrm>
            <a:off x="1884218" y="5239921"/>
            <a:ext cx="2133600" cy="373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04DAA96-E857-21B7-9B24-D3C6364D4A66}"/>
              </a:ext>
            </a:extLst>
          </p:cNvPr>
          <p:cNvPicPr>
            <a:picLocks noChangeAspect="1"/>
          </p:cNvPicPr>
          <p:nvPr/>
        </p:nvPicPr>
        <p:blipFill>
          <a:blip r:embed="rId4"/>
          <a:stretch>
            <a:fillRect/>
          </a:stretch>
        </p:blipFill>
        <p:spPr>
          <a:xfrm>
            <a:off x="4722090" y="2794265"/>
            <a:ext cx="5168178" cy="3525890"/>
          </a:xfrm>
          <a:prstGeom prst="rect">
            <a:avLst/>
          </a:prstGeom>
        </p:spPr>
      </p:pic>
      <p:cxnSp>
        <p:nvCxnSpPr>
          <p:cNvPr id="16" name="Straight Arrow Connector 15">
            <a:extLst>
              <a:ext uri="{FF2B5EF4-FFF2-40B4-BE49-F238E27FC236}">
                <a16:creationId xmlns:a16="http://schemas.microsoft.com/office/drawing/2014/main" id="{BE14AF33-4616-02A8-CA72-7934EDA9D9C7}"/>
              </a:ext>
            </a:extLst>
          </p:cNvPr>
          <p:cNvCxnSpPr>
            <a:cxnSpLocks/>
          </p:cNvCxnSpPr>
          <p:nvPr/>
        </p:nvCxnSpPr>
        <p:spPr>
          <a:xfrm flipH="1">
            <a:off x="6784108" y="3352800"/>
            <a:ext cx="3456276" cy="722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9D91860-7F98-E4F1-CF36-6534E4D3537F}"/>
              </a:ext>
            </a:extLst>
          </p:cNvPr>
          <p:cNvSpPr txBox="1"/>
          <p:nvPr/>
        </p:nvSpPr>
        <p:spPr>
          <a:xfrm>
            <a:off x="10240384" y="2967335"/>
            <a:ext cx="1182254" cy="1200329"/>
          </a:xfrm>
          <a:prstGeom prst="rect">
            <a:avLst/>
          </a:prstGeom>
          <a:noFill/>
        </p:spPr>
        <p:txBody>
          <a:bodyPr wrap="square" rtlCol="0">
            <a:spAutoFit/>
          </a:bodyPr>
          <a:lstStyle/>
          <a:p>
            <a:r>
              <a:rPr lang="en-US" dirty="0"/>
              <a:t>Update library and  file location  </a:t>
            </a:r>
          </a:p>
        </p:txBody>
      </p:sp>
      <p:cxnSp>
        <p:nvCxnSpPr>
          <p:cNvPr id="5" name="Straight Arrow Connector 4">
            <a:extLst>
              <a:ext uri="{FF2B5EF4-FFF2-40B4-BE49-F238E27FC236}">
                <a16:creationId xmlns:a16="http://schemas.microsoft.com/office/drawing/2014/main" id="{FDA2FA1D-28BC-D126-5CC9-EBEE6B9EE744}"/>
              </a:ext>
            </a:extLst>
          </p:cNvPr>
          <p:cNvCxnSpPr>
            <a:cxnSpLocks/>
          </p:cNvCxnSpPr>
          <p:nvPr/>
        </p:nvCxnSpPr>
        <p:spPr>
          <a:xfrm flipH="1">
            <a:off x="6565692" y="3352800"/>
            <a:ext cx="3674692" cy="469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0007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Data </a:t>
            </a:r>
            <a:r>
              <a:rPr lang="en-US" dirty="0">
                <a:solidFill>
                  <a:srgbClr val="0070C0"/>
                </a:solidFill>
              </a:rPr>
              <a:t>Usage</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Review the data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800" dirty="0"/>
              <a:t>Familiarize yourself with what is available </a:t>
            </a:r>
            <a:endParaRPr lang="fr-FR" sz="1800" b="1" dirty="0">
              <a:solidFill>
                <a:srgbClr val="000080"/>
              </a:solidFill>
              <a:latin typeface="Courier New" panose="02070309020205020404" pitchFamily="49" charset="0"/>
            </a:endParaRPr>
          </a:p>
          <a:p>
            <a:pPr marL="0" indent="0">
              <a:buNone/>
            </a:pPr>
            <a:endParaRPr lang="fr-FR" sz="1800" b="1" dirty="0">
              <a:solidFill>
                <a:srgbClr val="000080"/>
              </a:solidFill>
              <a:latin typeface="Courier New" panose="02070309020205020404" pitchFamily="49" charset="0"/>
            </a:endParaRPr>
          </a:p>
          <a:p>
            <a:pPr marL="0" indent="0">
              <a:buNone/>
            </a:pPr>
            <a:r>
              <a:rPr lang="fr-FR" sz="1800" b="1" dirty="0">
                <a:solidFill>
                  <a:srgbClr val="000080"/>
                </a:solidFill>
                <a:latin typeface="Courier New" panose="02070309020205020404" pitchFamily="49" charset="0"/>
              </a:rPr>
              <a:t>PROC</a:t>
            </a:r>
            <a:r>
              <a:rPr lang="fr-FR" sz="1800" b="0" dirty="0">
                <a:solidFill>
                  <a:srgbClr val="000000"/>
                </a:solidFill>
                <a:latin typeface="Courier New" panose="02070309020205020404" pitchFamily="49" charset="0"/>
              </a:rPr>
              <a:t> </a:t>
            </a:r>
            <a:r>
              <a:rPr lang="fr-FR" sz="1800" b="1" dirty="0">
                <a:solidFill>
                  <a:srgbClr val="000080"/>
                </a:solidFill>
                <a:latin typeface="Courier New" panose="02070309020205020404" pitchFamily="49" charset="0"/>
              </a:rPr>
              <a:t>CONTENTS</a:t>
            </a:r>
            <a:r>
              <a:rPr lang="fr-FR" sz="1800" b="0" dirty="0">
                <a:solidFill>
                  <a:srgbClr val="000000"/>
                </a:solidFill>
                <a:latin typeface="Courier New" panose="02070309020205020404" pitchFamily="49" charset="0"/>
              </a:rPr>
              <a:t> </a:t>
            </a:r>
            <a:r>
              <a:rPr lang="fr-FR" sz="1800" b="0" dirty="0">
                <a:solidFill>
                  <a:srgbClr val="0000FF"/>
                </a:solidFill>
                <a:latin typeface="Courier New" panose="02070309020205020404" pitchFamily="49" charset="0"/>
              </a:rPr>
              <a:t>DATA</a:t>
            </a:r>
            <a:r>
              <a:rPr lang="fr-FR" sz="1800" b="0" dirty="0">
                <a:solidFill>
                  <a:srgbClr val="000000"/>
                </a:solidFill>
                <a:latin typeface="Courier New" panose="02070309020205020404" pitchFamily="49" charset="0"/>
              </a:rPr>
              <a:t>=</a:t>
            </a:r>
            <a:r>
              <a:rPr lang="fr-FR" sz="1800" b="0" dirty="0" err="1">
                <a:solidFill>
                  <a:srgbClr val="000000"/>
                </a:solidFill>
                <a:latin typeface="Courier New" panose="02070309020205020404" pitchFamily="49" charset="0"/>
              </a:rPr>
              <a:t>ncdb_puf</a:t>
            </a:r>
            <a:r>
              <a:rPr lang="fr-FR" sz="1800" b="0" dirty="0">
                <a:solidFill>
                  <a:srgbClr val="000000"/>
                </a:solidFill>
                <a:latin typeface="Courier New" panose="02070309020205020404" pitchFamily="49" charset="0"/>
              </a:rPr>
              <a:t>  </a:t>
            </a:r>
          </a:p>
          <a:p>
            <a:pPr marL="0" indent="0">
              <a:buNone/>
            </a:pPr>
            <a:r>
              <a:rPr lang="fr-FR" sz="1800" b="0" dirty="0" err="1">
                <a:solidFill>
                  <a:srgbClr val="000000"/>
                </a:solidFill>
                <a:latin typeface="Courier New" panose="02070309020205020404" pitchFamily="49" charset="0"/>
              </a:rPr>
              <a:t>order</a:t>
            </a:r>
            <a:r>
              <a:rPr lang="fr-FR" sz="1800" b="0" dirty="0">
                <a:solidFill>
                  <a:srgbClr val="000000"/>
                </a:solidFill>
                <a:latin typeface="Courier New" panose="02070309020205020404" pitchFamily="49" charset="0"/>
              </a:rPr>
              <a:t>=</a:t>
            </a:r>
            <a:r>
              <a:rPr lang="fr-FR" sz="1800" b="0" dirty="0" err="1">
                <a:solidFill>
                  <a:srgbClr val="000000"/>
                </a:solidFill>
                <a:latin typeface="Courier New" panose="02070309020205020404" pitchFamily="49" charset="0"/>
              </a:rPr>
              <a:t>varnum</a:t>
            </a:r>
            <a:r>
              <a:rPr lang="fr-FR" sz="1800" b="0" dirty="0">
                <a:solidFill>
                  <a:srgbClr val="000000"/>
                </a:solidFill>
                <a:latin typeface="Courier New" panose="02070309020205020404" pitchFamily="49" charset="0"/>
              </a:rPr>
              <a:t>;</a:t>
            </a:r>
          </a:p>
          <a:p>
            <a:pPr marL="0" indent="0">
              <a:buNone/>
            </a:pPr>
            <a:r>
              <a:rPr lang="en-US" sz="1800" b="1" dirty="0">
                <a:solidFill>
                  <a:srgbClr val="000080"/>
                </a:solidFill>
                <a:latin typeface="Courier New" panose="02070309020205020404" pitchFamily="49" charset="0"/>
              </a:rPr>
              <a:t>RUN</a:t>
            </a:r>
            <a:r>
              <a:rPr lang="en-US" sz="1800" b="0" dirty="0">
                <a:solidFill>
                  <a:srgbClr val="000000"/>
                </a:solidFill>
                <a:latin typeface="Courier New" panose="02070309020205020404" pitchFamily="49" charset="0"/>
              </a:rPr>
              <a:t>;</a:t>
            </a:r>
            <a:endParaRPr lang="en-US" sz="1600" dirty="0"/>
          </a:p>
        </p:txBody>
      </p:sp>
      <p:pic>
        <p:nvPicPr>
          <p:cNvPr id="5" name="Picture 4">
            <a:extLst>
              <a:ext uri="{FF2B5EF4-FFF2-40B4-BE49-F238E27FC236}">
                <a16:creationId xmlns:a16="http://schemas.microsoft.com/office/drawing/2014/main" id="{03DE19C5-F400-8919-73DA-42C5A4683951}"/>
              </a:ext>
            </a:extLst>
          </p:cNvPr>
          <p:cNvPicPr>
            <a:picLocks noChangeAspect="1"/>
          </p:cNvPicPr>
          <p:nvPr/>
        </p:nvPicPr>
        <p:blipFill>
          <a:blip r:embed="rId3"/>
          <a:stretch>
            <a:fillRect/>
          </a:stretch>
        </p:blipFill>
        <p:spPr>
          <a:xfrm>
            <a:off x="6599999" y="750865"/>
            <a:ext cx="4336701" cy="5479479"/>
          </a:xfrm>
          <a:prstGeom prst="rect">
            <a:avLst/>
          </a:prstGeom>
        </p:spPr>
      </p:pic>
    </p:spTree>
    <p:extLst>
      <p:ext uri="{BB962C8B-B14F-4D97-AF65-F5344CB8AC3E}">
        <p14:creationId xmlns:p14="http://schemas.microsoft.com/office/powerpoint/2010/main" val="42158554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Data </a:t>
            </a:r>
            <a:r>
              <a:rPr lang="en-US" dirty="0">
                <a:solidFill>
                  <a:srgbClr val="0070C0"/>
                </a:solidFill>
              </a:rPr>
              <a:t>Usage</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Review the data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400" dirty="0"/>
              <a:t>Search the “Variable” field then then look-up the values </a:t>
            </a:r>
          </a:p>
          <a:p>
            <a:pPr marL="0" indent="0">
              <a:buNone/>
            </a:pPr>
            <a:r>
              <a:rPr lang="en-US" sz="1400" dirty="0"/>
              <a:t>See NCDB PUF data dictionary</a:t>
            </a:r>
          </a:p>
          <a:p>
            <a:pPr marL="0" indent="0">
              <a:buNone/>
            </a:pPr>
            <a:r>
              <a:rPr lang="en-US" sz="1400" dirty="0"/>
              <a:t>or the SSF/SSDI dictionaries </a:t>
            </a:r>
            <a:endParaRPr lang="fr-FR" sz="1400" dirty="0"/>
          </a:p>
          <a:p>
            <a:pPr marL="0" indent="0">
              <a:buNone/>
            </a:pPr>
            <a:endParaRPr lang="fr-FR" sz="1800" b="1" dirty="0">
              <a:solidFill>
                <a:srgbClr val="000080"/>
              </a:solidFill>
              <a:latin typeface="Courier New" panose="02070309020205020404" pitchFamily="49" charset="0"/>
            </a:endParaRPr>
          </a:p>
        </p:txBody>
      </p:sp>
      <p:pic>
        <p:nvPicPr>
          <p:cNvPr id="7" name="Picture 6">
            <a:extLst>
              <a:ext uri="{FF2B5EF4-FFF2-40B4-BE49-F238E27FC236}">
                <a16:creationId xmlns:a16="http://schemas.microsoft.com/office/drawing/2014/main" id="{6AF43E01-E1E0-0D72-6A3B-4F48F3404453}"/>
              </a:ext>
            </a:extLst>
          </p:cNvPr>
          <p:cNvPicPr>
            <a:picLocks noChangeAspect="1"/>
          </p:cNvPicPr>
          <p:nvPr/>
        </p:nvPicPr>
        <p:blipFill>
          <a:blip r:embed="rId3"/>
          <a:stretch>
            <a:fillRect/>
          </a:stretch>
        </p:blipFill>
        <p:spPr>
          <a:xfrm>
            <a:off x="6599999" y="750865"/>
            <a:ext cx="4336701" cy="5479479"/>
          </a:xfrm>
          <a:prstGeom prst="rect">
            <a:avLst/>
          </a:prstGeom>
        </p:spPr>
      </p:pic>
    </p:spTree>
    <p:extLst>
      <p:ext uri="{BB962C8B-B14F-4D97-AF65-F5344CB8AC3E}">
        <p14:creationId xmlns:p14="http://schemas.microsoft.com/office/powerpoint/2010/main" val="5346008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Data </a:t>
            </a:r>
            <a:r>
              <a:rPr lang="en-US" dirty="0">
                <a:solidFill>
                  <a:srgbClr val="0070C0"/>
                </a:solidFill>
              </a:rPr>
              <a:t>Usage</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Review the data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2000" dirty="0"/>
              <a:t>Review frequencies of diagnosis year, primary site, and age </a:t>
            </a:r>
          </a:p>
          <a:p>
            <a:pPr marL="0" indent="0">
              <a:buNone/>
            </a:pPr>
            <a:r>
              <a:rPr lang="en-US" sz="2000" dirty="0"/>
              <a:t>to ensure you have the data you expect to see</a:t>
            </a:r>
          </a:p>
          <a:p>
            <a:pPr marL="0" indent="0">
              <a:buNone/>
            </a:pPr>
            <a:endParaRPr lang="en-US" sz="1600" dirty="0"/>
          </a:p>
          <a:p>
            <a:pPr marL="0" indent="0">
              <a:buNone/>
            </a:pPr>
            <a:r>
              <a:rPr lang="en-US" sz="1600" b="1" dirty="0">
                <a:solidFill>
                  <a:srgbClr val="000080"/>
                </a:solidFill>
                <a:latin typeface="Courier New" panose="02070309020205020404" pitchFamily="49" charset="0"/>
              </a:rPr>
              <a:t>PROC</a:t>
            </a:r>
            <a:r>
              <a:rPr lang="en-US" sz="1600" b="0" dirty="0">
                <a:solidFill>
                  <a:srgbClr val="000000"/>
                </a:solidFill>
                <a:latin typeface="Courier New" panose="02070309020205020404" pitchFamily="49" charset="0"/>
              </a:rPr>
              <a:t> </a:t>
            </a:r>
            <a:r>
              <a:rPr lang="en-US" sz="1600" b="1" dirty="0">
                <a:solidFill>
                  <a:srgbClr val="000080"/>
                </a:solidFill>
                <a:latin typeface="Courier New" panose="02070309020205020404" pitchFamily="49" charset="0"/>
              </a:rPr>
              <a:t>FREQ</a:t>
            </a:r>
            <a:r>
              <a:rPr lang="en-US" sz="1600" b="0" dirty="0">
                <a:solidFill>
                  <a:srgbClr val="000000"/>
                </a:solidFill>
                <a:latin typeface="Courier New" panose="02070309020205020404" pitchFamily="49" charset="0"/>
              </a:rPr>
              <a:t> </a:t>
            </a:r>
            <a:r>
              <a:rPr lang="en-US" sz="1600" b="0" dirty="0">
                <a:solidFill>
                  <a:srgbClr val="0000FF"/>
                </a:solidFill>
                <a:latin typeface="Courier New" panose="02070309020205020404" pitchFamily="49" charset="0"/>
              </a:rPr>
              <a:t>DATA</a:t>
            </a:r>
            <a:r>
              <a:rPr lang="en-US" sz="1600" b="0" dirty="0">
                <a:solidFill>
                  <a:srgbClr val="000000"/>
                </a:solidFill>
                <a:latin typeface="Courier New" panose="02070309020205020404" pitchFamily="49" charset="0"/>
              </a:rPr>
              <a:t>=</a:t>
            </a:r>
            <a:r>
              <a:rPr lang="en-US" sz="1600" b="0" dirty="0" err="1">
                <a:solidFill>
                  <a:srgbClr val="000000"/>
                </a:solidFill>
                <a:latin typeface="Courier New" panose="02070309020205020404" pitchFamily="49" charset="0"/>
              </a:rPr>
              <a:t>ncdb_puf</a:t>
            </a:r>
            <a:r>
              <a:rPr lang="en-US" sz="1600" b="0" dirty="0">
                <a:solidFill>
                  <a:srgbClr val="000000"/>
                </a:solidFill>
                <a:latin typeface="Courier New" panose="02070309020205020404" pitchFamily="49" charset="0"/>
              </a:rPr>
              <a:t>;</a:t>
            </a:r>
          </a:p>
          <a:p>
            <a:pPr marL="0" indent="0">
              <a:buNone/>
            </a:pPr>
            <a:r>
              <a:rPr lang="en-US" sz="1600" b="0" dirty="0">
                <a:solidFill>
                  <a:srgbClr val="0000FF"/>
                </a:solidFill>
                <a:latin typeface="Courier New" panose="02070309020205020404" pitchFamily="49" charset="0"/>
              </a:rPr>
              <a:t>TABLES</a:t>
            </a:r>
            <a:r>
              <a:rPr lang="en-US" sz="1600" b="0" dirty="0">
                <a:solidFill>
                  <a:srgbClr val="000000"/>
                </a:solidFill>
                <a:latin typeface="Courier New" panose="02070309020205020404" pitchFamily="49" charset="0"/>
              </a:rPr>
              <a:t> </a:t>
            </a:r>
            <a:r>
              <a:rPr lang="en-US" sz="1600" b="0" dirty="0" err="1">
                <a:solidFill>
                  <a:srgbClr val="000000"/>
                </a:solidFill>
                <a:latin typeface="Courier New" panose="02070309020205020404" pitchFamily="49" charset="0"/>
              </a:rPr>
              <a:t>year_of_diagnosis</a:t>
            </a:r>
            <a:r>
              <a:rPr lang="en-US" sz="1600" b="0" dirty="0">
                <a:solidFill>
                  <a:srgbClr val="000000"/>
                </a:solidFill>
                <a:latin typeface="Courier New" panose="02070309020205020404" pitchFamily="49" charset="0"/>
              </a:rPr>
              <a:t> </a:t>
            </a:r>
            <a:r>
              <a:rPr lang="en-US" sz="1600" b="0" dirty="0" err="1">
                <a:solidFill>
                  <a:srgbClr val="000000"/>
                </a:solidFill>
                <a:latin typeface="Courier New" panose="02070309020205020404" pitchFamily="49" charset="0"/>
              </a:rPr>
              <a:t>primary_site</a:t>
            </a:r>
            <a:r>
              <a:rPr lang="en-US" sz="1600" b="0" dirty="0">
                <a:solidFill>
                  <a:srgbClr val="000000"/>
                </a:solidFill>
                <a:latin typeface="Courier New" panose="02070309020205020404" pitchFamily="49" charset="0"/>
              </a:rPr>
              <a:t> age;</a:t>
            </a:r>
          </a:p>
          <a:p>
            <a:pPr marL="0" indent="0">
              <a:buNone/>
            </a:pPr>
            <a:r>
              <a:rPr lang="en-US" sz="1600" b="1" dirty="0">
                <a:solidFill>
                  <a:srgbClr val="000080"/>
                </a:solidFill>
                <a:latin typeface="Courier New" panose="02070309020205020404" pitchFamily="49" charset="0"/>
              </a:rPr>
              <a:t>RUN</a:t>
            </a:r>
            <a:r>
              <a:rPr lang="en-US" sz="1600" b="0" dirty="0">
                <a:solidFill>
                  <a:srgbClr val="000000"/>
                </a:solidFill>
                <a:latin typeface="Courier New" panose="02070309020205020404" pitchFamily="49" charset="0"/>
              </a:rPr>
              <a:t>;</a:t>
            </a:r>
            <a:endParaRPr lang="en-US" sz="1600" dirty="0"/>
          </a:p>
        </p:txBody>
      </p:sp>
      <p:pic>
        <p:nvPicPr>
          <p:cNvPr id="6" name="Picture 5">
            <a:extLst>
              <a:ext uri="{FF2B5EF4-FFF2-40B4-BE49-F238E27FC236}">
                <a16:creationId xmlns:a16="http://schemas.microsoft.com/office/drawing/2014/main" id="{153548FE-444D-25D1-4A25-DC2F64FFA17D}"/>
              </a:ext>
            </a:extLst>
          </p:cNvPr>
          <p:cNvPicPr>
            <a:picLocks noChangeAspect="1"/>
          </p:cNvPicPr>
          <p:nvPr/>
        </p:nvPicPr>
        <p:blipFill>
          <a:blip r:embed="rId3"/>
          <a:stretch>
            <a:fillRect/>
          </a:stretch>
        </p:blipFill>
        <p:spPr>
          <a:xfrm>
            <a:off x="7556338" y="1829739"/>
            <a:ext cx="2704429" cy="4400605"/>
          </a:xfrm>
          <a:prstGeom prst="rect">
            <a:avLst/>
          </a:prstGeom>
        </p:spPr>
      </p:pic>
    </p:spTree>
    <p:extLst>
      <p:ext uri="{BB962C8B-B14F-4D97-AF65-F5344CB8AC3E}">
        <p14:creationId xmlns:p14="http://schemas.microsoft.com/office/powerpoint/2010/main" val="32746252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Section VI:  NCDB PUF Questions Commonly Asked  </a:t>
            </a:r>
          </a:p>
        </p:txBody>
      </p:sp>
    </p:spTree>
    <p:extLst>
      <p:ext uri="{BB962C8B-B14F-4D97-AF65-F5344CB8AC3E}">
        <p14:creationId xmlns:p14="http://schemas.microsoft.com/office/powerpoint/2010/main" val="26059079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SEER*Rx was developed for coding oncology drug and regimen treatment categories in cancer registries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600" dirty="0"/>
              <a:t>SEER*Rx</a:t>
            </a:r>
          </a:p>
        </p:txBody>
      </p:sp>
      <p:sp>
        <p:nvSpPr>
          <p:cNvPr id="7" name="Arrow: Right 6">
            <a:extLst>
              <a:ext uri="{FF2B5EF4-FFF2-40B4-BE49-F238E27FC236}">
                <a16:creationId xmlns:a16="http://schemas.microsoft.com/office/drawing/2014/main" id="{25B7828E-0BF5-F150-8ED1-D0021F2B7F71}"/>
              </a:ext>
            </a:extLst>
          </p:cNvPr>
          <p:cNvSpPr/>
          <p:nvPr/>
        </p:nvSpPr>
        <p:spPr>
          <a:xfrm flipV="1">
            <a:off x="3759200" y="3696722"/>
            <a:ext cx="1108364" cy="215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FF556EC-7F0E-8DB8-9F5B-FC1566CD434A}"/>
              </a:ext>
            </a:extLst>
          </p:cNvPr>
          <p:cNvPicPr>
            <a:picLocks noChangeAspect="1"/>
          </p:cNvPicPr>
          <p:nvPr/>
        </p:nvPicPr>
        <p:blipFill>
          <a:blip r:embed="rId3"/>
          <a:stretch>
            <a:fillRect/>
          </a:stretch>
        </p:blipFill>
        <p:spPr>
          <a:xfrm>
            <a:off x="5098473" y="2018843"/>
            <a:ext cx="5598102" cy="4426406"/>
          </a:xfrm>
          <a:prstGeom prst="rect">
            <a:avLst/>
          </a:prstGeom>
        </p:spPr>
      </p:pic>
    </p:spTree>
    <p:extLst>
      <p:ext uri="{BB962C8B-B14F-4D97-AF65-F5344CB8AC3E}">
        <p14:creationId xmlns:p14="http://schemas.microsoft.com/office/powerpoint/2010/main" val="60420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Section II:  NCDB PUF Application Process </a:t>
            </a:r>
          </a:p>
        </p:txBody>
      </p:sp>
    </p:spTree>
    <p:extLst>
      <p:ext uri="{BB962C8B-B14F-4D97-AF65-F5344CB8AC3E}">
        <p14:creationId xmlns:p14="http://schemas.microsoft.com/office/powerpoint/2010/main" val="6774057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ICD-O-3 Primary Site Code and Histology Book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600" dirty="0"/>
              <a:t>ICD-O-3 Site and Histology </a:t>
            </a:r>
          </a:p>
        </p:txBody>
      </p:sp>
      <p:sp>
        <p:nvSpPr>
          <p:cNvPr id="7" name="Arrow: Right 6">
            <a:extLst>
              <a:ext uri="{FF2B5EF4-FFF2-40B4-BE49-F238E27FC236}">
                <a16:creationId xmlns:a16="http://schemas.microsoft.com/office/drawing/2014/main" id="{25B7828E-0BF5-F150-8ED1-D0021F2B7F71}"/>
              </a:ext>
            </a:extLst>
          </p:cNvPr>
          <p:cNvSpPr/>
          <p:nvPr/>
        </p:nvSpPr>
        <p:spPr>
          <a:xfrm flipV="1">
            <a:off x="3796145" y="4407922"/>
            <a:ext cx="1108364" cy="215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FF556EC-7F0E-8DB8-9F5B-FC1566CD434A}"/>
              </a:ext>
            </a:extLst>
          </p:cNvPr>
          <p:cNvPicPr>
            <a:picLocks noChangeAspect="1"/>
          </p:cNvPicPr>
          <p:nvPr/>
        </p:nvPicPr>
        <p:blipFill>
          <a:blip r:embed="rId3"/>
          <a:stretch>
            <a:fillRect/>
          </a:stretch>
        </p:blipFill>
        <p:spPr>
          <a:xfrm>
            <a:off x="5098473" y="2018843"/>
            <a:ext cx="5598102" cy="4426406"/>
          </a:xfrm>
          <a:prstGeom prst="rect">
            <a:avLst/>
          </a:prstGeom>
        </p:spPr>
      </p:pic>
    </p:spTree>
    <p:extLst>
      <p:ext uri="{BB962C8B-B14F-4D97-AF65-F5344CB8AC3E}">
        <p14:creationId xmlns:p14="http://schemas.microsoft.com/office/powerpoint/2010/main" val="17011354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SEER*Rx was developed for coding oncology drug and regimen treatment categories in cancer registries.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600" dirty="0"/>
              <a:t>SEER*Rx</a:t>
            </a:r>
          </a:p>
        </p:txBody>
      </p:sp>
      <p:sp>
        <p:nvSpPr>
          <p:cNvPr id="7" name="Arrow: Right 6">
            <a:extLst>
              <a:ext uri="{FF2B5EF4-FFF2-40B4-BE49-F238E27FC236}">
                <a16:creationId xmlns:a16="http://schemas.microsoft.com/office/drawing/2014/main" id="{25B7828E-0BF5-F150-8ED1-D0021F2B7F71}"/>
              </a:ext>
            </a:extLst>
          </p:cNvPr>
          <p:cNvSpPr/>
          <p:nvPr/>
        </p:nvSpPr>
        <p:spPr>
          <a:xfrm flipV="1">
            <a:off x="3731491" y="5525522"/>
            <a:ext cx="1108364" cy="215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FF556EC-7F0E-8DB8-9F5B-FC1566CD434A}"/>
              </a:ext>
            </a:extLst>
          </p:cNvPr>
          <p:cNvPicPr>
            <a:picLocks noChangeAspect="1"/>
          </p:cNvPicPr>
          <p:nvPr/>
        </p:nvPicPr>
        <p:blipFill>
          <a:blip r:embed="rId3"/>
          <a:stretch>
            <a:fillRect/>
          </a:stretch>
        </p:blipFill>
        <p:spPr>
          <a:xfrm>
            <a:off x="5098473" y="2018843"/>
            <a:ext cx="5598102" cy="4426406"/>
          </a:xfrm>
          <a:prstGeom prst="rect">
            <a:avLst/>
          </a:prstGeom>
        </p:spPr>
      </p:pic>
    </p:spTree>
    <p:extLst>
      <p:ext uri="{BB962C8B-B14F-4D97-AF65-F5344CB8AC3E}">
        <p14:creationId xmlns:p14="http://schemas.microsoft.com/office/powerpoint/2010/main" val="11786872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SEER*Rx was developed for coding oncology drug and regimen treatment categories in cancer registries.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600" dirty="0"/>
              <a:t>SEER*Rx</a:t>
            </a:r>
          </a:p>
        </p:txBody>
      </p:sp>
      <p:sp>
        <p:nvSpPr>
          <p:cNvPr id="7" name="Arrow: Right 6">
            <a:extLst>
              <a:ext uri="{FF2B5EF4-FFF2-40B4-BE49-F238E27FC236}">
                <a16:creationId xmlns:a16="http://schemas.microsoft.com/office/drawing/2014/main" id="{25B7828E-0BF5-F150-8ED1-D0021F2B7F71}"/>
              </a:ext>
            </a:extLst>
          </p:cNvPr>
          <p:cNvSpPr/>
          <p:nvPr/>
        </p:nvSpPr>
        <p:spPr>
          <a:xfrm flipV="1">
            <a:off x="3731491" y="5737958"/>
            <a:ext cx="1108364" cy="215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FF556EC-7F0E-8DB8-9F5B-FC1566CD434A}"/>
              </a:ext>
            </a:extLst>
          </p:cNvPr>
          <p:cNvPicPr>
            <a:picLocks noChangeAspect="1"/>
          </p:cNvPicPr>
          <p:nvPr/>
        </p:nvPicPr>
        <p:blipFill>
          <a:blip r:embed="rId3"/>
          <a:stretch>
            <a:fillRect/>
          </a:stretch>
        </p:blipFill>
        <p:spPr>
          <a:xfrm>
            <a:off x="5098473" y="2018843"/>
            <a:ext cx="5598102" cy="4426406"/>
          </a:xfrm>
          <a:prstGeom prst="rect">
            <a:avLst/>
          </a:prstGeom>
        </p:spPr>
      </p:pic>
    </p:spTree>
    <p:extLst>
      <p:ext uri="{BB962C8B-B14F-4D97-AF65-F5344CB8AC3E}">
        <p14:creationId xmlns:p14="http://schemas.microsoft.com/office/powerpoint/2010/main" val="16540956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Access to Identifiers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The NCDB cannot fulfill special requests for data that can be used to identify patients, providers, or hospitals (dates, NPI, facility numbers)</a:t>
            </a:r>
          </a:p>
          <a:p>
            <a:r>
              <a:rPr lang="en-US" sz="2400" dirty="0"/>
              <a:t>The Data Dictionary includes all of the data items included in the PUF data</a:t>
            </a:r>
          </a:p>
        </p:txBody>
      </p:sp>
    </p:spTree>
    <p:extLst>
      <p:ext uri="{BB962C8B-B14F-4D97-AF65-F5344CB8AC3E}">
        <p14:creationId xmlns:p14="http://schemas.microsoft.com/office/powerpoint/2010/main" val="3592993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Handling small cell sizes</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2400" dirty="0"/>
              <a:t>Reporting of cell sizes with &lt; 10 cases is prohibited in the Data Use Agreement</a:t>
            </a:r>
          </a:p>
          <a:p>
            <a:pPr marL="0" indent="0">
              <a:buNone/>
            </a:pPr>
            <a:r>
              <a:rPr lang="en-US" sz="2400" dirty="0"/>
              <a:t>You may work with small cells provided:  1) you not include the total n for any column containing small cells 2) delete the offending row entirely without indicating what the row represents anywhere 3) combine rows so there will be more than 10 cases in each row.</a:t>
            </a:r>
          </a:p>
        </p:txBody>
      </p:sp>
    </p:spTree>
    <p:extLst>
      <p:ext uri="{BB962C8B-B14F-4D97-AF65-F5344CB8AC3E}">
        <p14:creationId xmlns:p14="http://schemas.microsoft.com/office/powerpoint/2010/main" val="26060039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Combining PUF data</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It is important that PUF users not append the last data year in the most recent PUF to a prior PUF </a:t>
            </a:r>
          </a:p>
          <a:p>
            <a:r>
              <a:rPr lang="en-US" sz="2400" dirty="0"/>
              <a:t>Each calendar year, existing cases may be updated with vital status, treatment status, or other follow‐up information</a:t>
            </a:r>
          </a:p>
          <a:p>
            <a:r>
              <a:rPr lang="en-US" sz="2400" dirty="0"/>
              <a:t>Duplicates of cases may also be present if attempting to combine data files of the same cancer site from multiple versions of the PUF</a:t>
            </a:r>
          </a:p>
          <a:p>
            <a:r>
              <a:rPr lang="en-US" sz="2400" dirty="0"/>
              <a:t>Lastly, new random facility IDs are generated for each version of the PUF, so you would not be able to match facilities for analytic purposes</a:t>
            </a:r>
          </a:p>
        </p:txBody>
      </p:sp>
    </p:spTree>
    <p:extLst>
      <p:ext uri="{BB962C8B-B14F-4D97-AF65-F5344CB8AC3E}">
        <p14:creationId xmlns:p14="http://schemas.microsoft.com/office/powerpoint/2010/main" val="28207731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NCDB Quality Assurance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2000" dirty="0"/>
              <a:t>Facilities are responsible for maintaining the quality of their data, and each facility creates their own Quality Control Plan, per Standard 6.1 of the Commission on Cancer Standards. </a:t>
            </a:r>
          </a:p>
          <a:p>
            <a:pPr marL="0" indent="0">
              <a:buNone/>
            </a:pPr>
            <a:r>
              <a:rPr lang="en-US" sz="1400" u="sng" dirty="0">
                <a:solidFill>
                  <a:srgbClr val="0070C0"/>
                </a:solidFill>
                <a:hlinkClick r:id="rId3"/>
              </a:rPr>
              <a:t>https://www.facs.org/-/media/files/qualityprograms/cancer/coc/optimal_resources_for_cancer_care_2020_standards.ashx</a:t>
            </a:r>
            <a:endParaRPr lang="en-US" sz="1400" u="sng" dirty="0">
              <a:solidFill>
                <a:srgbClr val="0070C0"/>
              </a:solidFill>
            </a:endParaRPr>
          </a:p>
          <a:p>
            <a:pPr marL="0" indent="0">
              <a:buNone/>
            </a:pPr>
            <a:r>
              <a:rPr lang="en-US" sz="1400" u="sng" dirty="0">
                <a:solidFill>
                  <a:srgbClr val="0070C0"/>
                </a:solidFill>
              </a:rPr>
              <a:t> </a:t>
            </a:r>
          </a:p>
          <a:p>
            <a:pPr marL="0" indent="0">
              <a:buNone/>
            </a:pPr>
            <a:r>
              <a:rPr lang="en-US" sz="2000" dirty="0"/>
              <a:t>You may also want to consult with the cancer registrar at your facility. They also receive Completeness Reports from the NCDB detailing missing data after the data submission period each year. However, there may still be minor inconsistencies in some variables due to human error.</a:t>
            </a:r>
          </a:p>
        </p:txBody>
      </p:sp>
    </p:spTree>
    <p:extLst>
      <p:ext uri="{BB962C8B-B14F-4D97-AF65-F5344CB8AC3E}">
        <p14:creationId xmlns:p14="http://schemas.microsoft.com/office/powerpoint/2010/main" val="17691439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Other questions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The NCDB is a hospital-based registry, not population-based, therefore incidence may not be calculated </a:t>
            </a:r>
          </a:p>
          <a:p>
            <a:r>
              <a:rPr lang="en-US" sz="2400" dirty="0"/>
              <a:t>The NCDB does capture recurrence however it is not released in the PUF </a:t>
            </a:r>
          </a:p>
          <a:p>
            <a:pPr marL="0" indent="0">
              <a:buNone/>
            </a:pPr>
            <a:r>
              <a:rPr lang="en-US" sz="2400" dirty="0"/>
              <a:t>	see: </a:t>
            </a:r>
            <a:r>
              <a:rPr lang="en-US" sz="2400" dirty="0">
                <a:hlinkClick r:id="rId3"/>
              </a:rPr>
              <a:t>https://www.ncbi.nlm.nih.gov/pubmed/24504926</a:t>
            </a:r>
            <a:endParaRPr lang="en-US" sz="2400" dirty="0"/>
          </a:p>
          <a:p>
            <a:r>
              <a:rPr lang="en-US" sz="2400" dirty="0"/>
              <a:t>Only first course treatment is collected by the NCDB and included in the PUF, defined as all methods of treatment recorded in the treatment plan and administered to the patient before disease progression or recurrence</a:t>
            </a:r>
          </a:p>
        </p:txBody>
      </p:sp>
    </p:spTree>
    <p:extLst>
      <p:ext uri="{BB962C8B-B14F-4D97-AF65-F5344CB8AC3E}">
        <p14:creationId xmlns:p14="http://schemas.microsoft.com/office/powerpoint/2010/main" val="20828274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Citation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The NCDB is to be cited as a joint project of the American Cancer Society and the Commission on Cancer of the American College of Surgeons</a:t>
            </a:r>
          </a:p>
          <a:p>
            <a:r>
              <a:rPr lang="en-US" sz="2000" dirty="0"/>
              <a:t>The data used in this study are derived from a de-identified NCDB file that the American College of Surgeons and the Commission on Cancer have not verified and are not responsible for the analytic or statistical methodology employed, or the conclusions drawn from these data by the investigator</a:t>
            </a:r>
          </a:p>
          <a:p>
            <a:r>
              <a:rPr lang="en-US" sz="2000" dirty="0"/>
              <a:t>The American College of Surgeons has executed a Business Associate Agreement that includes a data use agreement with each of its Commission on Cancer accredited hospitals</a:t>
            </a:r>
          </a:p>
          <a:p>
            <a:r>
              <a:rPr lang="en-US" sz="2000" dirty="0"/>
              <a:t>The NCDB, established in 1989, is a nationwide, facility-based, comprehensive clinical surveillance resource oncology data set that currently captures 73.7% of all newly diagnosed malignancies in the US annually</a:t>
            </a:r>
          </a:p>
        </p:txBody>
      </p:sp>
    </p:spTree>
    <p:extLst>
      <p:ext uri="{BB962C8B-B14F-4D97-AF65-F5344CB8AC3E}">
        <p14:creationId xmlns:p14="http://schemas.microsoft.com/office/powerpoint/2010/main" val="17121369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Disclaimer (Terms of Agreement)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2400" dirty="0">
                <a:effectLst/>
              </a:rPr>
              <a:t>The following disclosure in any presentation or published material using</a:t>
            </a:r>
            <a:br>
              <a:rPr lang="en-US" sz="2400" dirty="0"/>
            </a:br>
            <a:r>
              <a:rPr lang="en-US" sz="2400" dirty="0">
                <a:effectLst/>
              </a:rPr>
              <a:t>the PUF:</a:t>
            </a:r>
          </a:p>
          <a:p>
            <a:pPr marL="0" indent="0">
              <a:buNone/>
            </a:pPr>
            <a:br>
              <a:rPr lang="en-US" sz="2400" dirty="0"/>
            </a:br>
            <a:r>
              <a:rPr lang="en-US" sz="2400" dirty="0"/>
              <a:t>	</a:t>
            </a:r>
            <a:r>
              <a:rPr lang="en-US" sz="1600" dirty="0">
                <a:solidFill>
                  <a:srgbClr val="0070C0"/>
                </a:solidFill>
                <a:effectLst/>
              </a:rPr>
              <a:t>The National Cancer Database (NCDB) is a joint project of the Commission on Cancer (CoC) of the American 	College of Surgeons and the American Cancer Society. The CoC's NCDB and the hospitals participating in the</a:t>
            </a:r>
            <a:br>
              <a:rPr lang="en-US" sz="1600" dirty="0">
                <a:solidFill>
                  <a:srgbClr val="0070C0"/>
                </a:solidFill>
              </a:rPr>
            </a:br>
            <a:r>
              <a:rPr lang="en-US" sz="1600" dirty="0">
                <a:solidFill>
                  <a:srgbClr val="0070C0"/>
                </a:solidFill>
              </a:rPr>
              <a:t>	</a:t>
            </a:r>
            <a:r>
              <a:rPr lang="en-US" sz="1600" dirty="0">
                <a:solidFill>
                  <a:srgbClr val="0070C0"/>
                </a:solidFill>
                <a:effectLst/>
              </a:rPr>
              <a:t>CoC’s NCDB are the source of the de-identified data used herein; they have not verified and are not responsible 	for the statistical validity of the data analysis or the conclusions derived by the authors.</a:t>
            </a:r>
            <a:endParaRPr lang="en-US" sz="1600" dirty="0">
              <a:solidFill>
                <a:srgbClr val="0070C0"/>
              </a:solidFill>
            </a:endParaRPr>
          </a:p>
        </p:txBody>
      </p:sp>
    </p:spTree>
    <p:extLst>
      <p:ext uri="{BB962C8B-B14F-4D97-AF65-F5344CB8AC3E}">
        <p14:creationId xmlns:p14="http://schemas.microsoft.com/office/powerpoint/2010/main" val="5163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Application Process</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What is the NCDB PUF?</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The NCDB PUF is a Health Insurance Portability and Accountability Act (HIPAA)-compliant data file </a:t>
            </a:r>
          </a:p>
          <a:p>
            <a:r>
              <a:rPr lang="en-US" sz="2400" dirty="0"/>
              <a:t>Contains de-identified patient level data that do not identify hospitals, health care providers, or patients </a:t>
            </a:r>
          </a:p>
          <a:p>
            <a:r>
              <a:rPr lang="en-US" sz="2400" dirty="0"/>
              <a:t>The PUFs are designed to provide investigators associated with CoC-accredited cancer programs with a data resource they can use to review and advance the quality of care delivered to cancer patients through analyses of cases reported to the NCDB</a:t>
            </a:r>
          </a:p>
          <a:p>
            <a:r>
              <a:rPr lang="en-US" sz="2400" dirty="0"/>
              <a:t>NCDB PUFs are only available through an application process to investigators associated with CoC-accredited cancer programs</a:t>
            </a:r>
          </a:p>
        </p:txBody>
      </p:sp>
    </p:spTree>
    <p:extLst>
      <p:ext uri="{BB962C8B-B14F-4D97-AF65-F5344CB8AC3E}">
        <p14:creationId xmlns:p14="http://schemas.microsoft.com/office/powerpoint/2010/main" val="25353738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Help Reference</a:t>
            </a:r>
          </a:p>
        </p:txBody>
      </p:sp>
      <p:sp>
        <p:nvSpPr>
          <p:cNvPr id="3" name="Text Placeholder 2">
            <a:extLst>
              <a:ext uri="{FF2B5EF4-FFF2-40B4-BE49-F238E27FC236}">
                <a16:creationId xmlns:a16="http://schemas.microsoft.com/office/drawing/2014/main" id="{B420DA17-4135-699F-1964-EA4CE385A26E}"/>
              </a:ext>
            </a:extLst>
          </p:cNvPr>
          <p:cNvSpPr>
            <a:spLocks noGrp="1"/>
          </p:cNvSpPr>
          <p:nvPr>
            <p:ph type="body" sz="quarter" idx="11"/>
          </p:nvPr>
        </p:nvSpPr>
        <p:spPr>
          <a:xfrm>
            <a:off x="944563" y="2986723"/>
            <a:ext cx="10037762" cy="2989204"/>
          </a:xfrm>
        </p:spPr>
        <p:txBody>
          <a:bodyPr/>
          <a:lstStyle/>
          <a:p>
            <a:r>
              <a:rPr lang="en-US" b="1" dirty="0"/>
              <a:t>NCDB PUF website:</a:t>
            </a:r>
          </a:p>
          <a:p>
            <a:pPr marL="0" indent="0">
              <a:buNone/>
            </a:pPr>
            <a:r>
              <a:rPr lang="en-US" sz="2800" dirty="0">
                <a:hlinkClick r:id="rId3"/>
              </a:rPr>
              <a:t>https://www.facs.org/quality-programs/cancer-programs/national-cancer-database/puf/</a:t>
            </a:r>
            <a:endParaRPr lang="en-US" sz="2800" dirty="0"/>
          </a:p>
          <a:p>
            <a:pPr marL="0" indent="0">
              <a:buNone/>
            </a:pPr>
            <a:endParaRPr lang="en-US" sz="2800" dirty="0"/>
          </a:p>
          <a:p>
            <a:r>
              <a:rPr lang="en-US" sz="2800" b="1" dirty="0"/>
              <a:t>Contact Us:</a:t>
            </a:r>
          </a:p>
          <a:p>
            <a:r>
              <a:rPr lang="en-US" dirty="0"/>
              <a:t>NCDB_PUF@facs.org</a:t>
            </a:r>
          </a:p>
          <a:p>
            <a:endParaRPr lang="en-US" dirty="0"/>
          </a:p>
        </p:txBody>
      </p:sp>
    </p:spTree>
    <p:extLst>
      <p:ext uri="{BB962C8B-B14F-4D97-AF65-F5344CB8AC3E}">
        <p14:creationId xmlns:p14="http://schemas.microsoft.com/office/powerpoint/2010/main" val="2148389056"/>
      </p:ext>
    </p:extLst>
  </p:cSld>
  <p:clrMapOvr>
    <a:masterClrMapping/>
  </p:clrMapOvr>
</p:sld>
</file>

<file path=ppt/theme/theme1.xml><?xml version="1.0" encoding="utf-8"?>
<a:theme xmlns:a="http://schemas.openxmlformats.org/drawingml/2006/main" name="Title Slide_Option 1">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_Option 2">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llout Slide with Watermark">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ody Slides">
  <a:themeElements>
    <a:clrScheme name="Cancer">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12141</TotalTime>
  <Words>4992</Words>
  <Application>Microsoft Office PowerPoint</Application>
  <PresentationFormat>Widescreen</PresentationFormat>
  <Paragraphs>485</Paragraphs>
  <Slides>90</Slides>
  <Notes>69</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90</vt:i4>
      </vt:variant>
    </vt:vector>
  </HeadingPairs>
  <TitlesOfParts>
    <vt:vector size="98" baseType="lpstr">
      <vt:lpstr>Arial</vt:lpstr>
      <vt:lpstr>Calibri</vt:lpstr>
      <vt:lpstr>Courier New</vt:lpstr>
      <vt:lpstr>Title Slide_Option 1</vt:lpstr>
      <vt:lpstr>Title Slide_Option 2</vt:lpstr>
      <vt:lpstr>Callout Slide with Watermark</vt:lpstr>
      <vt:lpstr>Body Slides</vt:lpstr>
      <vt:lpstr>Custom Design</vt:lpstr>
      <vt:lpstr>PowerPoint Presentation</vt:lpstr>
      <vt:lpstr>PowerPoint Presentation</vt:lpstr>
      <vt:lpstr>PowerPoint Presentation</vt:lpstr>
      <vt:lpstr>PowerPoint Presentation</vt:lpstr>
      <vt:lpstr>PowerPoint Presentation</vt:lpstr>
      <vt:lpstr>PowerPoint Presentation</vt:lpstr>
      <vt:lpstr>NCDB PUF News</vt:lpstr>
      <vt:lpstr>PowerPoint Presentation</vt:lpstr>
      <vt:lpstr>NCDB PUF Application Process</vt:lpstr>
      <vt:lpstr>NCDB PUF Content</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PowerPoint Presentation</vt:lpstr>
      <vt:lpstr>NCDB PUF Data Usage</vt:lpstr>
      <vt:lpstr>NCDB PUF Download Process</vt:lpstr>
      <vt:lpstr>NCDB PUF Download Process</vt:lpstr>
      <vt:lpstr>NCDB PUF Download Process</vt:lpstr>
      <vt:lpstr>NCDB PUF Download Process</vt:lpstr>
      <vt:lpstr>NCDB PUF Download Process</vt:lpstr>
      <vt:lpstr>NCDB PUF Download Process</vt:lpstr>
      <vt:lpstr>PowerPoint Presentation</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PowerPoint Presentation</vt:lpstr>
      <vt:lpstr>NCDB PUF Data Usage</vt:lpstr>
      <vt:lpstr>NCDB PUF Data Usage</vt:lpstr>
      <vt:lpstr>NCDB PUF Data Usage</vt:lpstr>
      <vt:lpstr>NCDB PUF Data Usage</vt:lpstr>
      <vt:lpstr>PowerPoint Presentation</vt:lpstr>
      <vt:lpstr>NCDB PUF Questions Commonly Asked </vt:lpstr>
      <vt:lpstr>NCDB PUF Questions Commonly Asked </vt:lpstr>
      <vt:lpstr>NCDB PUF Questions Commonly Asked </vt:lpstr>
      <vt:lpstr>NCDB PUF Questions Commonly Asked </vt:lpstr>
      <vt:lpstr>NCDB PUF Questions Commonly Asked </vt:lpstr>
      <vt:lpstr>NCDB PUF Questions Commonly Asked </vt:lpstr>
      <vt:lpstr>NCDB PUF Questions Commonly Asked </vt:lpstr>
      <vt:lpstr>NCDB PUF Questions Commonly Asked </vt:lpstr>
      <vt:lpstr>NCDB PUF Questions Commonly Asked </vt:lpstr>
      <vt:lpstr>NCDB PUF Questions Commonly Asked </vt:lpstr>
      <vt:lpstr>NCDB PUF Questions Commonly Asked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Eliana Goldstein</dc:creator>
  <cp:lastModifiedBy>Xuan Zhu</cp:lastModifiedBy>
  <cp:revision>89</cp:revision>
  <dcterms:created xsi:type="dcterms:W3CDTF">2022-08-24T20:32:50Z</dcterms:created>
  <dcterms:modified xsi:type="dcterms:W3CDTF">2024-02-01T17:46:58Z</dcterms:modified>
</cp:coreProperties>
</file>