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 id="2147483661" r:id="rId3"/>
    <p:sldMasterId id="2147483689" r:id="rId4"/>
  </p:sldMasterIdLst>
  <p:notesMasterIdLst>
    <p:notesMasterId r:id="rId76"/>
  </p:notesMasterIdLst>
  <p:sldIdLst>
    <p:sldId id="256" r:id="rId5"/>
    <p:sldId id="1173" r:id="rId6"/>
    <p:sldId id="1147" r:id="rId7"/>
    <p:sldId id="1159" r:id="rId8"/>
    <p:sldId id="870" r:id="rId9"/>
    <p:sldId id="869" r:id="rId10"/>
    <p:sldId id="1171" r:id="rId11"/>
    <p:sldId id="2111" r:id="rId12"/>
    <p:sldId id="272" r:id="rId13"/>
    <p:sldId id="257" r:id="rId14"/>
    <p:sldId id="269" r:id="rId15"/>
    <p:sldId id="260" r:id="rId16"/>
    <p:sldId id="268" r:id="rId17"/>
    <p:sldId id="270" r:id="rId18"/>
    <p:sldId id="263" r:id="rId19"/>
    <p:sldId id="264" r:id="rId20"/>
    <p:sldId id="262" r:id="rId21"/>
    <p:sldId id="261" r:id="rId22"/>
    <p:sldId id="267" r:id="rId23"/>
    <p:sldId id="266" r:id="rId24"/>
    <p:sldId id="271" r:id="rId25"/>
    <p:sldId id="1212" r:id="rId26"/>
    <p:sldId id="2096" r:id="rId27"/>
    <p:sldId id="2097" r:id="rId28"/>
    <p:sldId id="2098" r:id="rId29"/>
    <p:sldId id="2099" r:id="rId30"/>
    <p:sldId id="2100" r:id="rId31"/>
    <p:sldId id="2089" r:id="rId32"/>
    <p:sldId id="344" r:id="rId33"/>
    <p:sldId id="2101" r:id="rId34"/>
    <p:sldId id="2102" r:id="rId35"/>
    <p:sldId id="2103" r:id="rId36"/>
    <p:sldId id="2094" r:id="rId37"/>
    <p:sldId id="995" r:id="rId38"/>
    <p:sldId id="501" r:id="rId39"/>
    <p:sldId id="2087" r:id="rId40"/>
    <p:sldId id="275" r:id="rId41"/>
    <p:sldId id="279" r:id="rId42"/>
    <p:sldId id="761" r:id="rId43"/>
    <p:sldId id="770" r:id="rId44"/>
    <p:sldId id="773" r:id="rId45"/>
    <p:sldId id="756" r:id="rId46"/>
    <p:sldId id="289" r:id="rId47"/>
    <p:sldId id="760" r:id="rId48"/>
    <p:sldId id="764" r:id="rId49"/>
    <p:sldId id="765" r:id="rId50"/>
    <p:sldId id="767" r:id="rId51"/>
    <p:sldId id="310" r:id="rId52"/>
    <p:sldId id="769" r:id="rId53"/>
    <p:sldId id="299" r:id="rId54"/>
    <p:sldId id="300" r:id="rId55"/>
    <p:sldId id="771" r:id="rId56"/>
    <p:sldId id="301" r:id="rId57"/>
    <p:sldId id="753" r:id="rId58"/>
    <p:sldId id="757" r:id="rId59"/>
    <p:sldId id="774" r:id="rId60"/>
    <p:sldId id="798" r:id="rId61"/>
    <p:sldId id="290" r:id="rId62"/>
    <p:sldId id="811" r:id="rId63"/>
    <p:sldId id="812" r:id="rId64"/>
    <p:sldId id="815" r:id="rId65"/>
    <p:sldId id="319" r:id="rId66"/>
    <p:sldId id="819" r:id="rId67"/>
    <p:sldId id="820" r:id="rId68"/>
    <p:sldId id="975" r:id="rId69"/>
    <p:sldId id="1206" r:id="rId70"/>
    <p:sldId id="2106" r:id="rId71"/>
    <p:sldId id="1217" r:id="rId72"/>
    <p:sldId id="1202" r:id="rId73"/>
    <p:sldId id="2107" r:id="rId74"/>
    <p:sldId id="1214" r:id="rId7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000"/>
    <a:srgbClr val="E91F00"/>
    <a:srgbClr val="0F2144"/>
    <a:srgbClr val="8AA3B0"/>
    <a:srgbClr val="D6DBDB"/>
    <a:srgbClr val="000000"/>
    <a:srgbClr val="323232"/>
    <a:srgbClr val="505050"/>
    <a:srgbClr val="787878"/>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7"/>
    <p:restoredTop sz="94694"/>
  </p:normalViewPr>
  <p:slideViewPr>
    <p:cSldViewPr>
      <p:cViewPr varScale="1">
        <p:scale>
          <a:sx n="138" d="100"/>
          <a:sy n="138" d="100"/>
        </p:scale>
        <p:origin x="460" y="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01F1E-3866-4A80-B622-72DE1168428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F5A8B157-F7EE-4399-BD0C-796AA0B6FE6A}">
      <dgm:prSet/>
      <dgm:spPr/>
      <dgm:t>
        <a:bodyPr/>
        <a:lstStyle/>
        <a:p>
          <a:r>
            <a:rPr lang="en-US" dirty="0"/>
            <a:t>Advocacy, Advocacy and Advocacy</a:t>
          </a:r>
        </a:p>
      </dgm:t>
    </dgm:pt>
    <dgm:pt modelId="{6C167ADA-F688-4405-A42E-FDB9670B9B71}" type="parTrans" cxnId="{5DFD3571-EFC5-40A0-BB91-9B60DA23E4C7}">
      <dgm:prSet/>
      <dgm:spPr/>
      <dgm:t>
        <a:bodyPr/>
        <a:lstStyle/>
        <a:p>
          <a:endParaRPr lang="en-US"/>
        </a:p>
      </dgm:t>
    </dgm:pt>
    <dgm:pt modelId="{C80CC0AD-7772-4714-AB28-0B9A22186DB0}" type="sibTrans" cxnId="{5DFD3571-EFC5-40A0-BB91-9B60DA23E4C7}">
      <dgm:prSet/>
      <dgm:spPr/>
      <dgm:t>
        <a:bodyPr/>
        <a:lstStyle/>
        <a:p>
          <a:endParaRPr lang="en-US"/>
        </a:p>
      </dgm:t>
    </dgm:pt>
    <dgm:pt modelId="{FB2D1FF6-0809-4E4C-BB84-4BC912E671AE}">
      <dgm:prSet/>
      <dgm:spPr/>
      <dgm:t>
        <a:bodyPr/>
        <a:lstStyle/>
        <a:p>
          <a:r>
            <a:rPr lang="en-US"/>
            <a:t>National Trauma and Emergency Preparedness System</a:t>
          </a:r>
        </a:p>
      </dgm:t>
    </dgm:pt>
    <dgm:pt modelId="{1C57ABA6-14BE-436C-AF72-5C232864861C}" type="parTrans" cxnId="{E2C7AAB0-942A-493F-B940-09D8BDAC4800}">
      <dgm:prSet/>
      <dgm:spPr/>
      <dgm:t>
        <a:bodyPr/>
        <a:lstStyle/>
        <a:p>
          <a:endParaRPr lang="en-US"/>
        </a:p>
      </dgm:t>
    </dgm:pt>
    <dgm:pt modelId="{B675AFF4-4790-4A09-8851-73586AAE31C2}" type="sibTrans" cxnId="{E2C7AAB0-942A-493F-B940-09D8BDAC4800}">
      <dgm:prSet/>
      <dgm:spPr/>
      <dgm:t>
        <a:bodyPr/>
        <a:lstStyle/>
        <a:p>
          <a:endParaRPr lang="en-US"/>
        </a:p>
      </dgm:t>
    </dgm:pt>
    <dgm:pt modelId="{64EFC468-6ECC-4AB6-90C5-D5ED0DCC4E55}">
      <dgm:prSet/>
      <dgm:spPr/>
      <dgm:t>
        <a:bodyPr/>
        <a:lstStyle/>
        <a:p>
          <a:r>
            <a:rPr lang="en-US"/>
            <a:t>Strengthen COT Core Programs (Quality/Education)</a:t>
          </a:r>
        </a:p>
      </dgm:t>
    </dgm:pt>
    <dgm:pt modelId="{3551C8F7-32E9-40C2-88A2-510054B5909D}" type="parTrans" cxnId="{3E1F9605-02C5-43D8-B555-472734F433BD}">
      <dgm:prSet/>
      <dgm:spPr/>
      <dgm:t>
        <a:bodyPr/>
        <a:lstStyle/>
        <a:p>
          <a:endParaRPr lang="en-US"/>
        </a:p>
      </dgm:t>
    </dgm:pt>
    <dgm:pt modelId="{701A8164-31EC-46EC-B232-55194508EBE3}" type="sibTrans" cxnId="{3E1F9605-02C5-43D8-B555-472734F433BD}">
      <dgm:prSet/>
      <dgm:spPr/>
      <dgm:t>
        <a:bodyPr/>
        <a:lstStyle/>
        <a:p>
          <a:endParaRPr lang="en-US"/>
        </a:p>
      </dgm:t>
    </dgm:pt>
    <dgm:pt modelId="{E61AA0D2-5B3C-45E7-B72E-C28115770EB8}">
      <dgm:prSet/>
      <dgm:spPr/>
      <dgm:t>
        <a:bodyPr/>
        <a:lstStyle/>
        <a:p>
          <a:r>
            <a:rPr lang="en-US"/>
            <a:t>Focus on Rural Trauma/Trauma Care in the Community</a:t>
          </a:r>
        </a:p>
      </dgm:t>
    </dgm:pt>
    <dgm:pt modelId="{294CD523-B923-4D49-86F9-5CB8614CECAA}" type="parTrans" cxnId="{85E8DD96-8AB3-49E5-99FF-3B2CB9218B53}">
      <dgm:prSet/>
      <dgm:spPr/>
      <dgm:t>
        <a:bodyPr/>
        <a:lstStyle/>
        <a:p>
          <a:endParaRPr lang="en-US"/>
        </a:p>
      </dgm:t>
    </dgm:pt>
    <dgm:pt modelId="{2DE74BCA-1463-4744-9796-1C1B31A6D967}" type="sibTrans" cxnId="{85E8DD96-8AB3-49E5-99FF-3B2CB9218B53}">
      <dgm:prSet/>
      <dgm:spPr/>
      <dgm:t>
        <a:bodyPr/>
        <a:lstStyle/>
        <a:p>
          <a:endParaRPr lang="en-US"/>
        </a:p>
      </dgm:t>
    </dgm:pt>
    <dgm:pt modelId="{01EEC8DD-6D86-4485-8B68-629E27A8C579}">
      <dgm:prSet/>
      <dgm:spPr/>
      <dgm:t>
        <a:bodyPr/>
        <a:lstStyle/>
        <a:p>
          <a:r>
            <a:rPr lang="en-US"/>
            <a:t>Injury Prevention with focus on Firearm Injury Prevention</a:t>
          </a:r>
        </a:p>
      </dgm:t>
    </dgm:pt>
    <dgm:pt modelId="{A5D6616A-F498-4257-9DD9-B2B571A909C7}" type="parTrans" cxnId="{55509B89-9AB3-4D84-A859-BA1E73A9E354}">
      <dgm:prSet/>
      <dgm:spPr/>
      <dgm:t>
        <a:bodyPr/>
        <a:lstStyle/>
        <a:p>
          <a:endParaRPr lang="en-US"/>
        </a:p>
      </dgm:t>
    </dgm:pt>
    <dgm:pt modelId="{99FB8F6F-D659-4D3C-830C-3ACD5D280A3E}" type="sibTrans" cxnId="{55509B89-9AB3-4D84-A859-BA1E73A9E354}">
      <dgm:prSet/>
      <dgm:spPr/>
      <dgm:t>
        <a:bodyPr/>
        <a:lstStyle/>
        <a:p>
          <a:endParaRPr lang="en-US"/>
        </a:p>
      </dgm:t>
    </dgm:pt>
    <dgm:pt modelId="{66FD5744-74B4-4158-9AD7-019B80BA2513}">
      <dgm:prSet/>
      <dgm:spPr/>
      <dgm:t>
        <a:bodyPr/>
        <a:lstStyle/>
        <a:p>
          <a:r>
            <a:rPr lang="en-US"/>
            <a:t>COT Membership/Engagement Opportunities</a:t>
          </a:r>
        </a:p>
      </dgm:t>
    </dgm:pt>
    <dgm:pt modelId="{C4CA08C1-3547-4B89-94D7-EE76D1B12975}" type="parTrans" cxnId="{CA5FF33E-0B4E-4C22-98BF-F423AD59188B}">
      <dgm:prSet/>
      <dgm:spPr/>
      <dgm:t>
        <a:bodyPr/>
        <a:lstStyle/>
        <a:p>
          <a:endParaRPr lang="en-US"/>
        </a:p>
      </dgm:t>
    </dgm:pt>
    <dgm:pt modelId="{4EDAEC49-932A-4543-9B26-81C90627A34B}" type="sibTrans" cxnId="{CA5FF33E-0B4E-4C22-98BF-F423AD59188B}">
      <dgm:prSet/>
      <dgm:spPr/>
      <dgm:t>
        <a:bodyPr/>
        <a:lstStyle/>
        <a:p>
          <a:endParaRPr lang="en-US"/>
        </a:p>
      </dgm:t>
    </dgm:pt>
    <dgm:pt modelId="{9E07848F-405E-2448-B49E-2E2AEB2488C4}" type="pres">
      <dgm:prSet presAssocID="{A7301F1E-3866-4A80-B622-72DE11684286}" presName="diagram" presStyleCnt="0">
        <dgm:presLayoutVars>
          <dgm:dir/>
          <dgm:resizeHandles val="exact"/>
        </dgm:presLayoutVars>
      </dgm:prSet>
      <dgm:spPr/>
    </dgm:pt>
    <dgm:pt modelId="{DB2B9FA0-A7AB-1D48-B505-85DF5BBF8B22}" type="pres">
      <dgm:prSet presAssocID="{F5A8B157-F7EE-4399-BD0C-796AA0B6FE6A}" presName="node" presStyleLbl="node1" presStyleIdx="0" presStyleCnt="6">
        <dgm:presLayoutVars>
          <dgm:bulletEnabled val="1"/>
        </dgm:presLayoutVars>
      </dgm:prSet>
      <dgm:spPr/>
    </dgm:pt>
    <dgm:pt modelId="{12394D6E-2783-1144-83D2-7835A9EBD8BB}" type="pres">
      <dgm:prSet presAssocID="{C80CC0AD-7772-4714-AB28-0B9A22186DB0}" presName="sibTrans" presStyleCnt="0"/>
      <dgm:spPr/>
    </dgm:pt>
    <dgm:pt modelId="{63057ADC-28BC-314B-AFCB-F7EBE10DFD32}" type="pres">
      <dgm:prSet presAssocID="{FB2D1FF6-0809-4E4C-BB84-4BC912E671AE}" presName="node" presStyleLbl="node1" presStyleIdx="1" presStyleCnt="6">
        <dgm:presLayoutVars>
          <dgm:bulletEnabled val="1"/>
        </dgm:presLayoutVars>
      </dgm:prSet>
      <dgm:spPr/>
    </dgm:pt>
    <dgm:pt modelId="{2E34AB4D-5092-3E47-9449-77A7158CC64A}" type="pres">
      <dgm:prSet presAssocID="{B675AFF4-4790-4A09-8851-73586AAE31C2}" presName="sibTrans" presStyleCnt="0"/>
      <dgm:spPr/>
    </dgm:pt>
    <dgm:pt modelId="{606E7ECC-C693-4D4A-8FA4-98529DA1CF9F}" type="pres">
      <dgm:prSet presAssocID="{64EFC468-6ECC-4AB6-90C5-D5ED0DCC4E55}" presName="node" presStyleLbl="node1" presStyleIdx="2" presStyleCnt="6">
        <dgm:presLayoutVars>
          <dgm:bulletEnabled val="1"/>
        </dgm:presLayoutVars>
      </dgm:prSet>
      <dgm:spPr/>
    </dgm:pt>
    <dgm:pt modelId="{6B5C479A-2810-B547-8B56-E9625DA995C3}" type="pres">
      <dgm:prSet presAssocID="{701A8164-31EC-46EC-B232-55194508EBE3}" presName="sibTrans" presStyleCnt="0"/>
      <dgm:spPr/>
    </dgm:pt>
    <dgm:pt modelId="{2326BED8-4E88-E74C-BC6A-512B16DB5A1E}" type="pres">
      <dgm:prSet presAssocID="{E61AA0D2-5B3C-45E7-B72E-C28115770EB8}" presName="node" presStyleLbl="node1" presStyleIdx="3" presStyleCnt="6">
        <dgm:presLayoutVars>
          <dgm:bulletEnabled val="1"/>
        </dgm:presLayoutVars>
      </dgm:prSet>
      <dgm:spPr/>
    </dgm:pt>
    <dgm:pt modelId="{4970771D-6DC3-F349-882F-E68D3F9E9336}" type="pres">
      <dgm:prSet presAssocID="{2DE74BCA-1463-4744-9796-1C1B31A6D967}" presName="sibTrans" presStyleCnt="0"/>
      <dgm:spPr/>
    </dgm:pt>
    <dgm:pt modelId="{7B03BA7F-0E37-B845-B5C0-57C48C4E57AC}" type="pres">
      <dgm:prSet presAssocID="{01EEC8DD-6D86-4485-8B68-629E27A8C579}" presName="node" presStyleLbl="node1" presStyleIdx="4" presStyleCnt="6">
        <dgm:presLayoutVars>
          <dgm:bulletEnabled val="1"/>
        </dgm:presLayoutVars>
      </dgm:prSet>
      <dgm:spPr/>
    </dgm:pt>
    <dgm:pt modelId="{46138D95-5CCC-8740-9144-D2E710FD7FE1}" type="pres">
      <dgm:prSet presAssocID="{99FB8F6F-D659-4D3C-830C-3ACD5D280A3E}" presName="sibTrans" presStyleCnt="0"/>
      <dgm:spPr/>
    </dgm:pt>
    <dgm:pt modelId="{B82CE57C-D941-EB4A-8968-80141B94D919}" type="pres">
      <dgm:prSet presAssocID="{66FD5744-74B4-4158-9AD7-019B80BA2513}" presName="node" presStyleLbl="node1" presStyleIdx="5" presStyleCnt="6">
        <dgm:presLayoutVars>
          <dgm:bulletEnabled val="1"/>
        </dgm:presLayoutVars>
      </dgm:prSet>
      <dgm:spPr/>
    </dgm:pt>
  </dgm:ptLst>
  <dgm:cxnLst>
    <dgm:cxn modelId="{3E1F9605-02C5-43D8-B555-472734F433BD}" srcId="{A7301F1E-3866-4A80-B622-72DE11684286}" destId="{64EFC468-6ECC-4AB6-90C5-D5ED0DCC4E55}" srcOrd="2" destOrd="0" parTransId="{3551C8F7-32E9-40C2-88A2-510054B5909D}" sibTransId="{701A8164-31EC-46EC-B232-55194508EBE3}"/>
    <dgm:cxn modelId="{F6A56D08-C0C2-424F-95CB-481E6DDDDA62}" type="presOf" srcId="{E61AA0D2-5B3C-45E7-B72E-C28115770EB8}" destId="{2326BED8-4E88-E74C-BC6A-512B16DB5A1E}" srcOrd="0" destOrd="0" presId="urn:microsoft.com/office/officeart/2005/8/layout/default"/>
    <dgm:cxn modelId="{CA5FF33E-0B4E-4C22-98BF-F423AD59188B}" srcId="{A7301F1E-3866-4A80-B622-72DE11684286}" destId="{66FD5744-74B4-4158-9AD7-019B80BA2513}" srcOrd="5" destOrd="0" parTransId="{C4CA08C1-3547-4B89-94D7-EE76D1B12975}" sibTransId="{4EDAEC49-932A-4543-9B26-81C90627A34B}"/>
    <dgm:cxn modelId="{42A6B35B-F735-4E42-8393-2EDFC610326B}" type="presOf" srcId="{64EFC468-6ECC-4AB6-90C5-D5ED0DCC4E55}" destId="{606E7ECC-C693-4D4A-8FA4-98529DA1CF9F}" srcOrd="0" destOrd="0" presId="urn:microsoft.com/office/officeart/2005/8/layout/default"/>
    <dgm:cxn modelId="{FEE93869-2402-E447-B970-D8B782BC8297}" type="presOf" srcId="{FB2D1FF6-0809-4E4C-BB84-4BC912E671AE}" destId="{63057ADC-28BC-314B-AFCB-F7EBE10DFD32}" srcOrd="0" destOrd="0" presId="urn:microsoft.com/office/officeart/2005/8/layout/default"/>
    <dgm:cxn modelId="{5DFD3571-EFC5-40A0-BB91-9B60DA23E4C7}" srcId="{A7301F1E-3866-4A80-B622-72DE11684286}" destId="{F5A8B157-F7EE-4399-BD0C-796AA0B6FE6A}" srcOrd="0" destOrd="0" parTransId="{6C167ADA-F688-4405-A42E-FDB9670B9B71}" sibTransId="{C80CC0AD-7772-4714-AB28-0B9A22186DB0}"/>
    <dgm:cxn modelId="{B9999177-1A5E-4B49-82CB-00E0B6851820}" type="presOf" srcId="{01EEC8DD-6D86-4485-8B68-629E27A8C579}" destId="{7B03BA7F-0E37-B845-B5C0-57C48C4E57AC}" srcOrd="0" destOrd="0" presId="urn:microsoft.com/office/officeart/2005/8/layout/default"/>
    <dgm:cxn modelId="{63CF4C79-7D2E-1A41-A232-61688C919B7C}" type="presOf" srcId="{66FD5744-74B4-4158-9AD7-019B80BA2513}" destId="{B82CE57C-D941-EB4A-8968-80141B94D919}" srcOrd="0" destOrd="0" presId="urn:microsoft.com/office/officeart/2005/8/layout/default"/>
    <dgm:cxn modelId="{55509B89-9AB3-4D84-A859-BA1E73A9E354}" srcId="{A7301F1E-3866-4A80-B622-72DE11684286}" destId="{01EEC8DD-6D86-4485-8B68-629E27A8C579}" srcOrd="4" destOrd="0" parTransId="{A5D6616A-F498-4257-9DD9-B2B571A909C7}" sibTransId="{99FB8F6F-D659-4D3C-830C-3ACD5D280A3E}"/>
    <dgm:cxn modelId="{85E8DD96-8AB3-49E5-99FF-3B2CB9218B53}" srcId="{A7301F1E-3866-4A80-B622-72DE11684286}" destId="{E61AA0D2-5B3C-45E7-B72E-C28115770EB8}" srcOrd="3" destOrd="0" parTransId="{294CD523-B923-4D49-86F9-5CB8614CECAA}" sibTransId="{2DE74BCA-1463-4744-9796-1C1B31A6D967}"/>
    <dgm:cxn modelId="{E2C7AAB0-942A-493F-B940-09D8BDAC4800}" srcId="{A7301F1E-3866-4A80-B622-72DE11684286}" destId="{FB2D1FF6-0809-4E4C-BB84-4BC912E671AE}" srcOrd="1" destOrd="0" parTransId="{1C57ABA6-14BE-436C-AF72-5C232864861C}" sibTransId="{B675AFF4-4790-4A09-8851-73586AAE31C2}"/>
    <dgm:cxn modelId="{916614E7-691C-0F4D-A699-410E7A4AF368}" type="presOf" srcId="{A7301F1E-3866-4A80-B622-72DE11684286}" destId="{9E07848F-405E-2448-B49E-2E2AEB2488C4}" srcOrd="0" destOrd="0" presId="urn:microsoft.com/office/officeart/2005/8/layout/default"/>
    <dgm:cxn modelId="{395354F7-4F47-9442-BD6C-7F6F1397A56D}" type="presOf" srcId="{F5A8B157-F7EE-4399-BD0C-796AA0B6FE6A}" destId="{DB2B9FA0-A7AB-1D48-B505-85DF5BBF8B22}" srcOrd="0" destOrd="0" presId="urn:microsoft.com/office/officeart/2005/8/layout/default"/>
    <dgm:cxn modelId="{E086C479-B6C0-0D48-8CA0-C4A64E48BC61}" type="presParOf" srcId="{9E07848F-405E-2448-B49E-2E2AEB2488C4}" destId="{DB2B9FA0-A7AB-1D48-B505-85DF5BBF8B22}" srcOrd="0" destOrd="0" presId="urn:microsoft.com/office/officeart/2005/8/layout/default"/>
    <dgm:cxn modelId="{569B30B8-A39D-C042-8D1D-C4486678EB79}" type="presParOf" srcId="{9E07848F-405E-2448-B49E-2E2AEB2488C4}" destId="{12394D6E-2783-1144-83D2-7835A9EBD8BB}" srcOrd="1" destOrd="0" presId="urn:microsoft.com/office/officeart/2005/8/layout/default"/>
    <dgm:cxn modelId="{BEFADC19-1477-A043-9216-3B9DE4CD5059}" type="presParOf" srcId="{9E07848F-405E-2448-B49E-2E2AEB2488C4}" destId="{63057ADC-28BC-314B-AFCB-F7EBE10DFD32}" srcOrd="2" destOrd="0" presId="urn:microsoft.com/office/officeart/2005/8/layout/default"/>
    <dgm:cxn modelId="{AB5FB982-50CC-1B44-AE9B-C831CC2419B7}" type="presParOf" srcId="{9E07848F-405E-2448-B49E-2E2AEB2488C4}" destId="{2E34AB4D-5092-3E47-9449-77A7158CC64A}" srcOrd="3" destOrd="0" presId="urn:microsoft.com/office/officeart/2005/8/layout/default"/>
    <dgm:cxn modelId="{424A3421-72BF-F343-8A71-4FB3613A7773}" type="presParOf" srcId="{9E07848F-405E-2448-B49E-2E2AEB2488C4}" destId="{606E7ECC-C693-4D4A-8FA4-98529DA1CF9F}" srcOrd="4" destOrd="0" presId="urn:microsoft.com/office/officeart/2005/8/layout/default"/>
    <dgm:cxn modelId="{23A5E7EF-C7B6-BD47-ACE7-528CCCD15D80}" type="presParOf" srcId="{9E07848F-405E-2448-B49E-2E2AEB2488C4}" destId="{6B5C479A-2810-B547-8B56-E9625DA995C3}" srcOrd="5" destOrd="0" presId="urn:microsoft.com/office/officeart/2005/8/layout/default"/>
    <dgm:cxn modelId="{6BEE85BF-06DB-1B4D-83D5-2893480975AE}" type="presParOf" srcId="{9E07848F-405E-2448-B49E-2E2AEB2488C4}" destId="{2326BED8-4E88-E74C-BC6A-512B16DB5A1E}" srcOrd="6" destOrd="0" presId="urn:microsoft.com/office/officeart/2005/8/layout/default"/>
    <dgm:cxn modelId="{9D5E3931-98CA-B04F-937A-2F165BE49287}" type="presParOf" srcId="{9E07848F-405E-2448-B49E-2E2AEB2488C4}" destId="{4970771D-6DC3-F349-882F-E68D3F9E9336}" srcOrd="7" destOrd="0" presId="urn:microsoft.com/office/officeart/2005/8/layout/default"/>
    <dgm:cxn modelId="{AB05C907-3C6A-A846-9C02-B262556879EF}" type="presParOf" srcId="{9E07848F-405E-2448-B49E-2E2AEB2488C4}" destId="{7B03BA7F-0E37-B845-B5C0-57C48C4E57AC}" srcOrd="8" destOrd="0" presId="urn:microsoft.com/office/officeart/2005/8/layout/default"/>
    <dgm:cxn modelId="{4A5B1F9A-CB81-D14D-AB76-10467A8DF238}" type="presParOf" srcId="{9E07848F-405E-2448-B49E-2E2AEB2488C4}" destId="{46138D95-5CCC-8740-9144-D2E710FD7FE1}" srcOrd="9" destOrd="0" presId="urn:microsoft.com/office/officeart/2005/8/layout/default"/>
    <dgm:cxn modelId="{D39D39F5-2173-D245-AC2C-A99CB8AC1618}" type="presParOf" srcId="{9E07848F-405E-2448-B49E-2E2AEB2488C4}" destId="{B82CE57C-D941-EB4A-8968-80141B94D91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E4C4CF-AB59-480B-A35D-2A5D61499FC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1E87116-4DA5-4679-8009-8B864E86C2FE}">
      <dgm:prSet phldrT="[Text]"/>
      <dgm:spPr>
        <a:ln>
          <a:solidFill>
            <a:srgbClr val="FF0000"/>
          </a:solidFill>
        </a:ln>
      </dgm:spPr>
      <dgm:t>
        <a:bodyPr/>
        <a:lstStyle/>
        <a:p>
          <a:r>
            <a:rPr lang="en-US" dirty="0"/>
            <a:t>Mentoring for Excellence in Trauma Surgery (METS)</a:t>
          </a:r>
        </a:p>
      </dgm:t>
    </dgm:pt>
    <dgm:pt modelId="{B6DC13B9-5A86-43FC-9843-E2626E64E308}" type="parTrans" cxnId="{4753FA36-7EF2-4E15-8291-14A465ACA5B0}">
      <dgm:prSet/>
      <dgm:spPr/>
      <dgm:t>
        <a:bodyPr/>
        <a:lstStyle/>
        <a:p>
          <a:endParaRPr lang="en-US"/>
        </a:p>
      </dgm:t>
    </dgm:pt>
    <dgm:pt modelId="{9D63B706-A762-4ABC-8D08-4AB6DBF4B035}" type="sibTrans" cxnId="{4753FA36-7EF2-4E15-8291-14A465ACA5B0}">
      <dgm:prSet/>
      <dgm:spPr/>
      <dgm:t>
        <a:bodyPr/>
        <a:lstStyle/>
        <a:p>
          <a:endParaRPr lang="en-US"/>
        </a:p>
      </dgm:t>
    </dgm:pt>
    <dgm:pt modelId="{2783E2C3-D7E5-4016-A7D5-24A5A126EFC0}">
      <dgm:prSet phldrT="[Text]"/>
      <dgm:spPr/>
      <dgm:t>
        <a:bodyPr/>
        <a:lstStyle/>
        <a:p>
          <a:r>
            <a:rPr lang="en-US" dirty="0"/>
            <a:t>Future Trauma Leaders (FTL)</a:t>
          </a:r>
        </a:p>
      </dgm:t>
    </dgm:pt>
    <dgm:pt modelId="{971B6A5E-952B-4750-B0A1-E86FB13AA9EC}" type="parTrans" cxnId="{516D14C4-57D6-4222-BE80-380A6737228F}">
      <dgm:prSet/>
      <dgm:spPr/>
      <dgm:t>
        <a:bodyPr/>
        <a:lstStyle/>
        <a:p>
          <a:endParaRPr lang="en-US"/>
        </a:p>
      </dgm:t>
    </dgm:pt>
    <dgm:pt modelId="{DCD8B151-1A22-4179-8F26-C59F406F28CD}" type="sibTrans" cxnId="{516D14C4-57D6-4222-BE80-380A6737228F}">
      <dgm:prSet/>
      <dgm:spPr/>
      <dgm:t>
        <a:bodyPr/>
        <a:lstStyle/>
        <a:p>
          <a:endParaRPr lang="en-US"/>
        </a:p>
      </dgm:t>
    </dgm:pt>
    <dgm:pt modelId="{4CA71F2E-76C0-4A87-BF59-5A26C5140584}">
      <dgm:prSet phldrT="[Text]"/>
      <dgm:spPr/>
      <dgm:t>
        <a:bodyPr/>
        <a:lstStyle/>
        <a:p>
          <a:pPr>
            <a:buNone/>
          </a:pPr>
          <a:r>
            <a:rPr lang="en-US" dirty="0"/>
            <a:t>Resident and Associate Society (RAS)</a:t>
          </a:r>
        </a:p>
      </dgm:t>
    </dgm:pt>
    <dgm:pt modelId="{B90346A4-B383-4D90-BA16-B9FC4E63C914}" type="parTrans" cxnId="{1D047F22-C2AC-4A1C-B687-7111DC682902}">
      <dgm:prSet/>
      <dgm:spPr/>
      <dgm:t>
        <a:bodyPr/>
        <a:lstStyle/>
        <a:p>
          <a:endParaRPr lang="en-US"/>
        </a:p>
      </dgm:t>
    </dgm:pt>
    <dgm:pt modelId="{9E8B5B35-7C13-4F97-8C45-E0ACD9621E60}" type="sibTrans" cxnId="{1D047F22-C2AC-4A1C-B687-7111DC682902}">
      <dgm:prSet/>
      <dgm:spPr/>
      <dgm:t>
        <a:bodyPr/>
        <a:lstStyle/>
        <a:p>
          <a:endParaRPr lang="en-US"/>
        </a:p>
      </dgm:t>
    </dgm:pt>
    <dgm:pt modelId="{9E67AB01-B036-450C-9733-D79831CAFE85}">
      <dgm:prSet phldrT="[Text]"/>
      <dgm:spPr/>
      <dgm:t>
        <a:bodyPr/>
        <a:lstStyle/>
        <a:p>
          <a:pPr>
            <a:buNone/>
          </a:pPr>
          <a:r>
            <a:rPr lang="en-US" dirty="0"/>
            <a:t>Young Fellows Association (YFA)</a:t>
          </a:r>
        </a:p>
      </dgm:t>
    </dgm:pt>
    <dgm:pt modelId="{CE6F3CAF-02B1-4A20-8B25-8571DF830BA0}" type="parTrans" cxnId="{730A2F3B-7A32-4E53-B339-55589F4EA94F}">
      <dgm:prSet/>
      <dgm:spPr/>
      <dgm:t>
        <a:bodyPr/>
        <a:lstStyle/>
        <a:p>
          <a:endParaRPr lang="en-US"/>
        </a:p>
      </dgm:t>
    </dgm:pt>
    <dgm:pt modelId="{BC11E4A0-C590-46F6-9EA8-3C97AA2A4D65}" type="sibTrans" cxnId="{730A2F3B-7A32-4E53-B339-55589F4EA94F}">
      <dgm:prSet/>
      <dgm:spPr/>
      <dgm:t>
        <a:bodyPr/>
        <a:lstStyle/>
        <a:p>
          <a:endParaRPr lang="en-US"/>
        </a:p>
      </dgm:t>
    </dgm:pt>
    <dgm:pt modelId="{8383058B-418C-4C7B-B959-05FB324388C0}">
      <dgm:prSet/>
      <dgm:spPr>
        <a:ln>
          <a:solidFill>
            <a:srgbClr val="FF0000"/>
          </a:solidFill>
        </a:ln>
      </dgm:spPr>
      <dgm:t>
        <a:bodyPr/>
        <a:lstStyle/>
        <a:p>
          <a:r>
            <a:rPr lang="en-US" dirty="0"/>
            <a:t>DEI Advisory Council </a:t>
          </a:r>
        </a:p>
      </dgm:t>
    </dgm:pt>
    <dgm:pt modelId="{D00D8E95-A004-4191-BBBB-740E7493992C}" type="parTrans" cxnId="{D9636B2A-0A31-463A-BAA4-C725C3293029}">
      <dgm:prSet/>
      <dgm:spPr/>
      <dgm:t>
        <a:bodyPr/>
        <a:lstStyle/>
        <a:p>
          <a:endParaRPr lang="en-US"/>
        </a:p>
      </dgm:t>
    </dgm:pt>
    <dgm:pt modelId="{E1B628C6-3716-48E6-9708-4D8BE19B39DE}" type="sibTrans" cxnId="{D9636B2A-0A31-463A-BAA4-C725C3293029}">
      <dgm:prSet/>
      <dgm:spPr/>
      <dgm:t>
        <a:bodyPr/>
        <a:lstStyle/>
        <a:p>
          <a:endParaRPr lang="en-US"/>
        </a:p>
      </dgm:t>
    </dgm:pt>
    <dgm:pt modelId="{AD6B9304-EEA2-4658-A22D-D60C9B2868B6}">
      <dgm:prSet/>
      <dgm:spPr>
        <a:ln>
          <a:solidFill>
            <a:srgbClr val="FF0000"/>
          </a:solidFill>
        </a:ln>
      </dgm:spPr>
      <dgm:t>
        <a:bodyPr/>
        <a:lstStyle/>
        <a:p>
          <a:r>
            <a:rPr lang="en-US" dirty="0"/>
            <a:t>Scudder Oration Work Group</a:t>
          </a:r>
        </a:p>
        <a:p>
          <a:r>
            <a:rPr lang="en-US" dirty="0"/>
            <a:t>(Scudder Selection)</a:t>
          </a:r>
        </a:p>
      </dgm:t>
    </dgm:pt>
    <dgm:pt modelId="{6D55864B-009A-44CB-B746-CE9ADD2ADFA9}" type="parTrans" cxnId="{070A36FC-C9FE-410D-86E5-66D06C520A00}">
      <dgm:prSet/>
      <dgm:spPr/>
      <dgm:t>
        <a:bodyPr/>
        <a:lstStyle/>
        <a:p>
          <a:endParaRPr lang="en-US"/>
        </a:p>
      </dgm:t>
    </dgm:pt>
    <dgm:pt modelId="{2E827469-FC1A-4A6B-8554-6DD40833769B}" type="sibTrans" cxnId="{070A36FC-C9FE-410D-86E5-66D06C520A00}">
      <dgm:prSet/>
      <dgm:spPr/>
      <dgm:t>
        <a:bodyPr/>
        <a:lstStyle/>
        <a:p>
          <a:endParaRPr lang="en-US"/>
        </a:p>
      </dgm:t>
    </dgm:pt>
    <dgm:pt modelId="{B0C64B4D-CF4D-42E1-92FE-F81976E9DD85}">
      <dgm:prSet/>
      <dgm:spPr>
        <a:ln>
          <a:solidFill>
            <a:srgbClr val="FF0000"/>
          </a:solidFill>
        </a:ln>
      </dgm:spPr>
      <dgm:t>
        <a:bodyPr/>
        <a:lstStyle/>
        <a:p>
          <a:r>
            <a:rPr lang="en-US" dirty="0"/>
            <a:t>Specialty Surgery Advisory Council</a:t>
          </a:r>
        </a:p>
      </dgm:t>
    </dgm:pt>
    <dgm:pt modelId="{A7ACE8B5-82FF-439A-B838-F9B8728D3242}" type="parTrans" cxnId="{5678A34A-A383-4681-B1E5-FAA166C5B4EC}">
      <dgm:prSet/>
      <dgm:spPr/>
      <dgm:t>
        <a:bodyPr/>
        <a:lstStyle/>
        <a:p>
          <a:endParaRPr lang="en-US"/>
        </a:p>
      </dgm:t>
    </dgm:pt>
    <dgm:pt modelId="{9BD53C3A-F49F-4BB4-9048-486CA32AAD0E}" type="sibTrans" cxnId="{5678A34A-A383-4681-B1E5-FAA166C5B4EC}">
      <dgm:prSet/>
      <dgm:spPr/>
      <dgm:t>
        <a:bodyPr/>
        <a:lstStyle/>
        <a:p>
          <a:endParaRPr lang="en-US"/>
        </a:p>
      </dgm:t>
    </dgm:pt>
    <dgm:pt modelId="{90D7609D-6A51-487A-A837-71F4B7F79A7F}">
      <dgm:prSet/>
      <dgm:spPr/>
      <dgm:t>
        <a:bodyPr/>
        <a:lstStyle/>
        <a:p>
          <a:r>
            <a:rPr lang="en-US" dirty="0"/>
            <a:t>Clinical Scholars </a:t>
          </a:r>
        </a:p>
      </dgm:t>
    </dgm:pt>
    <dgm:pt modelId="{469989E0-08D4-4ED0-9026-F8198AA3DE52}" type="parTrans" cxnId="{29044167-1F9D-4B7A-834E-C37C609EAD71}">
      <dgm:prSet/>
      <dgm:spPr/>
      <dgm:t>
        <a:bodyPr/>
        <a:lstStyle/>
        <a:p>
          <a:endParaRPr lang="en-US"/>
        </a:p>
      </dgm:t>
    </dgm:pt>
    <dgm:pt modelId="{F9246E51-501B-41F4-95E3-BA5993FE2009}" type="sibTrans" cxnId="{29044167-1F9D-4B7A-834E-C37C609EAD71}">
      <dgm:prSet/>
      <dgm:spPr/>
      <dgm:t>
        <a:bodyPr/>
        <a:lstStyle/>
        <a:p>
          <a:endParaRPr lang="en-US"/>
        </a:p>
      </dgm:t>
    </dgm:pt>
    <dgm:pt modelId="{EB5083CE-0AC9-4E25-8312-9AA7DAF7E48E}">
      <dgm:prSet/>
      <dgm:spPr>
        <a:ln>
          <a:solidFill>
            <a:srgbClr val="00B050"/>
          </a:solidFill>
        </a:ln>
      </dgm:spPr>
      <dgm:t>
        <a:bodyPr/>
        <a:lstStyle/>
        <a:p>
          <a:r>
            <a:rPr lang="en-US" dirty="0"/>
            <a:t>Burn, Neuro, Ortho, Reconstruct, Vascular, OMS, OB/Gyn, Urology</a:t>
          </a:r>
        </a:p>
      </dgm:t>
    </dgm:pt>
    <dgm:pt modelId="{D259F414-B117-4001-9056-ABDD3307CD31}" type="parTrans" cxnId="{E6E2F1AD-ABFF-46BD-AD86-4598A75500B4}">
      <dgm:prSet/>
      <dgm:spPr/>
      <dgm:t>
        <a:bodyPr/>
        <a:lstStyle/>
        <a:p>
          <a:endParaRPr lang="en-US"/>
        </a:p>
      </dgm:t>
    </dgm:pt>
    <dgm:pt modelId="{B7457C46-2226-4F3C-B859-0F54D1FDE075}" type="sibTrans" cxnId="{E6E2F1AD-ABFF-46BD-AD86-4598A75500B4}">
      <dgm:prSet/>
      <dgm:spPr/>
      <dgm:t>
        <a:bodyPr/>
        <a:lstStyle/>
        <a:p>
          <a:endParaRPr lang="en-US"/>
        </a:p>
      </dgm:t>
    </dgm:pt>
    <dgm:pt modelId="{AE0D1C43-DC23-4B36-BA46-C421DFE8321E}">
      <dgm:prSet/>
      <dgm:spPr>
        <a:ln>
          <a:solidFill>
            <a:srgbClr val="E91F00"/>
          </a:solidFill>
        </a:ln>
      </dgm:spPr>
      <dgm:t>
        <a:bodyPr/>
        <a:lstStyle/>
        <a:p>
          <a:r>
            <a:rPr lang="en-US" dirty="0"/>
            <a:t>Liaisons and Consultants</a:t>
          </a:r>
        </a:p>
      </dgm:t>
    </dgm:pt>
    <dgm:pt modelId="{13F17739-AFBB-4A57-A2AD-569BEA087951}" type="parTrans" cxnId="{55DB6117-151F-4B02-93C8-D5492A845A3E}">
      <dgm:prSet/>
      <dgm:spPr/>
      <dgm:t>
        <a:bodyPr/>
        <a:lstStyle/>
        <a:p>
          <a:endParaRPr lang="en-US"/>
        </a:p>
      </dgm:t>
    </dgm:pt>
    <dgm:pt modelId="{5B0D83D8-F5FD-4E45-8D57-AE0AAD4FF479}" type="sibTrans" cxnId="{55DB6117-151F-4B02-93C8-D5492A845A3E}">
      <dgm:prSet/>
      <dgm:spPr/>
      <dgm:t>
        <a:bodyPr/>
        <a:lstStyle/>
        <a:p>
          <a:endParaRPr lang="en-US"/>
        </a:p>
      </dgm:t>
    </dgm:pt>
    <dgm:pt modelId="{FC732066-1DF9-4AE1-894D-06924FFA4386}">
      <dgm:prSet/>
      <dgm:spPr>
        <a:ln>
          <a:solidFill>
            <a:srgbClr val="7030A0"/>
          </a:solidFill>
        </a:ln>
      </dgm:spPr>
      <dgm:t>
        <a:bodyPr/>
        <a:lstStyle/>
        <a:p>
          <a:r>
            <a:rPr lang="en-US" dirty="0"/>
            <a:t>Liaison to/from ACS-COT</a:t>
          </a:r>
        </a:p>
        <a:p>
          <a:r>
            <a:rPr lang="en-US" dirty="0"/>
            <a:t>Federal Partner</a:t>
          </a:r>
        </a:p>
        <a:p>
          <a:r>
            <a:rPr lang="en-US" dirty="0"/>
            <a:t>Independent Contactor</a:t>
          </a:r>
        </a:p>
      </dgm:t>
    </dgm:pt>
    <dgm:pt modelId="{1CD9703C-BC60-4B90-9C40-E58709C8EE47}" type="parTrans" cxnId="{6A26B042-C5DC-4B89-A9BB-E01176C0174F}">
      <dgm:prSet/>
      <dgm:spPr/>
      <dgm:t>
        <a:bodyPr/>
        <a:lstStyle/>
        <a:p>
          <a:endParaRPr lang="en-US"/>
        </a:p>
      </dgm:t>
    </dgm:pt>
    <dgm:pt modelId="{03D19EF2-F68A-466E-941A-9A2054DA240C}" type="sibTrans" cxnId="{6A26B042-C5DC-4B89-A9BB-E01176C0174F}">
      <dgm:prSet/>
      <dgm:spPr/>
      <dgm:t>
        <a:bodyPr/>
        <a:lstStyle/>
        <a:p>
          <a:endParaRPr lang="en-US"/>
        </a:p>
      </dgm:t>
    </dgm:pt>
    <dgm:pt modelId="{7DA89854-5678-4F1C-A3E0-39F0CD8003F7}">
      <dgm:prSet/>
      <dgm:spPr/>
      <dgm:t>
        <a:bodyPr/>
        <a:lstStyle/>
        <a:p>
          <a:r>
            <a:rPr lang="en-US" b="1" dirty="0"/>
            <a:t>Review and Selection of Central COT Membership</a:t>
          </a:r>
        </a:p>
      </dgm:t>
    </dgm:pt>
    <dgm:pt modelId="{6427C0A0-AD41-47DF-8C6F-88BF1AFB6EFA}" type="parTrans" cxnId="{02880894-87C1-43C1-A9B8-0E9349A85D93}">
      <dgm:prSet/>
      <dgm:spPr/>
      <dgm:t>
        <a:bodyPr/>
        <a:lstStyle/>
        <a:p>
          <a:endParaRPr lang="en-US"/>
        </a:p>
      </dgm:t>
    </dgm:pt>
    <dgm:pt modelId="{A310DDF9-90F8-45A7-AED0-89CF6F02E91E}" type="sibTrans" cxnId="{02880894-87C1-43C1-A9B8-0E9349A85D93}">
      <dgm:prSet/>
      <dgm:spPr/>
      <dgm:t>
        <a:bodyPr/>
        <a:lstStyle/>
        <a:p>
          <a:endParaRPr lang="en-US"/>
        </a:p>
      </dgm:t>
    </dgm:pt>
    <dgm:pt modelId="{9107164D-80B7-4F77-9BD8-B8637D8FA909}" type="pres">
      <dgm:prSet presAssocID="{60E4C4CF-AB59-480B-A35D-2A5D61499FCE}" presName="hierChild1" presStyleCnt="0">
        <dgm:presLayoutVars>
          <dgm:chPref val="1"/>
          <dgm:dir/>
          <dgm:animOne val="branch"/>
          <dgm:animLvl val="lvl"/>
          <dgm:resizeHandles/>
        </dgm:presLayoutVars>
      </dgm:prSet>
      <dgm:spPr/>
    </dgm:pt>
    <dgm:pt modelId="{540FFA0D-F4A5-464E-A3BD-3D27C901B084}" type="pres">
      <dgm:prSet presAssocID="{7DA89854-5678-4F1C-A3E0-39F0CD8003F7}" presName="hierRoot1" presStyleCnt="0"/>
      <dgm:spPr/>
    </dgm:pt>
    <dgm:pt modelId="{1B69F2C7-E375-446B-9483-1800C718FDD6}" type="pres">
      <dgm:prSet presAssocID="{7DA89854-5678-4F1C-A3E0-39F0CD8003F7}" presName="composite" presStyleCnt="0"/>
      <dgm:spPr/>
    </dgm:pt>
    <dgm:pt modelId="{F0FEAE04-3ED3-4CCF-B19B-6DD3C8F9DD5B}" type="pres">
      <dgm:prSet presAssocID="{7DA89854-5678-4F1C-A3E0-39F0CD8003F7}" presName="background" presStyleLbl="node0" presStyleIdx="0" presStyleCnt="6"/>
      <dgm:spPr/>
    </dgm:pt>
    <dgm:pt modelId="{436BC510-A2D9-4EEF-B6D9-E43247CC45A6}" type="pres">
      <dgm:prSet presAssocID="{7DA89854-5678-4F1C-A3E0-39F0CD8003F7}" presName="text" presStyleLbl="fgAcc0" presStyleIdx="0" presStyleCnt="6" custScaleX="112790" custScaleY="127564" custLinFactNeighborX="-255" custLinFactNeighborY="-21549">
        <dgm:presLayoutVars>
          <dgm:chPref val="3"/>
        </dgm:presLayoutVars>
      </dgm:prSet>
      <dgm:spPr/>
    </dgm:pt>
    <dgm:pt modelId="{7437937F-02CA-497D-A070-5BCB2AD2ED17}" type="pres">
      <dgm:prSet presAssocID="{7DA89854-5678-4F1C-A3E0-39F0CD8003F7}" presName="hierChild2" presStyleCnt="0"/>
      <dgm:spPr/>
    </dgm:pt>
    <dgm:pt modelId="{F70DB35D-CB09-4C12-8820-A4018B6B125F}" type="pres">
      <dgm:prSet presAssocID="{A1E87116-4DA5-4679-8009-8B864E86C2FE}" presName="hierRoot1" presStyleCnt="0"/>
      <dgm:spPr/>
    </dgm:pt>
    <dgm:pt modelId="{89AAC770-625A-4A5F-A903-FACEFB521584}" type="pres">
      <dgm:prSet presAssocID="{A1E87116-4DA5-4679-8009-8B864E86C2FE}" presName="composite" presStyleCnt="0"/>
      <dgm:spPr/>
    </dgm:pt>
    <dgm:pt modelId="{1ED04E04-411A-4C85-AC9E-B151A67C3885}" type="pres">
      <dgm:prSet presAssocID="{A1E87116-4DA5-4679-8009-8B864E86C2FE}" presName="background" presStyleLbl="node0" presStyleIdx="1" presStyleCnt="6"/>
      <dgm:spPr>
        <a:solidFill>
          <a:srgbClr val="E91F00"/>
        </a:solidFill>
      </dgm:spPr>
    </dgm:pt>
    <dgm:pt modelId="{388513AF-CB29-4C13-A1A4-8496ED1778F9}" type="pres">
      <dgm:prSet presAssocID="{A1E87116-4DA5-4679-8009-8B864E86C2FE}" presName="text" presStyleLbl="fgAcc0" presStyleIdx="1" presStyleCnt="6">
        <dgm:presLayoutVars>
          <dgm:chPref val="3"/>
        </dgm:presLayoutVars>
      </dgm:prSet>
      <dgm:spPr/>
    </dgm:pt>
    <dgm:pt modelId="{D2C0F51C-49B1-44C3-859D-C5A648ECFD04}" type="pres">
      <dgm:prSet presAssocID="{A1E87116-4DA5-4679-8009-8B864E86C2FE}" presName="hierChild2" presStyleCnt="0"/>
      <dgm:spPr/>
    </dgm:pt>
    <dgm:pt modelId="{99746646-E556-40A4-AA81-0D895C2D690D}" type="pres">
      <dgm:prSet presAssocID="{971B6A5E-952B-4750-B0A1-E86FB13AA9EC}" presName="Name10" presStyleLbl="parChTrans1D2" presStyleIdx="0" presStyleCnt="6"/>
      <dgm:spPr/>
    </dgm:pt>
    <dgm:pt modelId="{BCCC9026-FE32-489D-B84F-DFFE93CD8D9D}" type="pres">
      <dgm:prSet presAssocID="{2783E2C3-D7E5-4016-A7D5-24A5A126EFC0}" presName="hierRoot2" presStyleCnt="0"/>
      <dgm:spPr/>
    </dgm:pt>
    <dgm:pt modelId="{59F38438-C119-42F4-9E7C-7E4854E7C9F4}" type="pres">
      <dgm:prSet presAssocID="{2783E2C3-D7E5-4016-A7D5-24A5A126EFC0}" presName="composite2" presStyleCnt="0"/>
      <dgm:spPr/>
    </dgm:pt>
    <dgm:pt modelId="{EDA35FAE-6951-4440-AF90-EF0A820C47F0}" type="pres">
      <dgm:prSet presAssocID="{2783E2C3-D7E5-4016-A7D5-24A5A126EFC0}" presName="background2" presStyleLbl="node2" presStyleIdx="0" presStyleCnt="6"/>
      <dgm:spPr>
        <a:solidFill>
          <a:srgbClr val="00B0F0"/>
        </a:solidFill>
      </dgm:spPr>
    </dgm:pt>
    <dgm:pt modelId="{46491DC7-FA43-4D91-A36B-D91EB89777C9}" type="pres">
      <dgm:prSet presAssocID="{2783E2C3-D7E5-4016-A7D5-24A5A126EFC0}" presName="text2" presStyleLbl="fgAcc2" presStyleIdx="0" presStyleCnt="6">
        <dgm:presLayoutVars>
          <dgm:chPref val="3"/>
        </dgm:presLayoutVars>
      </dgm:prSet>
      <dgm:spPr/>
    </dgm:pt>
    <dgm:pt modelId="{FA159562-6A04-4E70-840F-BB196278F11A}" type="pres">
      <dgm:prSet presAssocID="{2783E2C3-D7E5-4016-A7D5-24A5A126EFC0}" presName="hierChild3" presStyleCnt="0"/>
      <dgm:spPr/>
    </dgm:pt>
    <dgm:pt modelId="{16DBEDDF-BF66-4CAD-8598-747EB9AD36DF}" type="pres">
      <dgm:prSet presAssocID="{B90346A4-B383-4D90-BA16-B9FC4E63C914}" presName="Name10" presStyleLbl="parChTrans1D2" presStyleIdx="1" presStyleCnt="6"/>
      <dgm:spPr/>
    </dgm:pt>
    <dgm:pt modelId="{5DF77371-B153-49EC-94DB-81B27D38E086}" type="pres">
      <dgm:prSet presAssocID="{4CA71F2E-76C0-4A87-BF59-5A26C5140584}" presName="hierRoot2" presStyleCnt="0"/>
      <dgm:spPr/>
    </dgm:pt>
    <dgm:pt modelId="{4B2B284F-2192-431D-B3AE-239BD82ADFCE}" type="pres">
      <dgm:prSet presAssocID="{4CA71F2E-76C0-4A87-BF59-5A26C5140584}" presName="composite2" presStyleCnt="0"/>
      <dgm:spPr/>
    </dgm:pt>
    <dgm:pt modelId="{857BC2C2-8258-4DE2-8B53-B85A54DDC0F9}" type="pres">
      <dgm:prSet presAssocID="{4CA71F2E-76C0-4A87-BF59-5A26C5140584}" presName="background2" presStyleLbl="node2" presStyleIdx="1" presStyleCnt="6"/>
      <dgm:spPr>
        <a:solidFill>
          <a:srgbClr val="00B0F0"/>
        </a:solidFill>
      </dgm:spPr>
    </dgm:pt>
    <dgm:pt modelId="{D11177B8-5002-45BF-B7B6-7F545A286D48}" type="pres">
      <dgm:prSet presAssocID="{4CA71F2E-76C0-4A87-BF59-5A26C5140584}" presName="text2" presStyleLbl="fgAcc2" presStyleIdx="1" presStyleCnt="6">
        <dgm:presLayoutVars>
          <dgm:chPref val="3"/>
        </dgm:presLayoutVars>
      </dgm:prSet>
      <dgm:spPr/>
    </dgm:pt>
    <dgm:pt modelId="{9E8EC59B-0118-4337-B8D9-ABE284239B5A}" type="pres">
      <dgm:prSet presAssocID="{4CA71F2E-76C0-4A87-BF59-5A26C5140584}" presName="hierChild3" presStyleCnt="0"/>
      <dgm:spPr/>
    </dgm:pt>
    <dgm:pt modelId="{E8C5234A-ADE0-4AD4-B957-59D9D1B229A8}" type="pres">
      <dgm:prSet presAssocID="{CE6F3CAF-02B1-4A20-8B25-8571DF830BA0}" presName="Name10" presStyleLbl="parChTrans1D2" presStyleIdx="2" presStyleCnt="6"/>
      <dgm:spPr/>
    </dgm:pt>
    <dgm:pt modelId="{3C627185-79BC-4B8B-83B9-70B20DDA3E68}" type="pres">
      <dgm:prSet presAssocID="{9E67AB01-B036-450C-9733-D79831CAFE85}" presName="hierRoot2" presStyleCnt="0"/>
      <dgm:spPr/>
    </dgm:pt>
    <dgm:pt modelId="{B08F30E5-86EC-41A6-826C-01E86ECAAFFB}" type="pres">
      <dgm:prSet presAssocID="{9E67AB01-B036-450C-9733-D79831CAFE85}" presName="composite2" presStyleCnt="0"/>
      <dgm:spPr/>
    </dgm:pt>
    <dgm:pt modelId="{07C89123-F2E2-476F-B83B-9053F88C35AC}" type="pres">
      <dgm:prSet presAssocID="{9E67AB01-B036-450C-9733-D79831CAFE85}" presName="background2" presStyleLbl="node2" presStyleIdx="2" presStyleCnt="6"/>
      <dgm:spPr>
        <a:solidFill>
          <a:srgbClr val="00B0F0"/>
        </a:solidFill>
      </dgm:spPr>
    </dgm:pt>
    <dgm:pt modelId="{B28CA63C-77CE-4616-AC26-18BEF0956804}" type="pres">
      <dgm:prSet presAssocID="{9E67AB01-B036-450C-9733-D79831CAFE85}" presName="text2" presStyleLbl="fgAcc2" presStyleIdx="2" presStyleCnt="6">
        <dgm:presLayoutVars>
          <dgm:chPref val="3"/>
        </dgm:presLayoutVars>
      </dgm:prSet>
      <dgm:spPr/>
    </dgm:pt>
    <dgm:pt modelId="{4CB59115-EB10-45A1-9DD9-01385B797C50}" type="pres">
      <dgm:prSet presAssocID="{9E67AB01-B036-450C-9733-D79831CAFE85}" presName="hierChild3" presStyleCnt="0"/>
      <dgm:spPr/>
    </dgm:pt>
    <dgm:pt modelId="{05235CA3-45D8-4E9B-B5A5-9FB884877762}" type="pres">
      <dgm:prSet presAssocID="{469989E0-08D4-4ED0-9026-F8198AA3DE52}" presName="Name10" presStyleLbl="parChTrans1D2" presStyleIdx="3" presStyleCnt="6"/>
      <dgm:spPr/>
    </dgm:pt>
    <dgm:pt modelId="{99E77124-0301-4E23-93A3-28363FCD1DB0}" type="pres">
      <dgm:prSet presAssocID="{90D7609D-6A51-487A-A837-71F4B7F79A7F}" presName="hierRoot2" presStyleCnt="0"/>
      <dgm:spPr/>
    </dgm:pt>
    <dgm:pt modelId="{C559BA2E-B7CA-4691-BD32-B8AE30B765F5}" type="pres">
      <dgm:prSet presAssocID="{90D7609D-6A51-487A-A837-71F4B7F79A7F}" presName="composite2" presStyleCnt="0"/>
      <dgm:spPr/>
    </dgm:pt>
    <dgm:pt modelId="{4180C326-DC32-4A40-8D85-C5E1234BAE89}" type="pres">
      <dgm:prSet presAssocID="{90D7609D-6A51-487A-A837-71F4B7F79A7F}" presName="background2" presStyleLbl="node2" presStyleIdx="3" presStyleCnt="6"/>
      <dgm:spPr>
        <a:solidFill>
          <a:srgbClr val="00B0F0"/>
        </a:solidFill>
      </dgm:spPr>
    </dgm:pt>
    <dgm:pt modelId="{F4208CC6-5590-41E3-A348-19FC33793E9E}" type="pres">
      <dgm:prSet presAssocID="{90D7609D-6A51-487A-A837-71F4B7F79A7F}" presName="text2" presStyleLbl="fgAcc2" presStyleIdx="3" presStyleCnt="6">
        <dgm:presLayoutVars>
          <dgm:chPref val="3"/>
        </dgm:presLayoutVars>
      </dgm:prSet>
      <dgm:spPr/>
    </dgm:pt>
    <dgm:pt modelId="{581D2C60-06E5-4E83-8E62-BCDDE7BC9B8E}" type="pres">
      <dgm:prSet presAssocID="{90D7609D-6A51-487A-A837-71F4B7F79A7F}" presName="hierChild3" presStyleCnt="0"/>
      <dgm:spPr/>
    </dgm:pt>
    <dgm:pt modelId="{4884C04D-F47A-437E-8A88-03F8531A8B0C}" type="pres">
      <dgm:prSet presAssocID="{8383058B-418C-4C7B-B959-05FB324388C0}" presName="hierRoot1" presStyleCnt="0"/>
      <dgm:spPr/>
    </dgm:pt>
    <dgm:pt modelId="{55596B0B-69A6-4FE2-A780-7B63C44AB69A}" type="pres">
      <dgm:prSet presAssocID="{8383058B-418C-4C7B-B959-05FB324388C0}" presName="composite" presStyleCnt="0"/>
      <dgm:spPr/>
    </dgm:pt>
    <dgm:pt modelId="{3025CB60-33A3-4EED-AF7D-4424E26E85FF}" type="pres">
      <dgm:prSet presAssocID="{8383058B-418C-4C7B-B959-05FB324388C0}" presName="background" presStyleLbl="node0" presStyleIdx="2" presStyleCnt="6"/>
      <dgm:spPr>
        <a:solidFill>
          <a:srgbClr val="E91F00"/>
        </a:solidFill>
      </dgm:spPr>
    </dgm:pt>
    <dgm:pt modelId="{E078216C-C6D2-4C7D-A6E3-C43F81EC4DD5}" type="pres">
      <dgm:prSet presAssocID="{8383058B-418C-4C7B-B959-05FB324388C0}" presName="text" presStyleLbl="fgAcc0" presStyleIdx="2" presStyleCnt="6">
        <dgm:presLayoutVars>
          <dgm:chPref val="3"/>
        </dgm:presLayoutVars>
      </dgm:prSet>
      <dgm:spPr/>
    </dgm:pt>
    <dgm:pt modelId="{532DDB39-3D39-4F06-B8F8-F2B9FF21F9DD}" type="pres">
      <dgm:prSet presAssocID="{8383058B-418C-4C7B-B959-05FB324388C0}" presName="hierChild2" presStyleCnt="0"/>
      <dgm:spPr/>
    </dgm:pt>
    <dgm:pt modelId="{DEC98B46-82DC-46CA-A562-BB43A4ABA343}" type="pres">
      <dgm:prSet presAssocID="{AD6B9304-EEA2-4658-A22D-D60C9B2868B6}" presName="hierRoot1" presStyleCnt="0"/>
      <dgm:spPr/>
    </dgm:pt>
    <dgm:pt modelId="{844A17CC-44B1-4764-8097-4E64EF7CA3CF}" type="pres">
      <dgm:prSet presAssocID="{AD6B9304-EEA2-4658-A22D-D60C9B2868B6}" presName="composite" presStyleCnt="0"/>
      <dgm:spPr/>
    </dgm:pt>
    <dgm:pt modelId="{2DEA673E-47D4-4361-89F0-CA5C006ED015}" type="pres">
      <dgm:prSet presAssocID="{AD6B9304-EEA2-4658-A22D-D60C9B2868B6}" presName="background" presStyleLbl="node0" presStyleIdx="3" presStyleCnt="6"/>
      <dgm:spPr>
        <a:solidFill>
          <a:srgbClr val="E91F00"/>
        </a:solidFill>
      </dgm:spPr>
    </dgm:pt>
    <dgm:pt modelId="{5A232839-2AC3-4271-8844-6EF28059489B}" type="pres">
      <dgm:prSet presAssocID="{AD6B9304-EEA2-4658-A22D-D60C9B2868B6}" presName="text" presStyleLbl="fgAcc0" presStyleIdx="3" presStyleCnt="6">
        <dgm:presLayoutVars>
          <dgm:chPref val="3"/>
        </dgm:presLayoutVars>
      </dgm:prSet>
      <dgm:spPr/>
    </dgm:pt>
    <dgm:pt modelId="{CD06692C-B545-4755-A791-76DF05A7E4A6}" type="pres">
      <dgm:prSet presAssocID="{AD6B9304-EEA2-4658-A22D-D60C9B2868B6}" presName="hierChild2" presStyleCnt="0"/>
      <dgm:spPr/>
    </dgm:pt>
    <dgm:pt modelId="{FB63B0F4-96AF-4596-B729-CD41391F4296}" type="pres">
      <dgm:prSet presAssocID="{B0C64B4D-CF4D-42E1-92FE-F81976E9DD85}" presName="hierRoot1" presStyleCnt="0"/>
      <dgm:spPr/>
    </dgm:pt>
    <dgm:pt modelId="{275CE2B1-5364-4FA7-854A-B6CC2BEA1A53}" type="pres">
      <dgm:prSet presAssocID="{B0C64B4D-CF4D-42E1-92FE-F81976E9DD85}" presName="composite" presStyleCnt="0"/>
      <dgm:spPr/>
    </dgm:pt>
    <dgm:pt modelId="{ED7F14B7-A163-4ABF-A0A8-688232D4D37E}" type="pres">
      <dgm:prSet presAssocID="{B0C64B4D-CF4D-42E1-92FE-F81976E9DD85}" presName="background" presStyleLbl="node0" presStyleIdx="4" presStyleCnt="6"/>
      <dgm:spPr>
        <a:solidFill>
          <a:srgbClr val="E91F00"/>
        </a:solidFill>
      </dgm:spPr>
    </dgm:pt>
    <dgm:pt modelId="{B85F40D2-8083-4083-914B-418C249557BA}" type="pres">
      <dgm:prSet presAssocID="{B0C64B4D-CF4D-42E1-92FE-F81976E9DD85}" presName="text" presStyleLbl="fgAcc0" presStyleIdx="4" presStyleCnt="6">
        <dgm:presLayoutVars>
          <dgm:chPref val="3"/>
        </dgm:presLayoutVars>
      </dgm:prSet>
      <dgm:spPr/>
    </dgm:pt>
    <dgm:pt modelId="{62C5120E-F2B0-40EF-A7FF-981CA9B4105A}" type="pres">
      <dgm:prSet presAssocID="{B0C64B4D-CF4D-42E1-92FE-F81976E9DD85}" presName="hierChild2" presStyleCnt="0"/>
      <dgm:spPr/>
    </dgm:pt>
    <dgm:pt modelId="{1BD2D6CB-A1C8-4988-A3D0-48D0222E7EC0}" type="pres">
      <dgm:prSet presAssocID="{D259F414-B117-4001-9056-ABDD3307CD31}" presName="Name10" presStyleLbl="parChTrans1D2" presStyleIdx="4" presStyleCnt="6"/>
      <dgm:spPr/>
    </dgm:pt>
    <dgm:pt modelId="{A62D2437-2D86-4CF0-8F8A-0F4EF6F7106C}" type="pres">
      <dgm:prSet presAssocID="{EB5083CE-0AC9-4E25-8312-9AA7DAF7E48E}" presName="hierRoot2" presStyleCnt="0"/>
      <dgm:spPr/>
    </dgm:pt>
    <dgm:pt modelId="{9C60E712-D218-4BBC-8894-D18A750F1625}" type="pres">
      <dgm:prSet presAssocID="{EB5083CE-0AC9-4E25-8312-9AA7DAF7E48E}" presName="composite2" presStyleCnt="0"/>
      <dgm:spPr/>
    </dgm:pt>
    <dgm:pt modelId="{29AFD535-474A-4181-B00D-1F85D35EC608}" type="pres">
      <dgm:prSet presAssocID="{EB5083CE-0AC9-4E25-8312-9AA7DAF7E48E}" presName="background2" presStyleLbl="node2" presStyleIdx="4" presStyleCnt="6"/>
      <dgm:spPr>
        <a:solidFill>
          <a:schemeClr val="accent6">
            <a:lumMod val="40000"/>
            <a:lumOff val="60000"/>
          </a:schemeClr>
        </a:solidFill>
      </dgm:spPr>
    </dgm:pt>
    <dgm:pt modelId="{90E3A151-94DE-4954-B586-5F55C5A58D91}" type="pres">
      <dgm:prSet presAssocID="{EB5083CE-0AC9-4E25-8312-9AA7DAF7E48E}" presName="text2" presStyleLbl="fgAcc2" presStyleIdx="4" presStyleCnt="6">
        <dgm:presLayoutVars>
          <dgm:chPref val="3"/>
        </dgm:presLayoutVars>
      </dgm:prSet>
      <dgm:spPr/>
    </dgm:pt>
    <dgm:pt modelId="{9F05C8AF-8688-474A-B22C-13DC84F50B64}" type="pres">
      <dgm:prSet presAssocID="{EB5083CE-0AC9-4E25-8312-9AA7DAF7E48E}" presName="hierChild3" presStyleCnt="0"/>
      <dgm:spPr/>
    </dgm:pt>
    <dgm:pt modelId="{1CDA5AE1-158A-477D-ADC1-DF50FF9AA070}" type="pres">
      <dgm:prSet presAssocID="{AE0D1C43-DC23-4B36-BA46-C421DFE8321E}" presName="hierRoot1" presStyleCnt="0"/>
      <dgm:spPr/>
    </dgm:pt>
    <dgm:pt modelId="{B33AE5BF-8854-4E81-914D-CD2D75888F06}" type="pres">
      <dgm:prSet presAssocID="{AE0D1C43-DC23-4B36-BA46-C421DFE8321E}" presName="composite" presStyleCnt="0"/>
      <dgm:spPr/>
    </dgm:pt>
    <dgm:pt modelId="{182B6D0F-02F9-4830-8681-4279FA0E9F33}" type="pres">
      <dgm:prSet presAssocID="{AE0D1C43-DC23-4B36-BA46-C421DFE8321E}" presName="background" presStyleLbl="node0" presStyleIdx="5" presStyleCnt="6"/>
      <dgm:spPr>
        <a:solidFill>
          <a:srgbClr val="FF0000"/>
        </a:solidFill>
      </dgm:spPr>
    </dgm:pt>
    <dgm:pt modelId="{554DF0B2-89F5-43F7-94F2-D32966420AAE}" type="pres">
      <dgm:prSet presAssocID="{AE0D1C43-DC23-4B36-BA46-C421DFE8321E}" presName="text" presStyleLbl="fgAcc0" presStyleIdx="5" presStyleCnt="6">
        <dgm:presLayoutVars>
          <dgm:chPref val="3"/>
        </dgm:presLayoutVars>
      </dgm:prSet>
      <dgm:spPr/>
    </dgm:pt>
    <dgm:pt modelId="{0E5351F6-D54A-42A2-8F8C-964BA630A365}" type="pres">
      <dgm:prSet presAssocID="{AE0D1C43-DC23-4B36-BA46-C421DFE8321E}" presName="hierChild2" presStyleCnt="0"/>
      <dgm:spPr/>
    </dgm:pt>
    <dgm:pt modelId="{CAA205A6-4FC1-4AE5-AA29-361D03BDF2FA}" type="pres">
      <dgm:prSet presAssocID="{1CD9703C-BC60-4B90-9C40-E58709C8EE47}" presName="Name10" presStyleLbl="parChTrans1D2" presStyleIdx="5" presStyleCnt="6"/>
      <dgm:spPr/>
    </dgm:pt>
    <dgm:pt modelId="{C9AEE9FD-E795-4491-A66E-F859F1E918EB}" type="pres">
      <dgm:prSet presAssocID="{FC732066-1DF9-4AE1-894D-06924FFA4386}" presName="hierRoot2" presStyleCnt="0"/>
      <dgm:spPr/>
    </dgm:pt>
    <dgm:pt modelId="{5284DCBE-90E7-4798-ABED-CA60DD79A74C}" type="pres">
      <dgm:prSet presAssocID="{FC732066-1DF9-4AE1-894D-06924FFA4386}" presName="composite2" presStyleCnt="0"/>
      <dgm:spPr/>
    </dgm:pt>
    <dgm:pt modelId="{E8628194-A916-43E7-B6DF-C9E41C786971}" type="pres">
      <dgm:prSet presAssocID="{FC732066-1DF9-4AE1-894D-06924FFA4386}" presName="background2" presStyleLbl="node2" presStyleIdx="5" presStyleCnt="6"/>
      <dgm:spPr>
        <a:solidFill>
          <a:srgbClr val="7030A0"/>
        </a:solidFill>
      </dgm:spPr>
    </dgm:pt>
    <dgm:pt modelId="{30AA6F80-AEB5-4CDC-9FBE-9CE55BFB0EEC}" type="pres">
      <dgm:prSet presAssocID="{FC732066-1DF9-4AE1-894D-06924FFA4386}" presName="text2" presStyleLbl="fgAcc2" presStyleIdx="5" presStyleCnt="6" custScaleY="186110">
        <dgm:presLayoutVars>
          <dgm:chPref val="3"/>
        </dgm:presLayoutVars>
      </dgm:prSet>
      <dgm:spPr/>
    </dgm:pt>
    <dgm:pt modelId="{6796B664-0E4D-49BB-A774-C7C288A69B09}" type="pres">
      <dgm:prSet presAssocID="{FC732066-1DF9-4AE1-894D-06924FFA4386}" presName="hierChild3" presStyleCnt="0"/>
      <dgm:spPr/>
    </dgm:pt>
  </dgm:ptLst>
  <dgm:cxnLst>
    <dgm:cxn modelId="{2B34BC00-1A18-4675-8035-DBB0829BF726}" type="presOf" srcId="{1CD9703C-BC60-4B90-9C40-E58709C8EE47}" destId="{CAA205A6-4FC1-4AE5-AA29-361D03BDF2FA}" srcOrd="0" destOrd="0" presId="urn:microsoft.com/office/officeart/2005/8/layout/hierarchy1"/>
    <dgm:cxn modelId="{1E9DE601-63A1-48A1-971A-5218A08978B0}" type="presOf" srcId="{EB5083CE-0AC9-4E25-8312-9AA7DAF7E48E}" destId="{90E3A151-94DE-4954-B586-5F55C5A58D91}" srcOrd="0" destOrd="0" presId="urn:microsoft.com/office/officeart/2005/8/layout/hierarchy1"/>
    <dgm:cxn modelId="{55DB6117-151F-4B02-93C8-D5492A845A3E}" srcId="{60E4C4CF-AB59-480B-A35D-2A5D61499FCE}" destId="{AE0D1C43-DC23-4B36-BA46-C421DFE8321E}" srcOrd="5" destOrd="0" parTransId="{13F17739-AFBB-4A57-A2AD-569BEA087951}" sibTransId="{5B0D83D8-F5FD-4E45-8D57-AE0AAD4FF479}"/>
    <dgm:cxn modelId="{643A4B22-BA7D-4A8C-82C9-061F32C48E4D}" type="presOf" srcId="{CE6F3CAF-02B1-4A20-8B25-8571DF830BA0}" destId="{E8C5234A-ADE0-4AD4-B957-59D9D1B229A8}" srcOrd="0" destOrd="0" presId="urn:microsoft.com/office/officeart/2005/8/layout/hierarchy1"/>
    <dgm:cxn modelId="{1D047F22-C2AC-4A1C-B687-7111DC682902}" srcId="{A1E87116-4DA5-4679-8009-8B864E86C2FE}" destId="{4CA71F2E-76C0-4A87-BF59-5A26C5140584}" srcOrd="1" destOrd="0" parTransId="{B90346A4-B383-4D90-BA16-B9FC4E63C914}" sibTransId="{9E8B5B35-7C13-4F97-8C45-E0ACD9621E60}"/>
    <dgm:cxn modelId="{403C4B23-ADF4-4D61-94B0-4D4837E854FD}" type="presOf" srcId="{AE0D1C43-DC23-4B36-BA46-C421DFE8321E}" destId="{554DF0B2-89F5-43F7-94F2-D32966420AAE}" srcOrd="0" destOrd="0" presId="urn:microsoft.com/office/officeart/2005/8/layout/hierarchy1"/>
    <dgm:cxn modelId="{D9636B2A-0A31-463A-BAA4-C725C3293029}" srcId="{60E4C4CF-AB59-480B-A35D-2A5D61499FCE}" destId="{8383058B-418C-4C7B-B959-05FB324388C0}" srcOrd="2" destOrd="0" parTransId="{D00D8E95-A004-4191-BBBB-740E7493992C}" sibTransId="{E1B628C6-3716-48E6-9708-4D8BE19B39DE}"/>
    <dgm:cxn modelId="{4753FA36-7EF2-4E15-8291-14A465ACA5B0}" srcId="{60E4C4CF-AB59-480B-A35D-2A5D61499FCE}" destId="{A1E87116-4DA5-4679-8009-8B864E86C2FE}" srcOrd="1" destOrd="0" parTransId="{B6DC13B9-5A86-43FC-9843-E2626E64E308}" sibTransId="{9D63B706-A762-4ABC-8D08-4AB6DBF4B035}"/>
    <dgm:cxn modelId="{730A2F3B-7A32-4E53-B339-55589F4EA94F}" srcId="{A1E87116-4DA5-4679-8009-8B864E86C2FE}" destId="{9E67AB01-B036-450C-9733-D79831CAFE85}" srcOrd="2" destOrd="0" parTransId="{CE6F3CAF-02B1-4A20-8B25-8571DF830BA0}" sibTransId="{BC11E4A0-C590-46F6-9EA8-3C97AA2A4D65}"/>
    <dgm:cxn modelId="{56EB8A3E-A77B-4A01-B3D6-CC6098E30C40}" type="presOf" srcId="{8383058B-418C-4C7B-B959-05FB324388C0}" destId="{E078216C-C6D2-4C7D-A6E3-C43F81EC4DD5}" srcOrd="0" destOrd="0" presId="urn:microsoft.com/office/officeart/2005/8/layout/hierarchy1"/>
    <dgm:cxn modelId="{6A26B042-C5DC-4B89-A9BB-E01176C0174F}" srcId="{AE0D1C43-DC23-4B36-BA46-C421DFE8321E}" destId="{FC732066-1DF9-4AE1-894D-06924FFA4386}" srcOrd="0" destOrd="0" parTransId="{1CD9703C-BC60-4B90-9C40-E58709C8EE47}" sibTransId="{03D19EF2-F68A-466E-941A-9A2054DA240C}"/>
    <dgm:cxn modelId="{F43D1E46-A4DC-446E-AB8D-526701E2A4F6}" type="presOf" srcId="{60E4C4CF-AB59-480B-A35D-2A5D61499FCE}" destId="{9107164D-80B7-4F77-9BD8-B8637D8FA909}" srcOrd="0" destOrd="0" presId="urn:microsoft.com/office/officeart/2005/8/layout/hierarchy1"/>
    <dgm:cxn modelId="{C8D9F246-E9C0-480B-A488-74028528C1EC}" type="presOf" srcId="{A1E87116-4DA5-4679-8009-8B864E86C2FE}" destId="{388513AF-CB29-4C13-A1A4-8496ED1778F9}" srcOrd="0" destOrd="0" presId="urn:microsoft.com/office/officeart/2005/8/layout/hierarchy1"/>
    <dgm:cxn modelId="{29044167-1F9D-4B7A-834E-C37C609EAD71}" srcId="{A1E87116-4DA5-4679-8009-8B864E86C2FE}" destId="{90D7609D-6A51-487A-A837-71F4B7F79A7F}" srcOrd="3" destOrd="0" parTransId="{469989E0-08D4-4ED0-9026-F8198AA3DE52}" sibTransId="{F9246E51-501B-41F4-95E3-BA5993FE2009}"/>
    <dgm:cxn modelId="{5678A34A-A383-4681-B1E5-FAA166C5B4EC}" srcId="{60E4C4CF-AB59-480B-A35D-2A5D61499FCE}" destId="{B0C64B4D-CF4D-42E1-92FE-F81976E9DD85}" srcOrd="4" destOrd="0" parTransId="{A7ACE8B5-82FF-439A-B838-F9B8728D3242}" sibTransId="{9BD53C3A-F49F-4BB4-9048-486CA32AAD0E}"/>
    <dgm:cxn modelId="{FD225E6E-908A-435D-921B-376C2F208804}" type="presOf" srcId="{D259F414-B117-4001-9056-ABDD3307CD31}" destId="{1BD2D6CB-A1C8-4988-A3D0-48D0222E7EC0}" srcOrd="0" destOrd="0" presId="urn:microsoft.com/office/officeart/2005/8/layout/hierarchy1"/>
    <dgm:cxn modelId="{2546316F-3823-49B8-B919-4AD82FC7C667}" type="presOf" srcId="{90D7609D-6A51-487A-A837-71F4B7F79A7F}" destId="{F4208CC6-5590-41E3-A348-19FC33793E9E}" srcOrd="0" destOrd="0" presId="urn:microsoft.com/office/officeart/2005/8/layout/hierarchy1"/>
    <dgm:cxn modelId="{420CFE71-37F8-4F30-A195-F53A3EB9BED9}" type="presOf" srcId="{FC732066-1DF9-4AE1-894D-06924FFA4386}" destId="{30AA6F80-AEB5-4CDC-9FBE-9CE55BFB0EEC}" srcOrd="0" destOrd="0" presId="urn:microsoft.com/office/officeart/2005/8/layout/hierarchy1"/>
    <dgm:cxn modelId="{07205E56-5DA1-4CE2-92D5-17E2FAAC3DE5}" type="presOf" srcId="{971B6A5E-952B-4750-B0A1-E86FB13AA9EC}" destId="{99746646-E556-40A4-AA81-0D895C2D690D}" srcOrd="0" destOrd="0" presId="urn:microsoft.com/office/officeart/2005/8/layout/hierarchy1"/>
    <dgm:cxn modelId="{2260F876-5D22-42B8-8EC9-5FEC82F3C1AF}" type="presOf" srcId="{469989E0-08D4-4ED0-9026-F8198AA3DE52}" destId="{05235CA3-45D8-4E9B-B5A5-9FB884877762}" srcOrd="0" destOrd="0" presId="urn:microsoft.com/office/officeart/2005/8/layout/hierarchy1"/>
    <dgm:cxn modelId="{59E6017A-1FC0-441E-BBD7-5ADE1F4E41A0}" type="presOf" srcId="{9E67AB01-B036-450C-9733-D79831CAFE85}" destId="{B28CA63C-77CE-4616-AC26-18BEF0956804}" srcOrd="0" destOrd="0" presId="urn:microsoft.com/office/officeart/2005/8/layout/hierarchy1"/>
    <dgm:cxn modelId="{8D92C17B-571D-4974-853F-FF096F8A9A46}" type="presOf" srcId="{4CA71F2E-76C0-4A87-BF59-5A26C5140584}" destId="{D11177B8-5002-45BF-B7B6-7F545A286D48}" srcOrd="0" destOrd="0" presId="urn:microsoft.com/office/officeart/2005/8/layout/hierarchy1"/>
    <dgm:cxn modelId="{02880894-87C1-43C1-A9B8-0E9349A85D93}" srcId="{60E4C4CF-AB59-480B-A35D-2A5D61499FCE}" destId="{7DA89854-5678-4F1C-A3E0-39F0CD8003F7}" srcOrd="0" destOrd="0" parTransId="{6427C0A0-AD41-47DF-8C6F-88BF1AFB6EFA}" sibTransId="{A310DDF9-90F8-45A7-AED0-89CF6F02E91E}"/>
    <dgm:cxn modelId="{B4D92698-F063-483A-A9F7-93B5B034A2E5}" type="presOf" srcId="{AD6B9304-EEA2-4658-A22D-D60C9B2868B6}" destId="{5A232839-2AC3-4271-8844-6EF28059489B}" srcOrd="0" destOrd="0" presId="urn:microsoft.com/office/officeart/2005/8/layout/hierarchy1"/>
    <dgm:cxn modelId="{E6E2F1AD-ABFF-46BD-AD86-4598A75500B4}" srcId="{B0C64B4D-CF4D-42E1-92FE-F81976E9DD85}" destId="{EB5083CE-0AC9-4E25-8312-9AA7DAF7E48E}" srcOrd="0" destOrd="0" parTransId="{D259F414-B117-4001-9056-ABDD3307CD31}" sibTransId="{B7457C46-2226-4F3C-B859-0F54D1FDE075}"/>
    <dgm:cxn modelId="{9EA958B6-C95C-4866-92A5-D6E5349170F9}" type="presOf" srcId="{2783E2C3-D7E5-4016-A7D5-24A5A126EFC0}" destId="{46491DC7-FA43-4D91-A36B-D91EB89777C9}" srcOrd="0" destOrd="0" presId="urn:microsoft.com/office/officeart/2005/8/layout/hierarchy1"/>
    <dgm:cxn modelId="{516D14C4-57D6-4222-BE80-380A6737228F}" srcId="{A1E87116-4DA5-4679-8009-8B864E86C2FE}" destId="{2783E2C3-D7E5-4016-A7D5-24A5A126EFC0}" srcOrd="0" destOrd="0" parTransId="{971B6A5E-952B-4750-B0A1-E86FB13AA9EC}" sibTransId="{DCD8B151-1A22-4179-8F26-C59F406F28CD}"/>
    <dgm:cxn modelId="{4F0CBDCD-002B-4DA8-AC88-9CB02DD94498}" type="presOf" srcId="{7DA89854-5678-4F1C-A3E0-39F0CD8003F7}" destId="{436BC510-A2D9-4EEF-B6D9-E43247CC45A6}" srcOrd="0" destOrd="0" presId="urn:microsoft.com/office/officeart/2005/8/layout/hierarchy1"/>
    <dgm:cxn modelId="{035CD0F7-DD63-4F27-9A8B-10FC25949E9E}" type="presOf" srcId="{B0C64B4D-CF4D-42E1-92FE-F81976E9DD85}" destId="{B85F40D2-8083-4083-914B-418C249557BA}" srcOrd="0" destOrd="0" presId="urn:microsoft.com/office/officeart/2005/8/layout/hierarchy1"/>
    <dgm:cxn modelId="{070A36FC-C9FE-410D-86E5-66D06C520A00}" srcId="{60E4C4CF-AB59-480B-A35D-2A5D61499FCE}" destId="{AD6B9304-EEA2-4658-A22D-D60C9B2868B6}" srcOrd="3" destOrd="0" parTransId="{6D55864B-009A-44CB-B746-CE9ADD2ADFA9}" sibTransId="{2E827469-FC1A-4A6B-8554-6DD40833769B}"/>
    <dgm:cxn modelId="{8A0C18FF-D1DE-4489-B79F-24C06F5E3BAB}" type="presOf" srcId="{B90346A4-B383-4D90-BA16-B9FC4E63C914}" destId="{16DBEDDF-BF66-4CAD-8598-747EB9AD36DF}" srcOrd="0" destOrd="0" presId="urn:microsoft.com/office/officeart/2005/8/layout/hierarchy1"/>
    <dgm:cxn modelId="{560AE83E-AFA9-4E02-8345-CA916794ACD9}" type="presParOf" srcId="{9107164D-80B7-4F77-9BD8-B8637D8FA909}" destId="{540FFA0D-F4A5-464E-A3BD-3D27C901B084}" srcOrd="0" destOrd="0" presId="urn:microsoft.com/office/officeart/2005/8/layout/hierarchy1"/>
    <dgm:cxn modelId="{0C22508A-2B36-4207-BC5A-DB086B31BD84}" type="presParOf" srcId="{540FFA0D-F4A5-464E-A3BD-3D27C901B084}" destId="{1B69F2C7-E375-446B-9483-1800C718FDD6}" srcOrd="0" destOrd="0" presId="urn:microsoft.com/office/officeart/2005/8/layout/hierarchy1"/>
    <dgm:cxn modelId="{6533249D-9E43-48EA-8C4E-3A663C8D6CDC}" type="presParOf" srcId="{1B69F2C7-E375-446B-9483-1800C718FDD6}" destId="{F0FEAE04-3ED3-4CCF-B19B-6DD3C8F9DD5B}" srcOrd="0" destOrd="0" presId="urn:microsoft.com/office/officeart/2005/8/layout/hierarchy1"/>
    <dgm:cxn modelId="{97B9A66B-D464-413D-BF06-587E71C12A3C}" type="presParOf" srcId="{1B69F2C7-E375-446B-9483-1800C718FDD6}" destId="{436BC510-A2D9-4EEF-B6D9-E43247CC45A6}" srcOrd="1" destOrd="0" presId="urn:microsoft.com/office/officeart/2005/8/layout/hierarchy1"/>
    <dgm:cxn modelId="{CAF8BB0B-EF09-469D-B370-ED853D543A2E}" type="presParOf" srcId="{540FFA0D-F4A5-464E-A3BD-3D27C901B084}" destId="{7437937F-02CA-497D-A070-5BCB2AD2ED17}" srcOrd="1" destOrd="0" presId="urn:microsoft.com/office/officeart/2005/8/layout/hierarchy1"/>
    <dgm:cxn modelId="{E05960C5-437E-4A13-B98E-5805903ECD3D}" type="presParOf" srcId="{9107164D-80B7-4F77-9BD8-B8637D8FA909}" destId="{F70DB35D-CB09-4C12-8820-A4018B6B125F}" srcOrd="1" destOrd="0" presId="urn:microsoft.com/office/officeart/2005/8/layout/hierarchy1"/>
    <dgm:cxn modelId="{28EC21B9-665A-40CD-93CC-452D3B3EF178}" type="presParOf" srcId="{F70DB35D-CB09-4C12-8820-A4018B6B125F}" destId="{89AAC770-625A-4A5F-A903-FACEFB521584}" srcOrd="0" destOrd="0" presId="urn:microsoft.com/office/officeart/2005/8/layout/hierarchy1"/>
    <dgm:cxn modelId="{57D35CAE-8302-4A16-B7F1-0A0028A80ED2}" type="presParOf" srcId="{89AAC770-625A-4A5F-A903-FACEFB521584}" destId="{1ED04E04-411A-4C85-AC9E-B151A67C3885}" srcOrd="0" destOrd="0" presId="urn:microsoft.com/office/officeart/2005/8/layout/hierarchy1"/>
    <dgm:cxn modelId="{9BC8DE0D-12DE-48A2-A902-B92DA2FA304F}" type="presParOf" srcId="{89AAC770-625A-4A5F-A903-FACEFB521584}" destId="{388513AF-CB29-4C13-A1A4-8496ED1778F9}" srcOrd="1" destOrd="0" presId="urn:microsoft.com/office/officeart/2005/8/layout/hierarchy1"/>
    <dgm:cxn modelId="{FE1A5F9B-FC8F-47B0-BF63-D73D2AFC49E6}" type="presParOf" srcId="{F70DB35D-CB09-4C12-8820-A4018B6B125F}" destId="{D2C0F51C-49B1-44C3-859D-C5A648ECFD04}" srcOrd="1" destOrd="0" presId="urn:microsoft.com/office/officeart/2005/8/layout/hierarchy1"/>
    <dgm:cxn modelId="{AC0BEBFF-C4DF-4BF7-9AA2-86786338907E}" type="presParOf" srcId="{D2C0F51C-49B1-44C3-859D-C5A648ECFD04}" destId="{99746646-E556-40A4-AA81-0D895C2D690D}" srcOrd="0" destOrd="0" presId="urn:microsoft.com/office/officeart/2005/8/layout/hierarchy1"/>
    <dgm:cxn modelId="{10F9DA35-56B1-4B26-B16D-DF80524E955D}" type="presParOf" srcId="{D2C0F51C-49B1-44C3-859D-C5A648ECFD04}" destId="{BCCC9026-FE32-489D-B84F-DFFE93CD8D9D}" srcOrd="1" destOrd="0" presId="urn:microsoft.com/office/officeart/2005/8/layout/hierarchy1"/>
    <dgm:cxn modelId="{833C636E-E26E-4A5A-95C7-16BBFD774CF1}" type="presParOf" srcId="{BCCC9026-FE32-489D-B84F-DFFE93CD8D9D}" destId="{59F38438-C119-42F4-9E7C-7E4854E7C9F4}" srcOrd="0" destOrd="0" presId="urn:microsoft.com/office/officeart/2005/8/layout/hierarchy1"/>
    <dgm:cxn modelId="{0836679F-9305-4504-A9F2-26DA12858F82}" type="presParOf" srcId="{59F38438-C119-42F4-9E7C-7E4854E7C9F4}" destId="{EDA35FAE-6951-4440-AF90-EF0A820C47F0}" srcOrd="0" destOrd="0" presId="urn:microsoft.com/office/officeart/2005/8/layout/hierarchy1"/>
    <dgm:cxn modelId="{FD617A38-3DE2-4B8F-A7B6-511D9F123470}" type="presParOf" srcId="{59F38438-C119-42F4-9E7C-7E4854E7C9F4}" destId="{46491DC7-FA43-4D91-A36B-D91EB89777C9}" srcOrd="1" destOrd="0" presId="urn:microsoft.com/office/officeart/2005/8/layout/hierarchy1"/>
    <dgm:cxn modelId="{74C09E4F-6B53-4CF7-B5E8-6864B597B4B6}" type="presParOf" srcId="{BCCC9026-FE32-489D-B84F-DFFE93CD8D9D}" destId="{FA159562-6A04-4E70-840F-BB196278F11A}" srcOrd="1" destOrd="0" presId="urn:microsoft.com/office/officeart/2005/8/layout/hierarchy1"/>
    <dgm:cxn modelId="{8A6A355A-8C55-4E42-83D5-F98BB15AF9CB}" type="presParOf" srcId="{D2C0F51C-49B1-44C3-859D-C5A648ECFD04}" destId="{16DBEDDF-BF66-4CAD-8598-747EB9AD36DF}" srcOrd="2" destOrd="0" presId="urn:microsoft.com/office/officeart/2005/8/layout/hierarchy1"/>
    <dgm:cxn modelId="{9719D7FA-E25D-466A-9818-9DCC9B862111}" type="presParOf" srcId="{D2C0F51C-49B1-44C3-859D-C5A648ECFD04}" destId="{5DF77371-B153-49EC-94DB-81B27D38E086}" srcOrd="3" destOrd="0" presId="urn:microsoft.com/office/officeart/2005/8/layout/hierarchy1"/>
    <dgm:cxn modelId="{50952E8D-B69A-4527-ADD8-AEBB8A9180CB}" type="presParOf" srcId="{5DF77371-B153-49EC-94DB-81B27D38E086}" destId="{4B2B284F-2192-431D-B3AE-239BD82ADFCE}" srcOrd="0" destOrd="0" presId="urn:microsoft.com/office/officeart/2005/8/layout/hierarchy1"/>
    <dgm:cxn modelId="{63B2A07C-3B09-4EE2-9375-4E6FFE0C58BB}" type="presParOf" srcId="{4B2B284F-2192-431D-B3AE-239BD82ADFCE}" destId="{857BC2C2-8258-4DE2-8B53-B85A54DDC0F9}" srcOrd="0" destOrd="0" presId="urn:microsoft.com/office/officeart/2005/8/layout/hierarchy1"/>
    <dgm:cxn modelId="{EA90ABD2-2AB1-45AA-8812-E5B71318F81C}" type="presParOf" srcId="{4B2B284F-2192-431D-B3AE-239BD82ADFCE}" destId="{D11177B8-5002-45BF-B7B6-7F545A286D48}" srcOrd="1" destOrd="0" presId="urn:microsoft.com/office/officeart/2005/8/layout/hierarchy1"/>
    <dgm:cxn modelId="{16D7D95C-2D8B-4746-B266-06F9271D3725}" type="presParOf" srcId="{5DF77371-B153-49EC-94DB-81B27D38E086}" destId="{9E8EC59B-0118-4337-B8D9-ABE284239B5A}" srcOrd="1" destOrd="0" presId="urn:microsoft.com/office/officeart/2005/8/layout/hierarchy1"/>
    <dgm:cxn modelId="{A7B0B090-00CA-4430-8FB4-4A406143006B}" type="presParOf" srcId="{D2C0F51C-49B1-44C3-859D-C5A648ECFD04}" destId="{E8C5234A-ADE0-4AD4-B957-59D9D1B229A8}" srcOrd="4" destOrd="0" presId="urn:microsoft.com/office/officeart/2005/8/layout/hierarchy1"/>
    <dgm:cxn modelId="{C5F16606-8434-4A0E-97EA-9A4DF6CCDD6E}" type="presParOf" srcId="{D2C0F51C-49B1-44C3-859D-C5A648ECFD04}" destId="{3C627185-79BC-4B8B-83B9-70B20DDA3E68}" srcOrd="5" destOrd="0" presId="urn:microsoft.com/office/officeart/2005/8/layout/hierarchy1"/>
    <dgm:cxn modelId="{D49CDA53-E529-43C3-B3BB-2E2CA57D4E68}" type="presParOf" srcId="{3C627185-79BC-4B8B-83B9-70B20DDA3E68}" destId="{B08F30E5-86EC-41A6-826C-01E86ECAAFFB}" srcOrd="0" destOrd="0" presId="urn:microsoft.com/office/officeart/2005/8/layout/hierarchy1"/>
    <dgm:cxn modelId="{74A35757-3B66-4949-AE42-8EA03D3EC90A}" type="presParOf" srcId="{B08F30E5-86EC-41A6-826C-01E86ECAAFFB}" destId="{07C89123-F2E2-476F-B83B-9053F88C35AC}" srcOrd="0" destOrd="0" presId="urn:microsoft.com/office/officeart/2005/8/layout/hierarchy1"/>
    <dgm:cxn modelId="{83EDFBB0-20D0-4EBF-8E85-7537FC905AB2}" type="presParOf" srcId="{B08F30E5-86EC-41A6-826C-01E86ECAAFFB}" destId="{B28CA63C-77CE-4616-AC26-18BEF0956804}" srcOrd="1" destOrd="0" presId="urn:microsoft.com/office/officeart/2005/8/layout/hierarchy1"/>
    <dgm:cxn modelId="{874DA6C6-F3E7-4D27-B96C-EAF036C0FA80}" type="presParOf" srcId="{3C627185-79BC-4B8B-83B9-70B20DDA3E68}" destId="{4CB59115-EB10-45A1-9DD9-01385B797C50}" srcOrd="1" destOrd="0" presId="urn:microsoft.com/office/officeart/2005/8/layout/hierarchy1"/>
    <dgm:cxn modelId="{D1DF0CE0-0B85-47F0-8143-2F5868CD403E}" type="presParOf" srcId="{D2C0F51C-49B1-44C3-859D-C5A648ECFD04}" destId="{05235CA3-45D8-4E9B-B5A5-9FB884877762}" srcOrd="6" destOrd="0" presId="urn:microsoft.com/office/officeart/2005/8/layout/hierarchy1"/>
    <dgm:cxn modelId="{FFA399EC-9B27-41B5-B74E-DDA3FAFCB1DC}" type="presParOf" srcId="{D2C0F51C-49B1-44C3-859D-C5A648ECFD04}" destId="{99E77124-0301-4E23-93A3-28363FCD1DB0}" srcOrd="7" destOrd="0" presId="urn:microsoft.com/office/officeart/2005/8/layout/hierarchy1"/>
    <dgm:cxn modelId="{AD7A958E-B755-475B-9020-114E1585E1D7}" type="presParOf" srcId="{99E77124-0301-4E23-93A3-28363FCD1DB0}" destId="{C559BA2E-B7CA-4691-BD32-B8AE30B765F5}" srcOrd="0" destOrd="0" presId="urn:microsoft.com/office/officeart/2005/8/layout/hierarchy1"/>
    <dgm:cxn modelId="{D075C4B0-EC7D-4157-8852-BA5E71247108}" type="presParOf" srcId="{C559BA2E-B7CA-4691-BD32-B8AE30B765F5}" destId="{4180C326-DC32-4A40-8D85-C5E1234BAE89}" srcOrd="0" destOrd="0" presId="urn:microsoft.com/office/officeart/2005/8/layout/hierarchy1"/>
    <dgm:cxn modelId="{6389C6E3-40F7-45BC-BCD2-836F7DDC1FE5}" type="presParOf" srcId="{C559BA2E-B7CA-4691-BD32-B8AE30B765F5}" destId="{F4208CC6-5590-41E3-A348-19FC33793E9E}" srcOrd="1" destOrd="0" presId="urn:microsoft.com/office/officeart/2005/8/layout/hierarchy1"/>
    <dgm:cxn modelId="{B9491527-7644-453E-ABAC-FA587097FF70}" type="presParOf" srcId="{99E77124-0301-4E23-93A3-28363FCD1DB0}" destId="{581D2C60-06E5-4E83-8E62-BCDDE7BC9B8E}" srcOrd="1" destOrd="0" presId="urn:microsoft.com/office/officeart/2005/8/layout/hierarchy1"/>
    <dgm:cxn modelId="{6F299A26-FCE3-43A5-885B-68AF54AF7CD8}" type="presParOf" srcId="{9107164D-80B7-4F77-9BD8-B8637D8FA909}" destId="{4884C04D-F47A-437E-8A88-03F8531A8B0C}" srcOrd="2" destOrd="0" presId="urn:microsoft.com/office/officeart/2005/8/layout/hierarchy1"/>
    <dgm:cxn modelId="{A8CEC102-71B9-4728-821A-BFA06E1C7A14}" type="presParOf" srcId="{4884C04D-F47A-437E-8A88-03F8531A8B0C}" destId="{55596B0B-69A6-4FE2-A780-7B63C44AB69A}" srcOrd="0" destOrd="0" presId="urn:microsoft.com/office/officeart/2005/8/layout/hierarchy1"/>
    <dgm:cxn modelId="{DA0E206D-AF28-45EE-8776-87153328CB25}" type="presParOf" srcId="{55596B0B-69A6-4FE2-A780-7B63C44AB69A}" destId="{3025CB60-33A3-4EED-AF7D-4424E26E85FF}" srcOrd="0" destOrd="0" presId="urn:microsoft.com/office/officeart/2005/8/layout/hierarchy1"/>
    <dgm:cxn modelId="{182EC8B4-7013-4CDC-8DFD-19AC68286B75}" type="presParOf" srcId="{55596B0B-69A6-4FE2-A780-7B63C44AB69A}" destId="{E078216C-C6D2-4C7D-A6E3-C43F81EC4DD5}" srcOrd="1" destOrd="0" presId="urn:microsoft.com/office/officeart/2005/8/layout/hierarchy1"/>
    <dgm:cxn modelId="{899EB1D4-63DD-407E-90A2-EA509A32ACAC}" type="presParOf" srcId="{4884C04D-F47A-437E-8A88-03F8531A8B0C}" destId="{532DDB39-3D39-4F06-B8F8-F2B9FF21F9DD}" srcOrd="1" destOrd="0" presId="urn:microsoft.com/office/officeart/2005/8/layout/hierarchy1"/>
    <dgm:cxn modelId="{59397EA5-7930-4CBE-A688-02BD33D095EC}" type="presParOf" srcId="{9107164D-80B7-4F77-9BD8-B8637D8FA909}" destId="{DEC98B46-82DC-46CA-A562-BB43A4ABA343}" srcOrd="3" destOrd="0" presId="urn:microsoft.com/office/officeart/2005/8/layout/hierarchy1"/>
    <dgm:cxn modelId="{08322E6F-4D03-49E0-A903-EB541E663DC8}" type="presParOf" srcId="{DEC98B46-82DC-46CA-A562-BB43A4ABA343}" destId="{844A17CC-44B1-4764-8097-4E64EF7CA3CF}" srcOrd="0" destOrd="0" presId="urn:microsoft.com/office/officeart/2005/8/layout/hierarchy1"/>
    <dgm:cxn modelId="{CD4DFB5A-0DC4-42A8-9EF3-8220D2CBD0EA}" type="presParOf" srcId="{844A17CC-44B1-4764-8097-4E64EF7CA3CF}" destId="{2DEA673E-47D4-4361-89F0-CA5C006ED015}" srcOrd="0" destOrd="0" presId="urn:microsoft.com/office/officeart/2005/8/layout/hierarchy1"/>
    <dgm:cxn modelId="{60FCA9E5-BA22-41ED-A7B1-EDAE2B0695E1}" type="presParOf" srcId="{844A17CC-44B1-4764-8097-4E64EF7CA3CF}" destId="{5A232839-2AC3-4271-8844-6EF28059489B}" srcOrd="1" destOrd="0" presId="urn:microsoft.com/office/officeart/2005/8/layout/hierarchy1"/>
    <dgm:cxn modelId="{6C72261A-F5CD-4B89-A9B9-EF6D679F36AC}" type="presParOf" srcId="{DEC98B46-82DC-46CA-A562-BB43A4ABA343}" destId="{CD06692C-B545-4755-A791-76DF05A7E4A6}" srcOrd="1" destOrd="0" presId="urn:microsoft.com/office/officeart/2005/8/layout/hierarchy1"/>
    <dgm:cxn modelId="{62871BE4-12DD-44E0-A2DA-D51DC735D6B1}" type="presParOf" srcId="{9107164D-80B7-4F77-9BD8-B8637D8FA909}" destId="{FB63B0F4-96AF-4596-B729-CD41391F4296}" srcOrd="4" destOrd="0" presId="urn:microsoft.com/office/officeart/2005/8/layout/hierarchy1"/>
    <dgm:cxn modelId="{6B432FF2-FA8E-48EC-B345-E9863C00FDDA}" type="presParOf" srcId="{FB63B0F4-96AF-4596-B729-CD41391F4296}" destId="{275CE2B1-5364-4FA7-854A-B6CC2BEA1A53}" srcOrd="0" destOrd="0" presId="urn:microsoft.com/office/officeart/2005/8/layout/hierarchy1"/>
    <dgm:cxn modelId="{387F688B-5C99-4238-BAC8-7D1C0962EB57}" type="presParOf" srcId="{275CE2B1-5364-4FA7-854A-B6CC2BEA1A53}" destId="{ED7F14B7-A163-4ABF-A0A8-688232D4D37E}" srcOrd="0" destOrd="0" presId="urn:microsoft.com/office/officeart/2005/8/layout/hierarchy1"/>
    <dgm:cxn modelId="{AB991C03-3864-4D96-9D6E-A8A92DC1B3A9}" type="presParOf" srcId="{275CE2B1-5364-4FA7-854A-B6CC2BEA1A53}" destId="{B85F40D2-8083-4083-914B-418C249557BA}" srcOrd="1" destOrd="0" presId="urn:microsoft.com/office/officeart/2005/8/layout/hierarchy1"/>
    <dgm:cxn modelId="{08107A0B-01C5-43D5-91C9-4E07B5CDB91E}" type="presParOf" srcId="{FB63B0F4-96AF-4596-B729-CD41391F4296}" destId="{62C5120E-F2B0-40EF-A7FF-981CA9B4105A}" srcOrd="1" destOrd="0" presId="urn:microsoft.com/office/officeart/2005/8/layout/hierarchy1"/>
    <dgm:cxn modelId="{00F8A45B-C0F4-4DD6-8AAF-264AD005A089}" type="presParOf" srcId="{62C5120E-F2B0-40EF-A7FF-981CA9B4105A}" destId="{1BD2D6CB-A1C8-4988-A3D0-48D0222E7EC0}" srcOrd="0" destOrd="0" presId="urn:microsoft.com/office/officeart/2005/8/layout/hierarchy1"/>
    <dgm:cxn modelId="{0F4F4D6F-8742-4F07-8E2C-4301F6314C11}" type="presParOf" srcId="{62C5120E-F2B0-40EF-A7FF-981CA9B4105A}" destId="{A62D2437-2D86-4CF0-8F8A-0F4EF6F7106C}" srcOrd="1" destOrd="0" presId="urn:microsoft.com/office/officeart/2005/8/layout/hierarchy1"/>
    <dgm:cxn modelId="{B28EB6B5-F549-4A83-B541-B3859C17AFA0}" type="presParOf" srcId="{A62D2437-2D86-4CF0-8F8A-0F4EF6F7106C}" destId="{9C60E712-D218-4BBC-8894-D18A750F1625}" srcOrd="0" destOrd="0" presId="urn:microsoft.com/office/officeart/2005/8/layout/hierarchy1"/>
    <dgm:cxn modelId="{A5FDB0A6-AFEB-4E5C-90B7-B33595663BDB}" type="presParOf" srcId="{9C60E712-D218-4BBC-8894-D18A750F1625}" destId="{29AFD535-474A-4181-B00D-1F85D35EC608}" srcOrd="0" destOrd="0" presId="urn:microsoft.com/office/officeart/2005/8/layout/hierarchy1"/>
    <dgm:cxn modelId="{61488FD2-2A64-4D30-9156-7D9FB953B816}" type="presParOf" srcId="{9C60E712-D218-4BBC-8894-D18A750F1625}" destId="{90E3A151-94DE-4954-B586-5F55C5A58D91}" srcOrd="1" destOrd="0" presId="urn:microsoft.com/office/officeart/2005/8/layout/hierarchy1"/>
    <dgm:cxn modelId="{2EA657CF-FCD5-471E-A55A-1AB94FAC1788}" type="presParOf" srcId="{A62D2437-2D86-4CF0-8F8A-0F4EF6F7106C}" destId="{9F05C8AF-8688-474A-B22C-13DC84F50B64}" srcOrd="1" destOrd="0" presId="urn:microsoft.com/office/officeart/2005/8/layout/hierarchy1"/>
    <dgm:cxn modelId="{E7253B3E-1B77-483A-86F1-3644E780399A}" type="presParOf" srcId="{9107164D-80B7-4F77-9BD8-B8637D8FA909}" destId="{1CDA5AE1-158A-477D-ADC1-DF50FF9AA070}" srcOrd="5" destOrd="0" presId="urn:microsoft.com/office/officeart/2005/8/layout/hierarchy1"/>
    <dgm:cxn modelId="{910CF4B7-C101-4C4D-B9B0-4CE78E11F52B}" type="presParOf" srcId="{1CDA5AE1-158A-477D-ADC1-DF50FF9AA070}" destId="{B33AE5BF-8854-4E81-914D-CD2D75888F06}" srcOrd="0" destOrd="0" presId="urn:microsoft.com/office/officeart/2005/8/layout/hierarchy1"/>
    <dgm:cxn modelId="{6818BB73-B601-4E7F-A1CE-6B0D3E16B4B9}" type="presParOf" srcId="{B33AE5BF-8854-4E81-914D-CD2D75888F06}" destId="{182B6D0F-02F9-4830-8681-4279FA0E9F33}" srcOrd="0" destOrd="0" presId="urn:microsoft.com/office/officeart/2005/8/layout/hierarchy1"/>
    <dgm:cxn modelId="{C909DD5A-3AF5-43B8-A546-9BBE0E01C864}" type="presParOf" srcId="{B33AE5BF-8854-4E81-914D-CD2D75888F06}" destId="{554DF0B2-89F5-43F7-94F2-D32966420AAE}" srcOrd="1" destOrd="0" presId="urn:microsoft.com/office/officeart/2005/8/layout/hierarchy1"/>
    <dgm:cxn modelId="{2FF0EEC1-11F8-4F3E-BEC7-3CD2E621D5C5}" type="presParOf" srcId="{1CDA5AE1-158A-477D-ADC1-DF50FF9AA070}" destId="{0E5351F6-D54A-42A2-8F8C-964BA630A365}" srcOrd="1" destOrd="0" presId="urn:microsoft.com/office/officeart/2005/8/layout/hierarchy1"/>
    <dgm:cxn modelId="{774E0F7D-2C33-48F4-BD0E-4605E81B95B8}" type="presParOf" srcId="{0E5351F6-D54A-42A2-8F8C-964BA630A365}" destId="{CAA205A6-4FC1-4AE5-AA29-361D03BDF2FA}" srcOrd="0" destOrd="0" presId="urn:microsoft.com/office/officeart/2005/8/layout/hierarchy1"/>
    <dgm:cxn modelId="{8A6F4EBD-CBCF-4E74-A875-B219CF3A8A22}" type="presParOf" srcId="{0E5351F6-D54A-42A2-8F8C-964BA630A365}" destId="{C9AEE9FD-E795-4491-A66E-F859F1E918EB}" srcOrd="1" destOrd="0" presId="urn:microsoft.com/office/officeart/2005/8/layout/hierarchy1"/>
    <dgm:cxn modelId="{05357488-0895-446B-9BFE-CF5B1B42A79B}" type="presParOf" srcId="{C9AEE9FD-E795-4491-A66E-F859F1E918EB}" destId="{5284DCBE-90E7-4798-ABED-CA60DD79A74C}" srcOrd="0" destOrd="0" presId="urn:microsoft.com/office/officeart/2005/8/layout/hierarchy1"/>
    <dgm:cxn modelId="{796BFE1D-430A-4E84-AB82-01E931FE27D1}" type="presParOf" srcId="{5284DCBE-90E7-4798-ABED-CA60DD79A74C}" destId="{E8628194-A916-43E7-B6DF-C9E41C786971}" srcOrd="0" destOrd="0" presId="urn:microsoft.com/office/officeart/2005/8/layout/hierarchy1"/>
    <dgm:cxn modelId="{30C6BE4F-736C-437F-9D22-4CAA69EFEA16}" type="presParOf" srcId="{5284DCBE-90E7-4798-ABED-CA60DD79A74C}" destId="{30AA6F80-AEB5-4CDC-9FBE-9CE55BFB0EEC}" srcOrd="1" destOrd="0" presId="urn:microsoft.com/office/officeart/2005/8/layout/hierarchy1"/>
    <dgm:cxn modelId="{52384679-2054-4DD8-B726-1A731F759E8F}" type="presParOf" srcId="{C9AEE9FD-E795-4491-A66E-F859F1E918EB}" destId="{6796B664-0E4D-49BB-A774-C7C288A69B0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B9FA0-A7AB-1D48-B505-85DF5BBF8B22}">
      <dsp:nvSpPr>
        <dsp:cNvPr id="0" name=""/>
        <dsp:cNvSpPr/>
      </dsp:nvSpPr>
      <dsp:spPr>
        <a:xfrm>
          <a:off x="0" y="164013"/>
          <a:ext cx="2561209" cy="15367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Advocacy, Advocacy and Advocacy</a:t>
          </a:r>
        </a:p>
      </dsp:txBody>
      <dsp:txXfrm>
        <a:off x="0" y="164013"/>
        <a:ext cx="2561209" cy="1536725"/>
      </dsp:txXfrm>
    </dsp:sp>
    <dsp:sp modelId="{63057ADC-28BC-314B-AFCB-F7EBE10DFD32}">
      <dsp:nvSpPr>
        <dsp:cNvPr id="0" name=""/>
        <dsp:cNvSpPr/>
      </dsp:nvSpPr>
      <dsp:spPr>
        <a:xfrm>
          <a:off x="2817330" y="164013"/>
          <a:ext cx="2561209" cy="1536725"/>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National Trauma and Emergency Preparedness System</a:t>
          </a:r>
        </a:p>
      </dsp:txBody>
      <dsp:txXfrm>
        <a:off x="2817330" y="164013"/>
        <a:ext cx="2561209" cy="1536725"/>
      </dsp:txXfrm>
    </dsp:sp>
    <dsp:sp modelId="{606E7ECC-C693-4D4A-8FA4-98529DA1CF9F}">
      <dsp:nvSpPr>
        <dsp:cNvPr id="0" name=""/>
        <dsp:cNvSpPr/>
      </dsp:nvSpPr>
      <dsp:spPr>
        <a:xfrm>
          <a:off x="5634661" y="164013"/>
          <a:ext cx="2561209" cy="1536725"/>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Strengthen COT Core Programs (Quality/Education)</a:t>
          </a:r>
        </a:p>
      </dsp:txBody>
      <dsp:txXfrm>
        <a:off x="5634661" y="164013"/>
        <a:ext cx="2561209" cy="1536725"/>
      </dsp:txXfrm>
    </dsp:sp>
    <dsp:sp modelId="{2326BED8-4E88-E74C-BC6A-512B16DB5A1E}">
      <dsp:nvSpPr>
        <dsp:cNvPr id="0" name=""/>
        <dsp:cNvSpPr/>
      </dsp:nvSpPr>
      <dsp:spPr>
        <a:xfrm>
          <a:off x="0" y="1956860"/>
          <a:ext cx="2561209" cy="1536725"/>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Focus on Rural Trauma/Trauma Care in the Community</a:t>
          </a:r>
        </a:p>
      </dsp:txBody>
      <dsp:txXfrm>
        <a:off x="0" y="1956860"/>
        <a:ext cx="2561209" cy="1536725"/>
      </dsp:txXfrm>
    </dsp:sp>
    <dsp:sp modelId="{7B03BA7F-0E37-B845-B5C0-57C48C4E57AC}">
      <dsp:nvSpPr>
        <dsp:cNvPr id="0" name=""/>
        <dsp:cNvSpPr/>
      </dsp:nvSpPr>
      <dsp:spPr>
        <a:xfrm>
          <a:off x="2817330" y="1956860"/>
          <a:ext cx="2561209" cy="1536725"/>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Injury Prevention with focus on Firearm Injury Prevention</a:t>
          </a:r>
        </a:p>
      </dsp:txBody>
      <dsp:txXfrm>
        <a:off x="2817330" y="1956860"/>
        <a:ext cx="2561209" cy="1536725"/>
      </dsp:txXfrm>
    </dsp:sp>
    <dsp:sp modelId="{B82CE57C-D941-EB4A-8968-80141B94D919}">
      <dsp:nvSpPr>
        <dsp:cNvPr id="0" name=""/>
        <dsp:cNvSpPr/>
      </dsp:nvSpPr>
      <dsp:spPr>
        <a:xfrm>
          <a:off x="5634661" y="1956860"/>
          <a:ext cx="2561209" cy="153672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COT Membership/Engagement Opportunities</a:t>
          </a:r>
        </a:p>
      </dsp:txBody>
      <dsp:txXfrm>
        <a:off x="5634661" y="1956860"/>
        <a:ext cx="2561209" cy="1536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05A6-4FC1-4AE5-AA29-361D03BDF2FA}">
      <dsp:nvSpPr>
        <dsp:cNvPr id="0" name=""/>
        <dsp:cNvSpPr/>
      </dsp:nvSpPr>
      <dsp:spPr>
        <a:xfrm>
          <a:off x="8237923" y="1316577"/>
          <a:ext cx="91440" cy="333266"/>
        </a:xfrm>
        <a:custGeom>
          <a:avLst/>
          <a:gdLst/>
          <a:ahLst/>
          <a:cxnLst/>
          <a:rect l="0" t="0" r="0" b="0"/>
          <a:pathLst>
            <a:path>
              <a:moveTo>
                <a:pt x="45720" y="0"/>
              </a:moveTo>
              <a:lnTo>
                <a:pt x="45720"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2D6CB-A1C8-4988-A3D0-48D0222E7EC0}">
      <dsp:nvSpPr>
        <dsp:cNvPr id="0" name=""/>
        <dsp:cNvSpPr/>
      </dsp:nvSpPr>
      <dsp:spPr>
        <a:xfrm>
          <a:off x="6837376" y="1316577"/>
          <a:ext cx="91440" cy="333266"/>
        </a:xfrm>
        <a:custGeom>
          <a:avLst/>
          <a:gdLst/>
          <a:ahLst/>
          <a:cxnLst/>
          <a:rect l="0" t="0" r="0" b="0"/>
          <a:pathLst>
            <a:path>
              <a:moveTo>
                <a:pt x="45720" y="0"/>
              </a:moveTo>
              <a:lnTo>
                <a:pt x="45720"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235CA3-45D8-4E9B-B5A5-9FB884877762}">
      <dsp:nvSpPr>
        <dsp:cNvPr id="0" name=""/>
        <dsp:cNvSpPr/>
      </dsp:nvSpPr>
      <dsp:spPr>
        <a:xfrm>
          <a:off x="2681454" y="1316577"/>
          <a:ext cx="2100820" cy="333266"/>
        </a:xfrm>
        <a:custGeom>
          <a:avLst/>
          <a:gdLst/>
          <a:ahLst/>
          <a:cxnLst/>
          <a:rect l="0" t="0" r="0" b="0"/>
          <a:pathLst>
            <a:path>
              <a:moveTo>
                <a:pt x="0" y="0"/>
              </a:moveTo>
              <a:lnTo>
                <a:pt x="0" y="227111"/>
              </a:lnTo>
              <a:lnTo>
                <a:pt x="2100820" y="227111"/>
              </a:lnTo>
              <a:lnTo>
                <a:pt x="2100820"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C5234A-ADE0-4AD4-B957-59D9D1B229A8}">
      <dsp:nvSpPr>
        <dsp:cNvPr id="0" name=""/>
        <dsp:cNvSpPr/>
      </dsp:nvSpPr>
      <dsp:spPr>
        <a:xfrm>
          <a:off x="2681454" y="1316577"/>
          <a:ext cx="700273" cy="333266"/>
        </a:xfrm>
        <a:custGeom>
          <a:avLst/>
          <a:gdLst/>
          <a:ahLst/>
          <a:cxnLst/>
          <a:rect l="0" t="0" r="0" b="0"/>
          <a:pathLst>
            <a:path>
              <a:moveTo>
                <a:pt x="0" y="0"/>
              </a:moveTo>
              <a:lnTo>
                <a:pt x="0" y="227111"/>
              </a:lnTo>
              <a:lnTo>
                <a:pt x="700273" y="227111"/>
              </a:lnTo>
              <a:lnTo>
                <a:pt x="700273"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DBEDDF-BF66-4CAD-8598-747EB9AD36DF}">
      <dsp:nvSpPr>
        <dsp:cNvPr id="0" name=""/>
        <dsp:cNvSpPr/>
      </dsp:nvSpPr>
      <dsp:spPr>
        <a:xfrm>
          <a:off x="1981181" y="1316577"/>
          <a:ext cx="700273" cy="333266"/>
        </a:xfrm>
        <a:custGeom>
          <a:avLst/>
          <a:gdLst/>
          <a:ahLst/>
          <a:cxnLst/>
          <a:rect l="0" t="0" r="0" b="0"/>
          <a:pathLst>
            <a:path>
              <a:moveTo>
                <a:pt x="700273" y="0"/>
              </a:moveTo>
              <a:lnTo>
                <a:pt x="700273" y="227111"/>
              </a:lnTo>
              <a:lnTo>
                <a:pt x="0" y="227111"/>
              </a:lnTo>
              <a:lnTo>
                <a:pt x="0"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46646-E556-40A4-AA81-0D895C2D690D}">
      <dsp:nvSpPr>
        <dsp:cNvPr id="0" name=""/>
        <dsp:cNvSpPr/>
      </dsp:nvSpPr>
      <dsp:spPr>
        <a:xfrm>
          <a:off x="580634" y="1316577"/>
          <a:ext cx="2100820" cy="333266"/>
        </a:xfrm>
        <a:custGeom>
          <a:avLst/>
          <a:gdLst/>
          <a:ahLst/>
          <a:cxnLst/>
          <a:rect l="0" t="0" r="0" b="0"/>
          <a:pathLst>
            <a:path>
              <a:moveTo>
                <a:pt x="2100820" y="0"/>
              </a:moveTo>
              <a:lnTo>
                <a:pt x="2100820" y="227111"/>
              </a:lnTo>
              <a:lnTo>
                <a:pt x="0" y="227111"/>
              </a:lnTo>
              <a:lnTo>
                <a:pt x="0" y="333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FEAE04-3ED3-4CCF-B19B-6DD3C8F9DD5B}">
      <dsp:nvSpPr>
        <dsp:cNvPr id="0" name=""/>
        <dsp:cNvSpPr/>
      </dsp:nvSpPr>
      <dsp:spPr>
        <a:xfrm>
          <a:off x="558473" y="432129"/>
          <a:ext cx="1292463" cy="928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BC510-A2D9-4EEF-B6D9-E43247CC45A6}">
      <dsp:nvSpPr>
        <dsp:cNvPr id="0" name=""/>
        <dsp:cNvSpPr/>
      </dsp:nvSpPr>
      <dsp:spPr>
        <a:xfrm>
          <a:off x="685796" y="553085"/>
          <a:ext cx="1292463" cy="9282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Review and Selection of Central COT Membership</a:t>
          </a:r>
        </a:p>
      </dsp:txBody>
      <dsp:txXfrm>
        <a:off x="712983" y="580272"/>
        <a:ext cx="1238089" cy="873842"/>
      </dsp:txXfrm>
    </dsp:sp>
    <dsp:sp modelId="{1ED04E04-411A-4C85-AC9E-B151A67C3885}">
      <dsp:nvSpPr>
        <dsp:cNvPr id="0" name=""/>
        <dsp:cNvSpPr/>
      </dsp:nvSpPr>
      <dsp:spPr>
        <a:xfrm>
          <a:off x="2108503" y="588929"/>
          <a:ext cx="1145902" cy="727647"/>
        </a:xfrm>
        <a:prstGeom prst="roundRect">
          <a:avLst>
            <a:gd name="adj" fmla="val 10000"/>
          </a:avLst>
        </a:prstGeom>
        <a:solidFill>
          <a:srgbClr val="E91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513AF-CB29-4C13-A1A4-8496ED1778F9}">
      <dsp:nvSpPr>
        <dsp:cNvPr id="0" name=""/>
        <dsp:cNvSpPr/>
      </dsp:nvSpPr>
      <dsp:spPr>
        <a:xfrm>
          <a:off x="2235826" y="709886"/>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Mentoring for Excellence in Trauma Surgery (METS)</a:t>
          </a:r>
        </a:p>
      </dsp:txBody>
      <dsp:txXfrm>
        <a:off x="2257138" y="731198"/>
        <a:ext cx="1103278" cy="685023"/>
      </dsp:txXfrm>
    </dsp:sp>
    <dsp:sp modelId="{EDA35FAE-6951-4440-AF90-EF0A820C47F0}">
      <dsp:nvSpPr>
        <dsp:cNvPr id="0" name=""/>
        <dsp:cNvSpPr/>
      </dsp:nvSpPr>
      <dsp:spPr>
        <a:xfrm>
          <a:off x="7683" y="1649844"/>
          <a:ext cx="1145902" cy="72764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91DC7-FA43-4D91-A36B-D91EB89777C9}">
      <dsp:nvSpPr>
        <dsp:cNvPr id="0" name=""/>
        <dsp:cNvSpPr/>
      </dsp:nvSpPr>
      <dsp:spPr>
        <a:xfrm>
          <a:off x="135005" y="1770800"/>
          <a:ext cx="1145902" cy="727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Future Trauma Leaders (FTL)</a:t>
          </a:r>
        </a:p>
      </dsp:txBody>
      <dsp:txXfrm>
        <a:off x="156317" y="1792112"/>
        <a:ext cx="1103278" cy="685023"/>
      </dsp:txXfrm>
    </dsp:sp>
    <dsp:sp modelId="{857BC2C2-8258-4DE2-8B53-B85A54DDC0F9}">
      <dsp:nvSpPr>
        <dsp:cNvPr id="0" name=""/>
        <dsp:cNvSpPr/>
      </dsp:nvSpPr>
      <dsp:spPr>
        <a:xfrm>
          <a:off x="1408230" y="1649844"/>
          <a:ext cx="1145902" cy="72764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177B8-5002-45BF-B7B6-7F545A286D48}">
      <dsp:nvSpPr>
        <dsp:cNvPr id="0" name=""/>
        <dsp:cNvSpPr/>
      </dsp:nvSpPr>
      <dsp:spPr>
        <a:xfrm>
          <a:off x="1535552" y="1770800"/>
          <a:ext cx="1145902" cy="727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Resident and Associate Society (RAS)</a:t>
          </a:r>
        </a:p>
      </dsp:txBody>
      <dsp:txXfrm>
        <a:off x="1556864" y="1792112"/>
        <a:ext cx="1103278" cy="685023"/>
      </dsp:txXfrm>
    </dsp:sp>
    <dsp:sp modelId="{07C89123-F2E2-476F-B83B-9053F88C35AC}">
      <dsp:nvSpPr>
        <dsp:cNvPr id="0" name=""/>
        <dsp:cNvSpPr/>
      </dsp:nvSpPr>
      <dsp:spPr>
        <a:xfrm>
          <a:off x="2808777" y="1649844"/>
          <a:ext cx="1145902" cy="72764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CA63C-77CE-4616-AC26-18BEF0956804}">
      <dsp:nvSpPr>
        <dsp:cNvPr id="0" name=""/>
        <dsp:cNvSpPr/>
      </dsp:nvSpPr>
      <dsp:spPr>
        <a:xfrm>
          <a:off x="2936099" y="1770800"/>
          <a:ext cx="1145902" cy="727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Young Fellows Association (YFA)</a:t>
          </a:r>
        </a:p>
      </dsp:txBody>
      <dsp:txXfrm>
        <a:off x="2957411" y="1792112"/>
        <a:ext cx="1103278" cy="685023"/>
      </dsp:txXfrm>
    </dsp:sp>
    <dsp:sp modelId="{4180C326-DC32-4A40-8D85-C5E1234BAE89}">
      <dsp:nvSpPr>
        <dsp:cNvPr id="0" name=""/>
        <dsp:cNvSpPr/>
      </dsp:nvSpPr>
      <dsp:spPr>
        <a:xfrm>
          <a:off x="4209324" y="1649844"/>
          <a:ext cx="1145902" cy="72764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208CC6-5590-41E3-A348-19FC33793E9E}">
      <dsp:nvSpPr>
        <dsp:cNvPr id="0" name=""/>
        <dsp:cNvSpPr/>
      </dsp:nvSpPr>
      <dsp:spPr>
        <a:xfrm>
          <a:off x="4336646" y="1770800"/>
          <a:ext cx="1145902" cy="727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Clinical Scholars </a:t>
          </a:r>
        </a:p>
      </dsp:txBody>
      <dsp:txXfrm>
        <a:off x="4357958" y="1792112"/>
        <a:ext cx="1103278" cy="685023"/>
      </dsp:txXfrm>
    </dsp:sp>
    <dsp:sp modelId="{3025CB60-33A3-4EED-AF7D-4424E26E85FF}">
      <dsp:nvSpPr>
        <dsp:cNvPr id="0" name=""/>
        <dsp:cNvSpPr/>
      </dsp:nvSpPr>
      <dsp:spPr>
        <a:xfrm>
          <a:off x="3509050" y="588929"/>
          <a:ext cx="1145902" cy="727647"/>
        </a:xfrm>
        <a:prstGeom prst="roundRect">
          <a:avLst>
            <a:gd name="adj" fmla="val 10000"/>
          </a:avLst>
        </a:prstGeom>
        <a:solidFill>
          <a:srgbClr val="E91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8216C-C6D2-4C7D-A6E3-C43F81EC4DD5}">
      <dsp:nvSpPr>
        <dsp:cNvPr id="0" name=""/>
        <dsp:cNvSpPr/>
      </dsp:nvSpPr>
      <dsp:spPr>
        <a:xfrm>
          <a:off x="3636373" y="709886"/>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DEI Advisory Council </a:t>
          </a:r>
        </a:p>
      </dsp:txBody>
      <dsp:txXfrm>
        <a:off x="3657685" y="731198"/>
        <a:ext cx="1103278" cy="685023"/>
      </dsp:txXfrm>
    </dsp:sp>
    <dsp:sp modelId="{2DEA673E-47D4-4361-89F0-CA5C006ED015}">
      <dsp:nvSpPr>
        <dsp:cNvPr id="0" name=""/>
        <dsp:cNvSpPr/>
      </dsp:nvSpPr>
      <dsp:spPr>
        <a:xfrm>
          <a:off x="4909597" y="588929"/>
          <a:ext cx="1145902" cy="727647"/>
        </a:xfrm>
        <a:prstGeom prst="roundRect">
          <a:avLst>
            <a:gd name="adj" fmla="val 10000"/>
          </a:avLst>
        </a:prstGeom>
        <a:solidFill>
          <a:srgbClr val="E91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232839-2AC3-4271-8844-6EF28059489B}">
      <dsp:nvSpPr>
        <dsp:cNvPr id="0" name=""/>
        <dsp:cNvSpPr/>
      </dsp:nvSpPr>
      <dsp:spPr>
        <a:xfrm>
          <a:off x="5036920" y="709886"/>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Scudder Oration Work Group</a:t>
          </a:r>
        </a:p>
        <a:p>
          <a:pPr marL="0" lvl="0" indent="0" algn="ctr" defTabSz="444500">
            <a:lnSpc>
              <a:spcPct val="90000"/>
            </a:lnSpc>
            <a:spcBef>
              <a:spcPct val="0"/>
            </a:spcBef>
            <a:spcAft>
              <a:spcPct val="35000"/>
            </a:spcAft>
            <a:buNone/>
          </a:pPr>
          <a:r>
            <a:rPr lang="en-US" sz="1000" kern="1200" dirty="0"/>
            <a:t>(Scudder Selection)</a:t>
          </a:r>
        </a:p>
      </dsp:txBody>
      <dsp:txXfrm>
        <a:off x="5058232" y="731198"/>
        <a:ext cx="1103278" cy="685023"/>
      </dsp:txXfrm>
    </dsp:sp>
    <dsp:sp modelId="{ED7F14B7-A163-4ABF-A0A8-688232D4D37E}">
      <dsp:nvSpPr>
        <dsp:cNvPr id="0" name=""/>
        <dsp:cNvSpPr/>
      </dsp:nvSpPr>
      <dsp:spPr>
        <a:xfrm>
          <a:off x="6310145" y="588929"/>
          <a:ext cx="1145902" cy="727647"/>
        </a:xfrm>
        <a:prstGeom prst="roundRect">
          <a:avLst>
            <a:gd name="adj" fmla="val 10000"/>
          </a:avLst>
        </a:prstGeom>
        <a:solidFill>
          <a:srgbClr val="E91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F40D2-8083-4083-914B-418C249557BA}">
      <dsp:nvSpPr>
        <dsp:cNvPr id="0" name=""/>
        <dsp:cNvSpPr/>
      </dsp:nvSpPr>
      <dsp:spPr>
        <a:xfrm>
          <a:off x="6437467" y="709886"/>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Specialty Surgery Advisory Council</a:t>
          </a:r>
        </a:p>
      </dsp:txBody>
      <dsp:txXfrm>
        <a:off x="6458779" y="731198"/>
        <a:ext cx="1103278" cy="685023"/>
      </dsp:txXfrm>
    </dsp:sp>
    <dsp:sp modelId="{29AFD535-474A-4181-B00D-1F85D35EC608}">
      <dsp:nvSpPr>
        <dsp:cNvPr id="0" name=""/>
        <dsp:cNvSpPr/>
      </dsp:nvSpPr>
      <dsp:spPr>
        <a:xfrm>
          <a:off x="6310145" y="1649844"/>
          <a:ext cx="1145902" cy="727647"/>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3A151-94DE-4954-B586-5F55C5A58D91}">
      <dsp:nvSpPr>
        <dsp:cNvPr id="0" name=""/>
        <dsp:cNvSpPr/>
      </dsp:nvSpPr>
      <dsp:spPr>
        <a:xfrm>
          <a:off x="6437467" y="1770800"/>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Burn, Neuro, Ortho, Reconstruct, Vascular, OMS, OB/Gyn, Urology</a:t>
          </a:r>
        </a:p>
      </dsp:txBody>
      <dsp:txXfrm>
        <a:off x="6458779" y="1792112"/>
        <a:ext cx="1103278" cy="685023"/>
      </dsp:txXfrm>
    </dsp:sp>
    <dsp:sp modelId="{182B6D0F-02F9-4830-8681-4279FA0E9F33}">
      <dsp:nvSpPr>
        <dsp:cNvPr id="0" name=""/>
        <dsp:cNvSpPr/>
      </dsp:nvSpPr>
      <dsp:spPr>
        <a:xfrm>
          <a:off x="7710692" y="588929"/>
          <a:ext cx="1145902" cy="727647"/>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4DF0B2-89F5-43F7-94F2-D32966420AAE}">
      <dsp:nvSpPr>
        <dsp:cNvPr id="0" name=""/>
        <dsp:cNvSpPr/>
      </dsp:nvSpPr>
      <dsp:spPr>
        <a:xfrm>
          <a:off x="7838014" y="709886"/>
          <a:ext cx="1145902" cy="727647"/>
        </a:xfrm>
        <a:prstGeom prst="roundRect">
          <a:avLst>
            <a:gd name="adj" fmla="val 10000"/>
          </a:avLst>
        </a:prstGeom>
        <a:solidFill>
          <a:schemeClr val="lt1">
            <a:alpha val="90000"/>
            <a:hueOff val="0"/>
            <a:satOff val="0"/>
            <a:lumOff val="0"/>
            <a:alphaOff val="0"/>
          </a:schemeClr>
        </a:solidFill>
        <a:ln w="12700" cap="flat" cmpd="sng" algn="ctr">
          <a:solidFill>
            <a:srgbClr val="E91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Liaisons and Consultants</a:t>
          </a:r>
        </a:p>
      </dsp:txBody>
      <dsp:txXfrm>
        <a:off x="7859326" y="731198"/>
        <a:ext cx="1103278" cy="685023"/>
      </dsp:txXfrm>
    </dsp:sp>
    <dsp:sp modelId="{E8628194-A916-43E7-B6DF-C9E41C786971}">
      <dsp:nvSpPr>
        <dsp:cNvPr id="0" name=""/>
        <dsp:cNvSpPr/>
      </dsp:nvSpPr>
      <dsp:spPr>
        <a:xfrm>
          <a:off x="7710692" y="1649844"/>
          <a:ext cx="1145902" cy="1354225"/>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AA6F80-AEB5-4CDC-9FBE-9CE55BFB0EEC}">
      <dsp:nvSpPr>
        <dsp:cNvPr id="0" name=""/>
        <dsp:cNvSpPr/>
      </dsp:nvSpPr>
      <dsp:spPr>
        <a:xfrm>
          <a:off x="7838014" y="1770800"/>
          <a:ext cx="1145902" cy="1354225"/>
        </a:xfrm>
        <a:prstGeom prst="roundRect">
          <a:avLst>
            <a:gd name="adj" fmla="val 10000"/>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Liaison to/from ACS-COT</a:t>
          </a:r>
        </a:p>
        <a:p>
          <a:pPr marL="0" lvl="0" indent="0" algn="ctr" defTabSz="444500">
            <a:lnSpc>
              <a:spcPct val="90000"/>
            </a:lnSpc>
            <a:spcBef>
              <a:spcPct val="0"/>
            </a:spcBef>
            <a:spcAft>
              <a:spcPct val="35000"/>
            </a:spcAft>
            <a:buNone/>
          </a:pPr>
          <a:r>
            <a:rPr lang="en-US" sz="1000" kern="1200" dirty="0"/>
            <a:t>Federal Partner</a:t>
          </a:r>
        </a:p>
        <a:p>
          <a:pPr marL="0" lvl="0" indent="0" algn="ctr" defTabSz="444500">
            <a:lnSpc>
              <a:spcPct val="90000"/>
            </a:lnSpc>
            <a:spcBef>
              <a:spcPct val="0"/>
            </a:spcBef>
            <a:spcAft>
              <a:spcPct val="35000"/>
            </a:spcAft>
            <a:buNone/>
          </a:pPr>
          <a:r>
            <a:rPr lang="en-US" sz="1000" kern="1200" dirty="0"/>
            <a:t>Independent Contactor</a:t>
          </a:r>
        </a:p>
      </dsp:txBody>
      <dsp:txXfrm>
        <a:off x="7871576" y="1804362"/>
        <a:ext cx="1078778" cy="12871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F035E-A023-8F49-BFF3-2B9C2D030E26}"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47F47-C0AC-5140-AA7A-FE9D19A65191}" type="slidenum">
              <a:rPr lang="en-US" smtClean="0"/>
              <a:t>‹#›</a:t>
            </a:fld>
            <a:endParaRPr lang="en-US"/>
          </a:p>
        </p:txBody>
      </p:sp>
    </p:spTree>
    <p:extLst>
      <p:ext uri="{BB962C8B-B14F-4D97-AF65-F5344CB8AC3E}">
        <p14:creationId xmlns:p14="http://schemas.microsoft.com/office/powerpoint/2010/main" val="155493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5447F47-C0AC-5140-AA7A-FE9D19A65191}" type="slidenum">
              <a:rPr lang="en-US" smtClean="0"/>
              <a:t>1</a:t>
            </a:fld>
            <a:endParaRPr lang="en-US"/>
          </a:p>
        </p:txBody>
      </p:sp>
    </p:spTree>
    <p:extLst>
      <p:ext uri="{BB962C8B-B14F-4D97-AF65-F5344CB8AC3E}">
        <p14:creationId xmlns:p14="http://schemas.microsoft.com/office/powerpoint/2010/main" val="2628378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directional = cannot go back to the regional committee – once done with central you are done</a:t>
            </a:r>
          </a:p>
        </p:txBody>
      </p:sp>
      <p:sp>
        <p:nvSpPr>
          <p:cNvPr id="4" name="Slide Number Placeholder 3"/>
          <p:cNvSpPr>
            <a:spLocks noGrp="1"/>
          </p:cNvSpPr>
          <p:nvPr>
            <p:ph type="sldNum" sz="quarter" idx="5"/>
          </p:nvPr>
        </p:nvSpPr>
        <p:spPr/>
        <p:txBody>
          <a:bodyPr/>
          <a:lstStyle/>
          <a:p>
            <a:fld id="{75447F47-C0AC-5140-AA7A-FE9D19A65191}" type="slidenum">
              <a:rPr lang="en-US" smtClean="0"/>
              <a:t>39</a:t>
            </a:fld>
            <a:endParaRPr lang="en-US"/>
          </a:p>
        </p:txBody>
      </p:sp>
    </p:spTree>
    <p:extLst>
      <p:ext uri="{BB962C8B-B14F-4D97-AF65-F5344CB8AC3E}">
        <p14:creationId xmlns:p14="http://schemas.microsoft.com/office/powerpoint/2010/main" val="368207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40</a:t>
            </a:fld>
            <a:endParaRPr lang="en-US"/>
          </a:p>
        </p:txBody>
      </p:sp>
    </p:spTree>
    <p:extLst>
      <p:ext uri="{BB962C8B-B14F-4D97-AF65-F5344CB8AC3E}">
        <p14:creationId xmlns:p14="http://schemas.microsoft.com/office/powerpoint/2010/main" val="375289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address……</a:t>
            </a:r>
          </a:p>
        </p:txBody>
      </p:sp>
      <p:sp>
        <p:nvSpPr>
          <p:cNvPr id="4" name="Slide Number Placeholder 3"/>
          <p:cNvSpPr>
            <a:spLocks noGrp="1"/>
          </p:cNvSpPr>
          <p:nvPr>
            <p:ph type="sldNum" sz="quarter" idx="5"/>
          </p:nvPr>
        </p:nvSpPr>
        <p:spPr/>
        <p:txBody>
          <a:bodyPr/>
          <a:lstStyle/>
          <a:p>
            <a:fld id="{75447F47-C0AC-5140-AA7A-FE9D19A65191}" type="slidenum">
              <a:rPr lang="en-US" smtClean="0"/>
              <a:t>42</a:t>
            </a:fld>
            <a:endParaRPr lang="en-US"/>
          </a:p>
        </p:txBody>
      </p:sp>
    </p:spTree>
    <p:extLst>
      <p:ext uri="{BB962C8B-B14F-4D97-AF65-F5344CB8AC3E}">
        <p14:creationId xmlns:p14="http://schemas.microsoft.com/office/powerpoint/2010/main" val="1684388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term not guaranteed – needs to be earned.</a:t>
            </a:r>
          </a:p>
          <a:p>
            <a:r>
              <a:rPr lang="en-US" dirty="0"/>
              <a:t>2</a:t>
            </a:r>
            <a:r>
              <a:rPr lang="en-US" baseline="30000" dirty="0"/>
              <a:t>nd</a:t>
            </a:r>
            <a:r>
              <a:rPr lang="en-US" dirty="0"/>
              <a:t> term appointment questionnaire – sent in third year/first term</a:t>
            </a:r>
          </a:p>
          <a:p>
            <a:r>
              <a:rPr lang="en-US" dirty="0"/>
              <a:t>  1. You will be asked</a:t>
            </a:r>
          </a:p>
          <a:p>
            <a:r>
              <a:rPr lang="en-US" dirty="0"/>
              <a:t>	a. Which meetings</a:t>
            </a:r>
          </a:p>
          <a:p>
            <a:r>
              <a:rPr lang="en-US" dirty="0"/>
              <a:t>	b. What projects have you worked on</a:t>
            </a:r>
          </a:p>
          <a:p>
            <a:r>
              <a:rPr lang="en-US" dirty="0"/>
              <a:t>  2. Feedback from your Committee Chair</a:t>
            </a:r>
          </a:p>
          <a:p>
            <a:endParaRPr lang="en-US" dirty="0"/>
          </a:p>
        </p:txBody>
      </p:sp>
      <p:sp>
        <p:nvSpPr>
          <p:cNvPr id="4" name="Slide Number Placeholder 3"/>
          <p:cNvSpPr>
            <a:spLocks noGrp="1"/>
          </p:cNvSpPr>
          <p:nvPr>
            <p:ph type="sldNum" sz="quarter" idx="5"/>
          </p:nvPr>
        </p:nvSpPr>
        <p:spPr/>
        <p:txBody>
          <a:bodyPr/>
          <a:lstStyle/>
          <a:p>
            <a:fld id="{4BBA1074-7A2F-224A-B9EF-1A377180248F}" type="slidenum">
              <a:rPr lang="en-US" smtClean="0"/>
              <a:t>43</a:t>
            </a:fld>
            <a:endParaRPr lang="en-US"/>
          </a:p>
        </p:txBody>
      </p:sp>
    </p:spTree>
    <p:extLst>
      <p:ext uri="{BB962C8B-B14F-4D97-AF65-F5344CB8AC3E}">
        <p14:creationId xmlns:p14="http://schemas.microsoft.com/office/powerpoint/2010/main" val="7558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very nice (and may already be included at the banquet) to include years of service and positions held on this slide….I agree a collage of photos also nice. (</a:t>
            </a:r>
            <a:r>
              <a:rPr lang="en-US" dirty="0" err="1"/>
              <a:t>JvH</a:t>
            </a:r>
            <a:r>
              <a:rPr lang="en-US" dirty="0"/>
              <a:t> - all included in at the Banquet TY’s)</a:t>
            </a:r>
          </a:p>
          <a:p>
            <a:endParaRPr lang="en-US" dirty="0"/>
          </a:p>
          <a:p>
            <a:r>
              <a:rPr lang="en-US" dirty="0"/>
              <a:t>Thanking folks for service should come with some recognition of the length of service I believe – don’t know if that is achievable with existing COT record/record keeping, just my thoughts.</a:t>
            </a: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44</a:t>
            </a:fld>
            <a:endParaRPr lang="en-US"/>
          </a:p>
        </p:txBody>
      </p:sp>
    </p:spTree>
    <p:extLst>
      <p:ext uri="{BB962C8B-B14F-4D97-AF65-F5344CB8AC3E}">
        <p14:creationId xmlns:p14="http://schemas.microsoft.com/office/powerpoint/2010/main" val="312990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Barnes: Would a diagram – much like slide 5 – that showed what all makes up METS and then one slide on each of the METS programs be easier to understand????</a:t>
            </a:r>
          </a:p>
        </p:txBody>
      </p:sp>
      <p:sp>
        <p:nvSpPr>
          <p:cNvPr id="4" name="Slide Number Placeholder 3"/>
          <p:cNvSpPr>
            <a:spLocks noGrp="1"/>
          </p:cNvSpPr>
          <p:nvPr>
            <p:ph type="sldNum" sz="quarter" idx="5"/>
          </p:nvPr>
        </p:nvSpPr>
        <p:spPr/>
        <p:txBody>
          <a:bodyPr/>
          <a:lstStyle/>
          <a:p>
            <a:fld id="{75447F47-C0AC-5140-AA7A-FE9D19A65191}" type="slidenum">
              <a:rPr lang="en-US" smtClean="0"/>
              <a:t>48</a:t>
            </a:fld>
            <a:endParaRPr lang="en-US"/>
          </a:p>
        </p:txBody>
      </p:sp>
    </p:spTree>
    <p:extLst>
      <p:ext uri="{BB962C8B-B14F-4D97-AF65-F5344CB8AC3E}">
        <p14:creationId xmlns:p14="http://schemas.microsoft.com/office/powerpoint/2010/main" val="2629281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Barnes - The above and below seems to be about the FTL program – METS is hard to understand - </a:t>
            </a:r>
          </a:p>
          <a:p>
            <a:pPr marL="228600" indent="-228600">
              <a:buAutoNum type="arabicPeriod"/>
            </a:pPr>
            <a:endParaRPr lang="en-US" dirty="0"/>
          </a:p>
          <a:p>
            <a:pPr marL="228600" indent="-228600">
              <a:buAutoNum type="arabicPeriod"/>
            </a:pPr>
            <a:r>
              <a:rPr lang="en-US" dirty="0"/>
              <a:t>Program established in 2015 by Dr. Bulger</a:t>
            </a:r>
          </a:p>
          <a:p>
            <a:pPr marL="228600" indent="-228600">
              <a:buAutoNum type="arabicPeriod"/>
            </a:pPr>
            <a:r>
              <a:rPr lang="en-US" dirty="0"/>
              <a:t>Goal – foster…..</a:t>
            </a:r>
          </a:p>
          <a:p>
            <a:pPr marL="685800" lvl="1" indent="-228600">
              <a:buAutoNum type="arabicPeriod"/>
            </a:pPr>
            <a:r>
              <a:rPr lang="en-US" dirty="0"/>
              <a:t>Early career portal of entry into the COT</a:t>
            </a:r>
          </a:p>
          <a:p>
            <a:pPr marL="228600" lvl="0" indent="-228600">
              <a:buAutoNum type="arabicPeriod"/>
            </a:pPr>
            <a:r>
              <a:rPr lang="en-US" dirty="0"/>
              <a:t>Win – win for the COT</a:t>
            </a:r>
          </a:p>
          <a:p>
            <a:pPr marL="685800" lvl="1" indent="-228600">
              <a:buAutoNum type="arabicPeriod"/>
            </a:pPr>
            <a:r>
              <a:rPr lang="en-US" dirty="0"/>
              <a:t>They get early career exposure</a:t>
            </a:r>
          </a:p>
          <a:p>
            <a:pPr marL="685800" lvl="1" indent="-228600">
              <a:buAutoNum type="arabicPeriod"/>
            </a:pPr>
            <a:r>
              <a:rPr lang="en-US" dirty="0"/>
              <a:t>COT benefits from their perspective as young surgeons and energy to multiple projects</a:t>
            </a:r>
          </a:p>
          <a:p>
            <a:pPr marL="228600" lvl="0" indent="-228600">
              <a:buAutoNum type="arabicPeriod"/>
            </a:pPr>
            <a:r>
              <a:rPr lang="en-US" dirty="0"/>
              <a:t>Also key to provide pathway for participation</a:t>
            </a:r>
          </a:p>
          <a:p>
            <a:pPr marL="685800" lvl="1" indent="-228600">
              <a:buAutoNum type="arabicPeriod"/>
            </a:pPr>
            <a:r>
              <a:rPr lang="en-US" dirty="0"/>
              <a:t>Regional appointment</a:t>
            </a:r>
          </a:p>
          <a:p>
            <a:pPr marL="685800" lvl="1" indent="-228600">
              <a:buAutoNum type="arabicPeriod"/>
            </a:pPr>
            <a:r>
              <a:rPr lang="en-US" dirty="0"/>
              <a:t>If not, then FTL transition appointment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0310EE1-66B4-6846-88D4-3032D44BAA72}" type="slidenum">
              <a:rPr lang="en-US" smtClean="0"/>
              <a:t>50</a:t>
            </a:fld>
            <a:endParaRPr lang="en-US"/>
          </a:p>
        </p:txBody>
      </p:sp>
    </p:spTree>
    <p:extLst>
      <p:ext uri="{BB962C8B-B14F-4D97-AF65-F5344CB8AC3E}">
        <p14:creationId xmlns:p14="http://schemas.microsoft.com/office/powerpoint/2010/main" val="244094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components to the program:</a:t>
            </a:r>
          </a:p>
          <a:p>
            <a:r>
              <a:rPr lang="en-US" dirty="0"/>
              <a:t>	1. Future Trauma Leaders</a:t>
            </a:r>
          </a:p>
          <a:p>
            <a:r>
              <a:rPr lang="en-US" dirty="0"/>
              <a:t>		a. 4/year</a:t>
            </a:r>
          </a:p>
          <a:p>
            <a:r>
              <a:rPr lang="en-US" dirty="0"/>
              <a:t>		b. </a:t>
            </a:r>
          </a:p>
          <a:p>
            <a:r>
              <a:rPr lang="en-US" dirty="0"/>
              <a:t> </a:t>
            </a:r>
          </a:p>
          <a:p>
            <a:r>
              <a:rPr lang="en-US" dirty="0"/>
              <a:t>4 per year – </a:t>
            </a:r>
          </a:p>
          <a:p>
            <a:r>
              <a:rPr lang="en-US" dirty="0"/>
              <a:t>Miliary spot</a:t>
            </a:r>
          </a:p>
          <a:p>
            <a:r>
              <a:rPr lang="en-US" dirty="0"/>
              <a:t>Every other year </a:t>
            </a:r>
            <a:r>
              <a:rPr lang="en-US" dirty="0" err="1"/>
              <a:t>othor</a:t>
            </a:r>
            <a:endParaRPr lang="en-US" dirty="0"/>
          </a:p>
          <a:p>
            <a:endParaRPr lang="en-US" dirty="0"/>
          </a:p>
          <a:p>
            <a:r>
              <a:rPr lang="en-US" dirty="0"/>
              <a:t>1 liaison from </a:t>
            </a:r>
            <a:r>
              <a:rPr lang="en-US" dirty="0" err="1"/>
              <a:t>yfa</a:t>
            </a:r>
            <a:r>
              <a:rPr lang="en-US" dirty="0"/>
              <a:t> and one from </a:t>
            </a:r>
            <a:r>
              <a:rPr lang="en-US" dirty="0" err="1"/>
              <a:t>ras</a:t>
            </a:r>
            <a:r>
              <a:rPr lang="en-US" dirty="0"/>
              <a:t> serve 3 year terms</a:t>
            </a:r>
          </a:p>
        </p:txBody>
      </p:sp>
      <p:sp>
        <p:nvSpPr>
          <p:cNvPr id="4" name="Slide Number Placeholder 3"/>
          <p:cNvSpPr>
            <a:spLocks noGrp="1"/>
          </p:cNvSpPr>
          <p:nvPr>
            <p:ph type="sldNum" sz="quarter" idx="5"/>
          </p:nvPr>
        </p:nvSpPr>
        <p:spPr/>
        <p:txBody>
          <a:bodyPr/>
          <a:lstStyle/>
          <a:p>
            <a:fld id="{4BBA1074-7A2F-224A-B9EF-1A377180248F}" type="slidenum">
              <a:rPr lang="en-US" smtClean="0"/>
              <a:t>51</a:t>
            </a:fld>
            <a:endParaRPr lang="en-US"/>
          </a:p>
        </p:txBody>
      </p:sp>
    </p:spTree>
    <p:extLst>
      <p:ext uri="{BB962C8B-B14F-4D97-AF65-F5344CB8AC3E}">
        <p14:creationId xmlns:p14="http://schemas.microsoft.com/office/powerpoint/2010/main" val="1709792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Samuel Ross – Carolinas Medical Center</a:t>
            </a:r>
          </a:p>
          <a:p>
            <a:r>
              <a:rPr lang="en-US" dirty="0" err="1"/>
              <a:t>Cherisse</a:t>
            </a:r>
            <a:r>
              <a:rPr lang="en-US" dirty="0"/>
              <a:t> Berry – NYU</a:t>
            </a:r>
          </a:p>
          <a:p>
            <a:r>
              <a:rPr lang="en-US" dirty="0" err="1"/>
              <a:t>Chethan</a:t>
            </a:r>
            <a:r>
              <a:rPr lang="en-US" dirty="0"/>
              <a:t> Sathya – Cohen Children’s Medical Center – New York</a:t>
            </a:r>
          </a:p>
          <a:p>
            <a:r>
              <a:rPr lang="en-US" dirty="0"/>
              <a:t>John Scott – University of Michigan</a:t>
            </a:r>
          </a:p>
          <a:p>
            <a:endParaRPr lang="en-US" dirty="0"/>
          </a:p>
          <a:p>
            <a:r>
              <a:rPr lang="en-US" dirty="0"/>
              <a:t>Please </a:t>
            </a:r>
          </a:p>
          <a:p>
            <a:endParaRPr lang="en-US" dirty="0"/>
          </a:p>
        </p:txBody>
      </p:sp>
      <p:sp>
        <p:nvSpPr>
          <p:cNvPr id="4" name="Slide Number Placeholder 3"/>
          <p:cNvSpPr>
            <a:spLocks noGrp="1"/>
          </p:cNvSpPr>
          <p:nvPr>
            <p:ph type="sldNum" sz="quarter" idx="5"/>
          </p:nvPr>
        </p:nvSpPr>
        <p:spPr/>
        <p:txBody>
          <a:bodyPr/>
          <a:lstStyle/>
          <a:p>
            <a:fld id="{4BBA1074-7A2F-224A-B9EF-1A377180248F}" type="slidenum">
              <a:rPr lang="en-US" smtClean="0"/>
              <a:t>53</a:t>
            </a:fld>
            <a:endParaRPr lang="en-US"/>
          </a:p>
        </p:txBody>
      </p:sp>
    </p:spTree>
    <p:extLst>
      <p:ext uri="{BB962C8B-B14F-4D97-AF65-F5344CB8AC3E}">
        <p14:creationId xmlns:p14="http://schemas.microsoft.com/office/powerpoint/2010/main" val="329377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Barnes: yes QR code – pause on this slide</a:t>
            </a:r>
          </a:p>
        </p:txBody>
      </p:sp>
      <p:sp>
        <p:nvSpPr>
          <p:cNvPr id="4" name="Slide Number Placeholder 3"/>
          <p:cNvSpPr>
            <a:spLocks noGrp="1"/>
          </p:cNvSpPr>
          <p:nvPr>
            <p:ph type="sldNum" sz="quarter" idx="5"/>
          </p:nvPr>
        </p:nvSpPr>
        <p:spPr/>
        <p:txBody>
          <a:bodyPr/>
          <a:lstStyle/>
          <a:p>
            <a:fld id="{75447F47-C0AC-5140-AA7A-FE9D19A65191}" type="slidenum">
              <a:rPr lang="en-US" smtClean="0"/>
              <a:t>54</a:t>
            </a:fld>
            <a:endParaRPr lang="en-US"/>
          </a:p>
        </p:txBody>
      </p:sp>
    </p:spTree>
    <p:extLst>
      <p:ext uri="{BB962C8B-B14F-4D97-AF65-F5344CB8AC3E}">
        <p14:creationId xmlns:p14="http://schemas.microsoft.com/office/powerpoint/2010/main" val="143768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6</a:t>
            </a:fld>
            <a:endParaRPr lang="en-US"/>
          </a:p>
        </p:txBody>
      </p:sp>
    </p:spTree>
    <p:extLst>
      <p:ext uri="{BB962C8B-B14F-4D97-AF65-F5344CB8AC3E}">
        <p14:creationId xmlns:p14="http://schemas.microsoft.com/office/powerpoint/2010/main" val="247591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Barnes: yes : different QR code – take you directly to membership committee application</a:t>
            </a:r>
          </a:p>
          <a:p>
            <a:r>
              <a:rPr lang="en-US" dirty="0"/>
              <a:t>Too many words above for a slide – I would drop the paragraph and just put the bullet points – add a bullet point or two if needed.</a:t>
            </a:r>
          </a:p>
        </p:txBody>
      </p:sp>
      <p:sp>
        <p:nvSpPr>
          <p:cNvPr id="4" name="Slide Number Placeholder 3"/>
          <p:cNvSpPr>
            <a:spLocks noGrp="1"/>
          </p:cNvSpPr>
          <p:nvPr>
            <p:ph type="sldNum" sz="quarter" idx="5"/>
          </p:nvPr>
        </p:nvSpPr>
        <p:spPr/>
        <p:txBody>
          <a:bodyPr/>
          <a:lstStyle/>
          <a:p>
            <a:fld id="{75447F47-C0AC-5140-AA7A-FE9D19A65191}" type="slidenum">
              <a:rPr lang="en-US" smtClean="0"/>
              <a:t>55</a:t>
            </a:fld>
            <a:endParaRPr lang="en-US"/>
          </a:p>
        </p:txBody>
      </p:sp>
    </p:spTree>
    <p:extLst>
      <p:ext uri="{BB962C8B-B14F-4D97-AF65-F5344CB8AC3E}">
        <p14:creationId xmlns:p14="http://schemas.microsoft.com/office/powerpoint/2010/main" val="173501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8</a:t>
            </a:fld>
            <a:endParaRPr lang="en-US"/>
          </a:p>
        </p:txBody>
      </p:sp>
    </p:spTree>
    <p:extLst>
      <p:ext uri="{BB962C8B-B14F-4D97-AF65-F5344CB8AC3E}">
        <p14:creationId xmlns:p14="http://schemas.microsoft.com/office/powerpoint/2010/main" val="12338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simply illustrates MAX COT Service timeline based on your portal of entry</a:t>
            </a:r>
          </a:p>
          <a:p>
            <a:r>
              <a:rPr lang="en-US" dirty="0"/>
              <a:t>  1. It is possible to serve in the COT over 30 years – which in the eyes of the COT is ideal</a:t>
            </a:r>
          </a:p>
          <a:p>
            <a:r>
              <a:rPr lang="en-US" dirty="0"/>
              <a:t>Again, pathways are </a:t>
            </a:r>
            <a:r>
              <a:rPr lang="en-US" b="1" u="sng" dirty="0">
                <a:solidFill>
                  <a:srgbClr val="E91F00"/>
                </a:solidFill>
              </a:rPr>
              <a:t>one directional </a:t>
            </a:r>
            <a:r>
              <a:rPr lang="en-US" dirty="0"/>
              <a:t>– no going back (except only in extreme circumstances)</a:t>
            </a:r>
          </a:p>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14</a:t>
            </a:fld>
            <a:endParaRPr lang="en-US"/>
          </a:p>
        </p:txBody>
      </p:sp>
    </p:spTree>
    <p:extLst>
      <p:ext uri="{BB962C8B-B14F-4D97-AF65-F5344CB8AC3E}">
        <p14:creationId xmlns:p14="http://schemas.microsoft.com/office/powerpoint/2010/main" val="24135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db94f2fcf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25db94f2fc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806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D53E2-D9F0-4513-9A87-5BC12A7F22E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47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47F47-C0AC-5140-AA7A-FE9D19A65191}" type="slidenum">
              <a:rPr lang="en-US" smtClean="0"/>
              <a:t>30</a:t>
            </a:fld>
            <a:endParaRPr lang="en-US"/>
          </a:p>
        </p:txBody>
      </p:sp>
    </p:spTree>
    <p:extLst>
      <p:ext uri="{BB962C8B-B14F-4D97-AF65-F5344CB8AC3E}">
        <p14:creationId xmlns:p14="http://schemas.microsoft.com/office/powerpoint/2010/main" val="2686988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D53E2-D9F0-4513-9A87-5BC12A7F22E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79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47F47-C0AC-5140-AA7A-FE9D19A65191}" type="slidenum">
              <a:rPr lang="en-US" smtClean="0"/>
              <a:t>37</a:t>
            </a:fld>
            <a:endParaRPr lang="en-US"/>
          </a:p>
        </p:txBody>
      </p:sp>
    </p:spTree>
    <p:extLst>
      <p:ext uri="{BB962C8B-B14F-4D97-AF65-F5344CB8AC3E}">
        <p14:creationId xmlns:p14="http://schemas.microsoft.com/office/powerpoint/2010/main" val="3743100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2571750"/>
            <a:ext cx="8305800" cy="993775"/>
          </a:xfrm>
          <a:prstGeom prst="rect">
            <a:avLst/>
          </a:prstGeom>
        </p:spPr>
        <p:txBody>
          <a:bodyPr vert="horz" lIns="91440" tIns="45720" rIns="91440" bIns="45720" rtlCol="0" anchor="ctr">
            <a:normAutofit/>
          </a:bodyPr>
          <a:lstStyle>
            <a:lvl1pPr>
              <a:defRPr baseline="0">
                <a:solidFill>
                  <a:schemeClr val="tx1"/>
                </a:solidFill>
              </a:defRPr>
            </a:lvl1pPr>
          </a:lstStyle>
          <a:p>
            <a:r>
              <a:rPr lang="en-US" dirty="0"/>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p:nvPr>
        </p:nvSpPr>
        <p:spPr>
          <a:xfrm>
            <a:off x="457200" y="3667125"/>
            <a:ext cx="8305800" cy="1125537"/>
          </a:xfrm>
          <a:prstGeom prst="rect">
            <a:avLst/>
          </a:prstGeom>
        </p:spPr>
        <p:txBody>
          <a:bodyPr vert="horz" lIns="91440" tIns="45720" rIns="91440" bIns="45720" rtlCol="0">
            <a:normAutofit/>
          </a:bodyPr>
          <a:lstStyle>
            <a:lvl1pPr>
              <a:defRPr baseline="0">
                <a:solidFill>
                  <a:schemeClr val="tx1"/>
                </a:solidFill>
              </a:defRPr>
            </a:lvl1pPr>
          </a:lstStyle>
          <a:p>
            <a:pPr lvl="0"/>
            <a:r>
              <a:rPr lang="en-US" dirty="0"/>
              <a:t>Subhead</a:t>
            </a:r>
          </a:p>
        </p:txBody>
      </p:sp>
    </p:spTree>
    <p:extLst>
      <p:ext uri="{BB962C8B-B14F-4D97-AF65-F5344CB8AC3E}">
        <p14:creationId xmlns:p14="http://schemas.microsoft.com/office/powerpoint/2010/main" val="233011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2571750"/>
            <a:ext cx="8305800" cy="993775"/>
          </a:xfrm>
          <a:prstGeom prst="rect">
            <a:avLst/>
          </a:prstGeom>
        </p:spPr>
        <p:txBody>
          <a:bodyPr vert="horz" lIns="91440" tIns="45720" rIns="91440" bIns="45720" rtlCol="0" anchor="ctr">
            <a:normAutofit/>
          </a:bodyPr>
          <a:lstStyle>
            <a:lvl1pPr>
              <a:defRPr baseline="0">
                <a:solidFill>
                  <a:schemeClr val="tx1"/>
                </a:solidFill>
              </a:defRPr>
            </a:lvl1pPr>
          </a:lstStyle>
          <a:p>
            <a:r>
              <a:rPr lang="en-US" dirty="0"/>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p:nvPr>
        </p:nvSpPr>
        <p:spPr>
          <a:xfrm>
            <a:off x="457200" y="3667125"/>
            <a:ext cx="8305800" cy="1125537"/>
          </a:xfrm>
          <a:prstGeom prst="rect">
            <a:avLst/>
          </a:prstGeom>
        </p:spPr>
        <p:txBody>
          <a:bodyPr vert="horz" lIns="91440" tIns="45720" rIns="91440" bIns="45720" rtlCol="0">
            <a:normAutofit/>
          </a:bodyPr>
          <a:lstStyle>
            <a:lvl1pPr>
              <a:defRPr baseline="0">
                <a:solidFill>
                  <a:schemeClr val="tx1"/>
                </a:solidFill>
              </a:defRPr>
            </a:lvl1pPr>
          </a:lstStyle>
          <a:p>
            <a:pPr lvl="0"/>
            <a:r>
              <a:rPr lang="en-US" dirty="0"/>
              <a:t>Subhead</a:t>
            </a:r>
          </a:p>
        </p:txBody>
      </p:sp>
    </p:spTree>
    <p:extLst>
      <p:ext uri="{BB962C8B-B14F-4D97-AF65-F5344CB8AC3E}">
        <p14:creationId xmlns:p14="http://schemas.microsoft.com/office/powerpoint/2010/main" val="314363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7C12-0B31-F446-A0B9-6062FDE5E8DE}"/>
              </a:ext>
            </a:extLst>
          </p:cNvPr>
          <p:cNvSpPr>
            <a:spLocks noGrp="1"/>
          </p:cNvSpPr>
          <p:nvPr>
            <p:ph type="title"/>
          </p:nvPr>
        </p:nvSpPr>
        <p:spPr>
          <a:xfrm>
            <a:off x="457200" y="274638"/>
            <a:ext cx="8229600" cy="993775"/>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D6F3B5-036E-0B4B-A1AA-BE02DFB566BD}"/>
              </a:ext>
            </a:extLst>
          </p:cNvPr>
          <p:cNvSpPr>
            <a:spLocks noGrp="1"/>
          </p:cNvSpPr>
          <p:nvPr>
            <p:ph idx="1"/>
          </p:nvPr>
        </p:nvSpPr>
        <p:spPr>
          <a:xfrm>
            <a:off x="457200" y="1370013"/>
            <a:ext cx="8229600" cy="3106737"/>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850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92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2571750"/>
            <a:ext cx="8305800" cy="993775"/>
          </a:xfrm>
          <a:prstGeom prst="rect">
            <a:avLst/>
          </a:prstGeom>
        </p:spPr>
        <p:txBody>
          <a:bodyPr vert="horz" lIns="91440" tIns="45720" rIns="91440" bIns="45720" rtlCol="0" anchor="ctr">
            <a:normAutofit/>
          </a:bodyPr>
          <a:lstStyle>
            <a:lvl1pPr>
              <a:defRPr baseline="0">
                <a:solidFill>
                  <a:schemeClr val="tx1"/>
                </a:solidFill>
              </a:defRPr>
            </a:lvl1pPr>
          </a:lstStyle>
          <a:p>
            <a:r>
              <a:rPr lang="en-US" dirty="0"/>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p:nvPr>
        </p:nvSpPr>
        <p:spPr>
          <a:xfrm>
            <a:off x="457200" y="3667125"/>
            <a:ext cx="8305800" cy="1125537"/>
          </a:xfrm>
          <a:prstGeom prst="rect">
            <a:avLst/>
          </a:prstGeom>
        </p:spPr>
        <p:txBody>
          <a:bodyPr vert="horz" lIns="91440" tIns="45720" rIns="91440" bIns="45720" rtlCol="0">
            <a:normAutofit/>
          </a:bodyPr>
          <a:lstStyle>
            <a:lvl1pPr>
              <a:defRPr baseline="0">
                <a:solidFill>
                  <a:schemeClr val="tx1"/>
                </a:solidFill>
              </a:defRPr>
            </a:lvl1pPr>
          </a:lstStyle>
          <a:p>
            <a:pPr lvl="0"/>
            <a:r>
              <a:rPr lang="en-US" dirty="0"/>
              <a:t>Subhead</a:t>
            </a:r>
          </a:p>
        </p:txBody>
      </p:sp>
    </p:spTree>
    <p:extLst>
      <p:ext uri="{BB962C8B-B14F-4D97-AF65-F5344CB8AC3E}">
        <p14:creationId xmlns:p14="http://schemas.microsoft.com/office/powerpoint/2010/main" val="1542062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B043-CF54-A648-B07C-132F3D08B824}"/>
              </a:ext>
            </a:extLst>
          </p:cNvPr>
          <p:cNvSpPr>
            <a:spLocks noGrp="1"/>
          </p:cNvSpPr>
          <p:nvPr>
            <p:ph type="title"/>
          </p:nvPr>
        </p:nvSpPr>
        <p:spPr>
          <a:xfrm>
            <a:off x="457200" y="274638"/>
            <a:ext cx="82296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3853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989AC13-2AD0-D14A-9AAE-20FA58713CE0}"/>
              </a:ext>
            </a:extLst>
          </p:cNvPr>
          <p:cNvSpPr>
            <a:spLocks noGrp="1"/>
          </p:cNvSpPr>
          <p:nvPr>
            <p:ph type="body" sz="quarter" idx="13" hasCustomPrompt="1"/>
          </p:nvPr>
        </p:nvSpPr>
        <p:spPr>
          <a:xfrm>
            <a:off x="620110" y="895211"/>
            <a:ext cx="7848600" cy="411092"/>
          </a:xfrm>
          <a:prstGeom prst="rect">
            <a:avLst/>
          </a:prstGeom>
        </p:spPr>
        <p:txBody>
          <a:bodyPr/>
          <a:lstStyle>
            <a:lvl1pPr marL="0" indent="0">
              <a:buFontTx/>
              <a:buNone/>
              <a:defRPr sz="2000" b="1" i="0" baseline="0">
                <a:solidFill>
                  <a:schemeClr val="bg2">
                    <a:lumMod val="50000"/>
                  </a:schemeClr>
                </a:solidFill>
                <a:latin typeface="Calibri" panose="020F0502020204030204" pitchFamily="34" charset="0"/>
                <a:cs typeface="Calibri" panose="020F0502020204030204" pitchFamily="34" charset="0"/>
              </a:defRPr>
            </a:lvl1pPr>
            <a:lvl2pPr marL="457200" indent="0">
              <a:buFontTx/>
              <a:buNone/>
              <a:defRPr sz="1600" baseline="0">
                <a:latin typeface="Minion Pro SmBd" panose="02040503050201020203" pitchFamily="18" charset="0"/>
              </a:defRPr>
            </a:lvl2pPr>
            <a:lvl3pPr marL="914400" indent="0">
              <a:buFontTx/>
              <a:buNone/>
              <a:defRPr sz="1600" baseline="0">
                <a:latin typeface="Minion Pro SmBd" panose="02040503050201020203" pitchFamily="18" charset="0"/>
              </a:defRPr>
            </a:lvl3pPr>
            <a:lvl4pPr marL="1371600" indent="0">
              <a:buFontTx/>
              <a:buNone/>
              <a:defRPr sz="1600" baseline="0">
                <a:latin typeface="Minion Pro SmBd" panose="02040503050201020203" pitchFamily="18" charset="0"/>
              </a:defRPr>
            </a:lvl4pPr>
            <a:lvl5pPr marL="1828800" indent="0">
              <a:buFontTx/>
              <a:buNone/>
              <a:defRPr sz="1600"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2275A4D-E563-244F-A839-638981B3EC74}"/>
              </a:ext>
            </a:extLst>
          </p:cNvPr>
          <p:cNvSpPr>
            <a:spLocks noGrp="1"/>
          </p:cNvSpPr>
          <p:nvPr>
            <p:ph type="body" sz="quarter" idx="14" hasCustomPrompt="1"/>
          </p:nvPr>
        </p:nvSpPr>
        <p:spPr>
          <a:xfrm>
            <a:off x="620110" y="1418422"/>
            <a:ext cx="372329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2B393DE-063E-D048-B167-2E68EB8F3BEB}"/>
              </a:ext>
            </a:extLst>
          </p:cNvPr>
          <p:cNvSpPr>
            <a:spLocks noGrp="1"/>
          </p:cNvSpPr>
          <p:nvPr>
            <p:ph type="ctrTitle" hasCustomPrompt="1"/>
          </p:nvPr>
        </p:nvSpPr>
        <p:spPr>
          <a:xfrm>
            <a:off x="609600" y="209550"/>
            <a:ext cx="7848600" cy="593969"/>
          </a:xfrm>
          <a:prstGeom prst="rect">
            <a:avLst/>
          </a:prstGeom>
        </p:spPr>
        <p:txBody>
          <a:bodyPr anchor="b"/>
          <a:lstStyle>
            <a:lvl1pPr algn="l">
              <a:defRPr sz="2800" b="1" i="0" spc="50" baseline="0">
                <a:solidFill>
                  <a:srgbClr val="0E2246"/>
                </a:solidFill>
                <a:latin typeface="Whitney Semibold" pitchFamily="2" charset="0"/>
                <a:cs typeface="Arial" panose="020B0604020202020204" pitchFamily="34" charset="0"/>
              </a:defRPr>
            </a:lvl1pPr>
          </a:lstStyle>
          <a:p>
            <a:r>
              <a:rPr lang="en-US" dirty="0"/>
              <a:t>Slide Title</a:t>
            </a:r>
          </a:p>
        </p:txBody>
      </p:sp>
      <p:sp>
        <p:nvSpPr>
          <p:cNvPr id="10" name="Text Placeholder 12">
            <a:extLst>
              <a:ext uri="{FF2B5EF4-FFF2-40B4-BE49-F238E27FC236}">
                <a16:creationId xmlns:a16="http://schemas.microsoft.com/office/drawing/2014/main" id="{7A88CB4C-BE82-8E45-B810-61BCF8CC3057}"/>
              </a:ext>
            </a:extLst>
          </p:cNvPr>
          <p:cNvSpPr>
            <a:spLocks noGrp="1"/>
          </p:cNvSpPr>
          <p:nvPr>
            <p:ph type="body" sz="quarter" idx="15" hasCustomPrompt="1"/>
          </p:nvPr>
        </p:nvSpPr>
        <p:spPr>
          <a:xfrm>
            <a:off x="4726889" y="1418422"/>
            <a:ext cx="372329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Tree>
    <p:extLst>
      <p:ext uri="{BB962C8B-B14F-4D97-AF65-F5344CB8AC3E}">
        <p14:creationId xmlns:p14="http://schemas.microsoft.com/office/powerpoint/2010/main" val="752053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C2CBC5B-8B00-E54F-8AE1-593E628259FF}"/>
              </a:ext>
            </a:extLst>
          </p:cNvPr>
          <p:cNvSpPr>
            <a:spLocks noGrp="1"/>
          </p:cNvSpPr>
          <p:nvPr>
            <p:ph type="body" sz="quarter" idx="13" hasCustomPrompt="1"/>
          </p:nvPr>
        </p:nvSpPr>
        <p:spPr>
          <a:xfrm>
            <a:off x="620110" y="895211"/>
            <a:ext cx="7848600" cy="411092"/>
          </a:xfrm>
          <a:prstGeom prst="rect">
            <a:avLst/>
          </a:prstGeom>
        </p:spPr>
        <p:txBody>
          <a:bodyPr/>
          <a:lstStyle>
            <a:lvl1pPr marL="0" indent="0">
              <a:buFontTx/>
              <a:buNone/>
              <a:defRPr sz="2000" b="1" i="0" baseline="0">
                <a:solidFill>
                  <a:schemeClr val="bg2">
                    <a:lumMod val="50000"/>
                  </a:schemeClr>
                </a:solidFill>
                <a:latin typeface="Calibri" panose="020F0502020204030204" pitchFamily="34" charset="0"/>
                <a:cs typeface="Calibri" panose="020F0502020204030204" pitchFamily="34" charset="0"/>
              </a:defRPr>
            </a:lvl1pPr>
            <a:lvl2pPr marL="457200" indent="0">
              <a:buFontTx/>
              <a:buNone/>
              <a:defRPr sz="1600" baseline="0">
                <a:latin typeface="Minion Pro SmBd" panose="02040503050201020203" pitchFamily="18" charset="0"/>
              </a:defRPr>
            </a:lvl2pPr>
            <a:lvl3pPr marL="914400" indent="0">
              <a:buFontTx/>
              <a:buNone/>
              <a:defRPr sz="1600" baseline="0">
                <a:latin typeface="Minion Pro SmBd" panose="02040503050201020203" pitchFamily="18" charset="0"/>
              </a:defRPr>
            </a:lvl3pPr>
            <a:lvl4pPr marL="1371600" indent="0">
              <a:buFontTx/>
              <a:buNone/>
              <a:defRPr sz="1600" baseline="0">
                <a:latin typeface="Minion Pro SmBd" panose="02040503050201020203" pitchFamily="18" charset="0"/>
              </a:defRPr>
            </a:lvl4pPr>
            <a:lvl5pPr marL="1828800" indent="0">
              <a:buFontTx/>
              <a:buNone/>
              <a:defRPr sz="1600"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71F055A-F39F-9E49-9FDC-93BF30D0AEB0}"/>
              </a:ext>
            </a:extLst>
          </p:cNvPr>
          <p:cNvSpPr>
            <a:spLocks noGrp="1"/>
          </p:cNvSpPr>
          <p:nvPr>
            <p:ph type="body" sz="quarter" idx="14" hasCustomPrompt="1"/>
          </p:nvPr>
        </p:nvSpPr>
        <p:spPr>
          <a:xfrm>
            <a:off x="620110" y="1418422"/>
            <a:ext cx="784860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184D6B8-C8CE-1D45-97A2-11290298BDC1}"/>
              </a:ext>
            </a:extLst>
          </p:cNvPr>
          <p:cNvSpPr>
            <a:spLocks noGrp="1"/>
          </p:cNvSpPr>
          <p:nvPr>
            <p:ph type="ctrTitle" hasCustomPrompt="1"/>
          </p:nvPr>
        </p:nvSpPr>
        <p:spPr>
          <a:xfrm>
            <a:off x="609600" y="209550"/>
            <a:ext cx="7848600" cy="593969"/>
          </a:xfrm>
          <a:prstGeom prst="rect">
            <a:avLst/>
          </a:prstGeom>
        </p:spPr>
        <p:txBody>
          <a:bodyPr anchor="b"/>
          <a:lstStyle>
            <a:lvl1pPr algn="l">
              <a:defRPr sz="2800" b="1" i="0" spc="50" baseline="0">
                <a:solidFill>
                  <a:srgbClr val="0E2246"/>
                </a:solidFill>
                <a:latin typeface="Whitney Semibold" pitchFamily="2"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2478443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7C12-0B31-F446-A0B9-6062FDE5E8DE}"/>
              </a:ext>
            </a:extLst>
          </p:cNvPr>
          <p:cNvSpPr>
            <a:spLocks noGrp="1"/>
          </p:cNvSpPr>
          <p:nvPr>
            <p:ph type="title"/>
          </p:nvPr>
        </p:nvSpPr>
        <p:spPr>
          <a:xfrm>
            <a:off x="457200" y="274638"/>
            <a:ext cx="8229600" cy="993775"/>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D6F3B5-036E-0B4B-A1AA-BE02DFB566BD}"/>
              </a:ext>
            </a:extLst>
          </p:cNvPr>
          <p:cNvSpPr>
            <a:spLocks noGrp="1"/>
          </p:cNvSpPr>
          <p:nvPr>
            <p:ph idx="1"/>
          </p:nvPr>
        </p:nvSpPr>
        <p:spPr>
          <a:xfrm>
            <a:off x="457200" y="1370013"/>
            <a:ext cx="8229600" cy="3106737"/>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9490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2C17-FB60-364D-955D-2B1D2622602C}"/>
              </a:ext>
            </a:extLst>
          </p:cNvPr>
          <p:cNvSpPr>
            <a:spLocks noGrp="1"/>
          </p:cNvSpPr>
          <p:nvPr>
            <p:ph type="title"/>
          </p:nvPr>
        </p:nvSpPr>
        <p:spPr>
          <a:xfrm>
            <a:off x="457200" y="274639"/>
            <a:ext cx="8229600" cy="62071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D4F8F2-7437-8D44-BE08-3DEE8CBC87C8}"/>
              </a:ext>
            </a:extLst>
          </p:cNvPr>
          <p:cNvSpPr>
            <a:spLocks noGrp="1"/>
          </p:cNvSpPr>
          <p:nvPr>
            <p:ph sz="half" idx="1"/>
          </p:nvPr>
        </p:nvSpPr>
        <p:spPr>
          <a:xfrm>
            <a:off x="457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C102F945-D9C8-4A52-2795-C679AE24452F}"/>
              </a:ext>
            </a:extLst>
          </p:cNvPr>
          <p:cNvSpPr>
            <a:spLocks noGrp="1"/>
          </p:cNvSpPr>
          <p:nvPr>
            <p:ph sz="half" idx="10"/>
          </p:nvPr>
        </p:nvSpPr>
        <p:spPr>
          <a:xfrm>
            <a:off x="4648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517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03A1-4DDA-7D4E-9CB0-51924605C1E6}"/>
              </a:ext>
            </a:extLst>
          </p:cNvPr>
          <p:cNvSpPr>
            <a:spLocks noGrp="1"/>
          </p:cNvSpPr>
          <p:nvPr>
            <p:ph type="title"/>
          </p:nvPr>
        </p:nvSpPr>
        <p:spPr>
          <a:xfrm>
            <a:off x="457200" y="274638"/>
            <a:ext cx="8229600" cy="858837"/>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B835C24-BC42-7E43-808D-2951DB4B7F3E}"/>
              </a:ext>
            </a:extLst>
          </p:cNvPr>
          <p:cNvSpPr>
            <a:spLocks noGrp="1"/>
          </p:cNvSpPr>
          <p:nvPr>
            <p:ph type="body" idx="1"/>
          </p:nvPr>
        </p:nvSpPr>
        <p:spPr>
          <a:xfrm>
            <a:off x="457200" y="1200150"/>
            <a:ext cx="4041775" cy="466725"/>
          </a:xfrm>
          <a:prstGeom prst="rect">
            <a:avLst/>
          </a:prstGeom>
        </p:spPr>
        <p:txBody>
          <a:bodyPr anchor="b"/>
          <a:lstStyle>
            <a:lvl1pPr marL="0" indent="0">
              <a:buNone/>
              <a:defRPr sz="2100" b="1" baseline="0">
                <a:solidFill>
                  <a:srgbClr val="FFA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4E74CD-9D09-4643-BD85-73D84E9AB83A}"/>
              </a:ext>
            </a:extLst>
          </p:cNvPr>
          <p:cNvSpPr>
            <a:spLocks noGrp="1"/>
          </p:cNvSpPr>
          <p:nvPr>
            <p:ph sz="half" idx="2"/>
          </p:nvPr>
        </p:nvSpPr>
        <p:spPr>
          <a:xfrm>
            <a:off x="457200" y="1733550"/>
            <a:ext cx="4041775" cy="24384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66D7D76-38C7-5143-8472-897199D0D7AA}"/>
              </a:ext>
            </a:extLst>
          </p:cNvPr>
          <p:cNvSpPr>
            <a:spLocks noGrp="1"/>
          </p:cNvSpPr>
          <p:nvPr>
            <p:ph type="body" sz="quarter" idx="3"/>
          </p:nvPr>
        </p:nvSpPr>
        <p:spPr>
          <a:xfrm>
            <a:off x="4629150" y="1200150"/>
            <a:ext cx="4057650" cy="466725"/>
          </a:xfrm>
          <a:prstGeom prst="rect">
            <a:avLst/>
          </a:prstGeom>
        </p:spPr>
        <p:txBody>
          <a:bodyPr anchor="b"/>
          <a:lstStyle>
            <a:lvl1pPr marL="0" indent="0">
              <a:buNone/>
              <a:defRPr sz="2100" b="1" baseline="0">
                <a:solidFill>
                  <a:srgbClr val="FFA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36169B5-0FF4-9C4E-9668-5C5D1BA1B54F}"/>
              </a:ext>
            </a:extLst>
          </p:cNvPr>
          <p:cNvSpPr>
            <a:spLocks noGrp="1"/>
          </p:cNvSpPr>
          <p:nvPr>
            <p:ph sz="quarter" idx="4"/>
          </p:nvPr>
        </p:nvSpPr>
        <p:spPr>
          <a:xfrm>
            <a:off x="4629150" y="1733550"/>
            <a:ext cx="4057650" cy="24384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060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2571750"/>
            <a:ext cx="8305800" cy="993775"/>
          </a:xfrm>
          <a:prstGeom prst="rect">
            <a:avLst/>
          </a:prstGeom>
        </p:spPr>
        <p:txBody>
          <a:bodyPr vert="horz" lIns="91440" tIns="45720" rIns="91440" bIns="45720" rtlCol="0" anchor="ctr">
            <a:normAutofit/>
          </a:bodyPr>
          <a:lstStyle>
            <a:lvl1pPr>
              <a:defRPr baseline="0">
                <a:solidFill>
                  <a:schemeClr val="tx1"/>
                </a:solidFill>
              </a:defRPr>
            </a:lvl1pPr>
          </a:lstStyle>
          <a:p>
            <a:r>
              <a:rPr lang="en-US" dirty="0"/>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p:nvPr>
        </p:nvSpPr>
        <p:spPr>
          <a:xfrm>
            <a:off x="457200" y="3667125"/>
            <a:ext cx="8305800" cy="1125537"/>
          </a:xfrm>
          <a:prstGeom prst="rect">
            <a:avLst/>
          </a:prstGeom>
        </p:spPr>
        <p:txBody>
          <a:bodyPr vert="horz" lIns="91440" tIns="45720" rIns="91440" bIns="45720" rtlCol="0">
            <a:normAutofit/>
          </a:bodyPr>
          <a:lstStyle>
            <a:lvl1pPr>
              <a:defRPr baseline="0">
                <a:solidFill>
                  <a:schemeClr val="tx1"/>
                </a:solidFill>
              </a:defRPr>
            </a:lvl1pPr>
          </a:lstStyle>
          <a:p>
            <a:pPr lvl="0"/>
            <a:r>
              <a:rPr lang="en-US" dirty="0"/>
              <a:t>Subhead</a:t>
            </a:r>
          </a:p>
        </p:txBody>
      </p:sp>
    </p:spTree>
    <p:extLst>
      <p:ext uri="{BB962C8B-B14F-4D97-AF65-F5344CB8AC3E}">
        <p14:creationId xmlns:p14="http://schemas.microsoft.com/office/powerpoint/2010/main" val="280425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B043-CF54-A648-B07C-132F3D08B824}"/>
              </a:ext>
            </a:extLst>
          </p:cNvPr>
          <p:cNvSpPr>
            <a:spLocks noGrp="1"/>
          </p:cNvSpPr>
          <p:nvPr>
            <p:ph type="title"/>
          </p:nvPr>
        </p:nvSpPr>
        <p:spPr>
          <a:xfrm>
            <a:off x="457200" y="274638"/>
            <a:ext cx="82296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861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20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40E05-4010-C240-9BB7-3D3546425728}"/>
              </a:ext>
            </a:extLst>
          </p:cNvPr>
          <p:cNvSpPr>
            <a:spLocks noGrp="1"/>
          </p:cNvSpPr>
          <p:nvPr>
            <p:ph idx="1"/>
          </p:nvPr>
        </p:nvSpPr>
        <p:spPr>
          <a:xfrm>
            <a:off x="3887788" y="741363"/>
            <a:ext cx="4799012" cy="3735387"/>
          </a:xfrm>
          <a:prstGeom prst="rect">
            <a:avLst/>
          </a:prstGeom>
        </p:spPr>
        <p:txBody>
          <a:bodyPr>
            <a:normAutofit/>
          </a:bodyPr>
          <a:lstStyle>
            <a:lvl1pPr>
              <a:defRPr sz="2600" baseline="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7F011DA-ED52-174D-8273-CF94D152E2AB}"/>
              </a:ext>
            </a:extLst>
          </p:cNvPr>
          <p:cNvSpPr>
            <a:spLocks noGrp="1"/>
          </p:cNvSpPr>
          <p:nvPr>
            <p:ph type="title"/>
          </p:nvPr>
        </p:nvSpPr>
        <p:spPr>
          <a:xfrm>
            <a:off x="457200" y="342900"/>
            <a:ext cx="3122613" cy="1200150"/>
          </a:xfrm>
          <a:prstGeom prst="rect">
            <a:avLst/>
          </a:prstGeom>
        </p:spPr>
        <p:txBody>
          <a:bodyPr anchor="b">
            <a:normAutofit/>
          </a:bodyPr>
          <a:lstStyle>
            <a:lvl1pPr>
              <a:defRPr sz="2800" baseline="0">
                <a:solidFill>
                  <a:srgbClr val="FFA300"/>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F1B2EB1E-BA5D-FF42-B850-90F8C392538B}"/>
              </a:ext>
            </a:extLst>
          </p:cNvPr>
          <p:cNvSpPr>
            <a:spLocks noGrp="1"/>
          </p:cNvSpPr>
          <p:nvPr>
            <p:ph type="body" sz="half" idx="2"/>
          </p:nvPr>
        </p:nvSpPr>
        <p:spPr>
          <a:xfrm>
            <a:off x="457200" y="1657349"/>
            <a:ext cx="3122613" cy="280559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6937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8F46-DE51-2945-8A97-F95152C5D81D}"/>
              </a:ext>
            </a:extLst>
          </p:cNvPr>
          <p:cNvSpPr>
            <a:spLocks noGrp="1"/>
          </p:cNvSpPr>
          <p:nvPr>
            <p:ph type="title"/>
          </p:nvPr>
        </p:nvSpPr>
        <p:spPr>
          <a:xfrm>
            <a:off x="457200" y="342900"/>
            <a:ext cx="3122613" cy="1200150"/>
          </a:xfrm>
          <a:prstGeom prst="rect">
            <a:avLst/>
          </a:prstGeom>
        </p:spPr>
        <p:txBody>
          <a:bodyPr anchor="b">
            <a:normAutofit/>
          </a:bodyPr>
          <a:lstStyle>
            <a:lvl1pPr>
              <a:defRPr sz="2800" baseline="0">
                <a:solidFill>
                  <a:srgbClr val="FFA3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C8AC003-8764-8F4C-A73C-4DFC12EC9325}"/>
              </a:ext>
            </a:extLst>
          </p:cNvPr>
          <p:cNvSpPr>
            <a:spLocks noGrp="1"/>
          </p:cNvSpPr>
          <p:nvPr>
            <p:ph type="pic" idx="1"/>
          </p:nvPr>
        </p:nvSpPr>
        <p:spPr>
          <a:xfrm>
            <a:off x="3887788" y="741363"/>
            <a:ext cx="4799012" cy="37353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2BA6C3-7C9E-2D40-B1BA-E8B374377AA4}"/>
              </a:ext>
            </a:extLst>
          </p:cNvPr>
          <p:cNvSpPr>
            <a:spLocks noGrp="1"/>
          </p:cNvSpPr>
          <p:nvPr>
            <p:ph type="body" sz="half" idx="2"/>
          </p:nvPr>
        </p:nvSpPr>
        <p:spPr>
          <a:xfrm>
            <a:off x="457200" y="1657349"/>
            <a:ext cx="3122613" cy="280559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40944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4FEFFF6-B485-B863-AD76-2E9EAAB9316F}"/>
              </a:ext>
            </a:extLst>
          </p:cNvPr>
          <p:cNvSpPr>
            <a:spLocks noGrp="1"/>
          </p:cNvSpPr>
          <p:nvPr>
            <p:ph idx="1"/>
          </p:nvPr>
        </p:nvSpPr>
        <p:spPr>
          <a:xfrm>
            <a:off x="381000" y="1123950"/>
            <a:ext cx="8229600" cy="3048000"/>
          </a:xfrm>
          <a:prstGeom prst="rect">
            <a:avLst/>
          </a:prstGeom>
        </p:spPr>
        <p:txBody>
          <a:bodyPr lIns="91440"/>
          <a:lstStyle>
            <a:lvl1pPr marL="0" indent="0">
              <a:buNone/>
              <a:defRPr sz="1800" baseline="0">
                <a:solidFill>
                  <a:srgbClr val="323232"/>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85797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B043-CF54-A648-B07C-132F3D08B824}"/>
              </a:ext>
            </a:extLst>
          </p:cNvPr>
          <p:cNvSpPr>
            <a:spLocks noGrp="1"/>
          </p:cNvSpPr>
          <p:nvPr>
            <p:ph type="title"/>
          </p:nvPr>
        </p:nvSpPr>
        <p:spPr>
          <a:xfrm>
            <a:off x="457200" y="274638"/>
            <a:ext cx="82296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3188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C989AC13-2AD0-D14A-9AAE-20FA58713CE0}"/>
              </a:ext>
            </a:extLst>
          </p:cNvPr>
          <p:cNvSpPr>
            <a:spLocks noGrp="1"/>
          </p:cNvSpPr>
          <p:nvPr>
            <p:ph type="body" sz="quarter" idx="13" hasCustomPrompt="1"/>
          </p:nvPr>
        </p:nvSpPr>
        <p:spPr>
          <a:xfrm>
            <a:off x="620110" y="895211"/>
            <a:ext cx="7848600" cy="411092"/>
          </a:xfrm>
          <a:prstGeom prst="rect">
            <a:avLst/>
          </a:prstGeom>
        </p:spPr>
        <p:txBody>
          <a:bodyPr/>
          <a:lstStyle>
            <a:lvl1pPr marL="0" indent="0">
              <a:buFontTx/>
              <a:buNone/>
              <a:defRPr sz="2000" b="1" i="0" baseline="0">
                <a:solidFill>
                  <a:schemeClr val="bg2">
                    <a:lumMod val="50000"/>
                  </a:schemeClr>
                </a:solidFill>
                <a:latin typeface="Calibri" panose="020F0502020204030204" pitchFamily="34" charset="0"/>
                <a:cs typeface="Calibri" panose="020F0502020204030204" pitchFamily="34" charset="0"/>
              </a:defRPr>
            </a:lvl1pPr>
            <a:lvl2pPr marL="457200" indent="0">
              <a:buFontTx/>
              <a:buNone/>
              <a:defRPr sz="1600" baseline="0">
                <a:latin typeface="Minion Pro SmBd" panose="02040503050201020203" pitchFamily="18" charset="0"/>
              </a:defRPr>
            </a:lvl2pPr>
            <a:lvl3pPr marL="914400" indent="0">
              <a:buFontTx/>
              <a:buNone/>
              <a:defRPr sz="1600" baseline="0">
                <a:latin typeface="Minion Pro SmBd" panose="02040503050201020203" pitchFamily="18" charset="0"/>
              </a:defRPr>
            </a:lvl3pPr>
            <a:lvl4pPr marL="1371600" indent="0">
              <a:buFontTx/>
              <a:buNone/>
              <a:defRPr sz="1600" baseline="0">
                <a:latin typeface="Minion Pro SmBd" panose="02040503050201020203" pitchFamily="18" charset="0"/>
              </a:defRPr>
            </a:lvl4pPr>
            <a:lvl5pPr marL="1828800" indent="0">
              <a:buFontTx/>
              <a:buNone/>
              <a:defRPr sz="1600"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2275A4D-E563-244F-A839-638981B3EC74}"/>
              </a:ext>
            </a:extLst>
          </p:cNvPr>
          <p:cNvSpPr>
            <a:spLocks noGrp="1"/>
          </p:cNvSpPr>
          <p:nvPr>
            <p:ph type="body" sz="quarter" idx="14" hasCustomPrompt="1"/>
          </p:nvPr>
        </p:nvSpPr>
        <p:spPr>
          <a:xfrm>
            <a:off x="620110" y="1418422"/>
            <a:ext cx="372329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2B393DE-063E-D048-B167-2E68EB8F3BEB}"/>
              </a:ext>
            </a:extLst>
          </p:cNvPr>
          <p:cNvSpPr>
            <a:spLocks noGrp="1"/>
          </p:cNvSpPr>
          <p:nvPr>
            <p:ph type="ctrTitle" hasCustomPrompt="1"/>
          </p:nvPr>
        </p:nvSpPr>
        <p:spPr>
          <a:xfrm>
            <a:off x="609600" y="209550"/>
            <a:ext cx="7848600" cy="593969"/>
          </a:xfrm>
          <a:prstGeom prst="rect">
            <a:avLst/>
          </a:prstGeom>
        </p:spPr>
        <p:txBody>
          <a:bodyPr anchor="b"/>
          <a:lstStyle>
            <a:lvl1pPr algn="l">
              <a:defRPr sz="2800" b="1" i="0" spc="50" baseline="0">
                <a:solidFill>
                  <a:srgbClr val="0E2246"/>
                </a:solidFill>
                <a:latin typeface="Whitney Semibold" pitchFamily="2" charset="0"/>
                <a:cs typeface="Arial" panose="020B0604020202020204" pitchFamily="34" charset="0"/>
              </a:defRPr>
            </a:lvl1pPr>
          </a:lstStyle>
          <a:p>
            <a:r>
              <a:rPr lang="en-US" dirty="0"/>
              <a:t>Slide Title</a:t>
            </a:r>
          </a:p>
        </p:txBody>
      </p:sp>
      <p:sp>
        <p:nvSpPr>
          <p:cNvPr id="10" name="Text Placeholder 12">
            <a:extLst>
              <a:ext uri="{FF2B5EF4-FFF2-40B4-BE49-F238E27FC236}">
                <a16:creationId xmlns:a16="http://schemas.microsoft.com/office/drawing/2014/main" id="{7A88CB4C-BE82-8E45-B810-61BCF8CC3057}"/>
              </a:ext>
            </a:extLst>
          </p:cNvPr>
          <p:cNvSpPr>
            <a:spLocks noGrp="1"/>
          </p:cNvSpPr>
          <p:nvPr>
            <p:ph type="body" sz="quarter" idx="15" hasCustomPrompt="1"/>
          </p:nvPr>
        </p:nvSpPr>
        <p:spPr>
          <a:xfrm>
            <a:off x="4726889" y="1418422"/>
            <a:ext cx="372329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Tree>
    <p:extLst>
      <p:ext uri="{BB962C8B-B14F-4D97-AF65-F5344CB8AC3E}">
        <p14:creationId xmlns:p14="http://schemas.microsoft.com/office/powerpoint/2010/main" val="214174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C2CBC5B-8B00-E54F-8AE1-593E628259FF}"/>
              </a:ext>
            </a:extLst>
          </p:cNvPr>
          <p:cNvSpPr>
            <a:spLocks noGrp="1"/>
          </p:cNvSpPr>
          <p:nvPr>
            <p:ph type="body" sz="quarter" idx="13" hasCustomPrompt="1"/>
          </p:nvPr>
        </p:nvSpPr>
        <p:spPr>
          <a:xfrm>
            <a:off x="620110" y="895211"/>
            <a:ext cx="7848600" cy="411092"/>
          </a:xfrm>
          <a:prstGeom prst="rect">
            <a:avLst/>
          </a:prstGeom>
        </p:spPr>
        <p:txBody>
          <a:bodyPr/>
          <a:lstStyle>
            <a:lvl1pPr marL="0" indent="0">
              <a:buFontTx/>
              <a:buNone/>
              <a:defRPr sz="2000" b="1" i="0" baseline="0">
                <a:solidFill>
                  <a:schemeClr val="bg2">
                    <a:lumMod val="50000"/>
                  </a:schemeClr>
                </a:solidFill>
                <a:latin typeface="Calibri" panose="020F0502020204030204" pitchFamily="34" charset="0"/>
                <a:cs typeface="Calibri" panose="020F0502020204030204" pitchFamily="34" charset="0"/>
              </a:defRPr>
            </a:lvl1pPr>
            <a:lvl2pPr marL="457200" indent="0">
              <a:buFontTx/>
              <a:buNone/>
              <a:defRPr sz="1600" baseline="0">
                <a:latin typeface="Minion Pro SmBd" panose="02040503050201020203" pitchFamily="18" charset="0"/>
              </a:defRPr>
            </a:lvl2pPr>
            <a:lvl3pPr marL="914400" indent="0">
              <a:buFontTx/>
              <a:buNone/>
              <a:defRPr sz="1600" baseline="0">
                <a:latin typeface="Minion Pro SmBd" panose="02040503050201020203" pitchFamily="18" charset="0"/>
              </a:defRPr>
            </a:lvl3pPr>
            <a:lvl4pPr marL="1371600" indent="0">
              <a:buFontTx/>
              <a:buNone/>
              <a:defRPr sz="1600" baseline="0">
                <a:latin typeface="Minion Pro SmBd" panose="02040503050201020203" pitchFamily="18" charset="0"/>
              </a:defRPr>
            </a:lvl4pPr>
            <a:lvl5pPr marL="1828800" indent="0">
              <a:buFontTx/>
              <a:buNone/>
              <a:defRPr sz="1600"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71F055A-F39F-9E49-9FDC-93BF30D0AEB0}"/>
              </a:ext>
            </a:extLst>
          </p:cNvPr>
          <p:cNvSpPr>
            <a:spLocks noGrp="1"/>
          </p:cNvSpPr>
          <p:nvPr>
            <p:ph type="body" sz="quarter" idx="14" hasCustomPrompt="1"/>
          </p:nvPr>
        </p:nvSpPr>
        <p:spPr>
          <a:xfrm>
            <a:off x="620110" y="1418422"/>
            <a:ext cx="7848600" cy="3244298"/>
          </a:xfrm>
          <a:prstGeom prst="rect">
            <a:avLst/>
          </a:prstGeom>
        </p:spPr>
        <p:txBody>
          <a:bodyPr/>
          <a:lstStyle>
            <a:lvl1pPr marL="0" indent="0">
              <a:buFontTx/>
              <a:buNone/>
              <a:defRPr sz="1200" baseline="0">
                <a:solidFill>
                  <a:schemeClr val="tx1">
                    <a:lumMod val="95000"/>
                    <a:lumOff val="5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184D6B8-C8CE-1D45-97A2-11290298BDC1}"/>
              </a:ext>
            </a:extLst>
          </p:cNvPr>
          <p:cNvSpPr>
            <a:spLocks noGrp="1"/>
          </p:cNvSpPr>
          <p:nvPr>
            <p:ph type="ctrTitle" hasCustomPrompt="1"/>
          </p:nvPr>
        </p:nvSpPr>
        <p:spPr>
          <a:xfrm>
            <a:off x="609600" y="209550"/>
            <a:ext cx="7848600" cy="593969"/>
          </a:xfrm>
          <a:prstGeom prst="rect">
            <a:avLst/>
          </a:prstGeom>
        </p:spPr>
        <p:txBody>
          <a:bodyPr anchor="b"/>
          <a:lstStyle>
            <a:lvl1pPr algn="l">
              <a:defRPr sz="2800" b="1" i="0" spc="50" baseline="0">
                <a:solidFill>
                  <a:srgbClr val="0E2246"/>
                </a:solidFill>
                <a:latin typeface="Whitney Semibold" pitchFamily="2"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80105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7C12-0B31-F446-A0B9-6062FDE5E8DE}"/>
              </a:ext>
            </a:extLst>
          </p:cNvPr>
          <p:cNvSpPr>
            <a:spLocks noGrp="1"/>
          </p:cNvSpPr>
          <p:nvPr>
            <p:ph type="title"/>
          </p:nvPr>
        </p:nvSpPr>
        <p:spPr>
          <a:xfrm>
            <a:off x="457200" y="274638"/>
            <a:ext cx="8229600" cy="993775"/>
          </a:xfrm>
          <a:prstGeom prst="rect">
            <a:avLst/>
          </a:prstGeom>
        </p:spPr>
        <p:txBody>
          <a:bodyPr lIns="0"/>
          <a:lstStyle>
            <a:lvl1pPr>
              <a:defRPr baseline="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1D6F3B5-036E-0B4B-A1AA-BE02DFB566BD}"/>
              </a:ext>
            </a:extLst>
          </p:cNvPr>
          <p:cNvSpPr>
            <a:spLocks noGrp="1"/>
          </p:cNvSpPr>
          <p:nvPr>
            <p:ph idx="1"/>
          </p:nvPr>
        </p:nvSpPr>
        <p:spPr>
          <a:xfrm>
            <a:off x="457200" y="1370013"/>
            <a:ext cx="8229600" cy="2954337"/>
          </a:xfrm>
          <a:prstGeom prst="rect">
            <a:avLst/>
          </a:prstGeom>
        </p:spPr>
        <p:txBody>
          <a:bodyPr lIns="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506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16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1352550"/>
            <a:ext cx="8305800" cy="993775"/>
          </a:xfrm>
          <a:prstGeom prst="rect">
            <a:avLst/>
          </a:prstGeom>
        </p:spPr>
        <p:txBody>
          <a:bodyPr vert="horz" lIns="0" tIns="45720" rIns="91440" bIns="45720" rtlCol="0" anchor="ctr">
            <a:normAutofit/>
          </a:bodyPr>
          <a:lstStyle/>
          <a:p>
            <a:r>
              <a:rPr lang="en-US" dirty="0"/>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hasCustomPrompt="1"/>
          </p:nvPr>
        </p:nvSpPr>
        <p:spPr>
          <a:xfrm>
            <a:off x="457200" y="2447925"/>
            <a:ext cx="8305800" cy="1430337"/>
          </a:xfrm>
          <a:prstGeom prst="rect">
            <a:avLst/>
          </a:prstGeom>
        </p:spPr>
        <p:txBody>
          <a:bodyPr vert="horz" lIns="0" tIns="45720" rIns="91440" bIns="45720" rtlCol="0">
            <a:normAutofit/>
          </a:bodyPr>
          <a:lstStyle/>
          <a:p>
            <a:pPr lvl="0"/>
            <a:r>
              <a:rPr lang="en-US" dirty="0"/>
              <a:t>Subhead</a:t>
            </a:r>
          </a:p>
        </p:txBody>
      </p:sp>
    </p:spTree>
    <p:extLst>
      <p:ext uri="{BB962C8B-B14F-4D97-AF65-F5344CB8AC3E}">
        <p14:creationId xmlns:p14="http://schemas.microsoft.com/office/powerpoint/2010/main" val="297360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2C17-FB60-364D-955D-2B1D2622602C}"/>
              </a:ext>
            </a:extLst>
          </p:cNvPr>
          <p:cNvSpPr>
            <a:spLocks noGrp="1"/>
          </p:cNvSpPr>
          <p:nvPr>
            <p:ph type="title"/>
          </p:nvPr>
        </p:nvSpPr>
        <p:spPr>
          <a:xfrm>
            <a:off x="457200" y="274639"/>
            <a:ext cx="8229600" cy="62071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D4F8F2-7437-8D44-BE08-3DEE8CBC87C8}"/>
              </a:ext>
            </a:extLst>
          </p:cNvPr>
          <p:cNvSpPr>
            <a:spLocks noGrp="1"/>
          </p:cNvSpPr>
          <p:nvPr>
            <p:ph sz="half" idx="1"/>
          </p:nvPr>
        </p:nvSpPr>
        <p:spPr>
          <a:xfrm>
            <a:off x="457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C102F945-D9C8-4A52-2795-C679AE24452F}"/>
              </a:ext>
            </a:extLst>
          </p:cNvPr>
          <p:cNvSpPr>
            <a:spLocks noGrp="1"/>
          </p:cNvSpPr>
          <p:nvPr>
            <p:ph sz="half" idx="10"/>
          </p:nvPr>
        </p:nvSpPr>
        <p:spPr>
          <a:xfrm>
            <a:off x="4648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451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577525"/>
      </p:ext>
    </p:extLst>
  </p:cSld>
  <p:clrMap bg1="lt1" tx1="dk1" bg2="lt2" tx2="dk2" accent1="accent1" accent2="accent2" accent3="accent3" accent4="accent4" accent5="accent5" accent6="accent6" hlink="hlink" folHlink="folHlink"/>
  <p:sldLayoutIdLst>
    <p:sldLayoutId id="2147483690" r:id="rId1"/>
    <p:sldLayoutId id="2147483699" r:id="rId2"/>
    <p:sldLayoutId id="2147483700" r:id="rId3"/>
    <p:sldLayoutId id="2147483701" r:id="rId4"/>
    <p:sldLayoutId id="2147483702" r:id="rId5"/>
    <p:sldLayoutId id="2147483703" r:id="rId6"/>
    <p:sldLayoutId id="2147483704" r:id="rId7"/>
  </p:sldLayoutIdLst>
  <p:txStyles>
    <p:titleStyle>
      <a:lvl1pPr algn="l" defTabSz="9144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005702"/>
      </p:ext>
    </p:extLst>
  </p:cSld>
  <p:clrMap bg1="lt1" tx1="dk1" bg2="lt2" tx2="dk2" accent1="accent1" accent2="accent2" accent3="accent3" accent4="accent4" accent5="accent5" accent6="accent6" hlink="hlink" folHlink="folHlink"/>
  <p:sldLayoutIdLst>
    <p:sldLayoutId id="2147483680" r:id="rId1"/>
    <p:sldLayoutId id="2147483691" r:id="rId2"/>
    <p:sldLayoutId id="2147483692" r:id="rId3"/>
    <p:sldLayoutId id="2147483694" r:id="rId4"/>
    <p:sldLayoutId id="2147483695" r:id="rId5"/>
    <p:sldLayoutId id="2147483697" r:id="rId6"/>
    <p:sldLayoutId id="2147483698" r:id="rId7"/>
    <p:sldLayoutId id="2147483705" r:id="rId8"/>
    <p:sldLayoutId id="2147483706" r:id="rId9"/>
  </p:sldLayoutIdLst>
  <p:txStyles>
    <p:titleStyle>
      <a:lvl1pPr algn="l" defTabSz="914400" rtl="0" eaLnBrk="1" latinLnBrk="0" hangingPunct="1">
        <a:lnSpc>
          <a:spcPct val="90000"/>
        </a:lnSpc>
        <a:spcBef>
          <a:spcPct val="0"/>
        </a:spcBef>
        <a:buNone/>
        <a:defRPr sz="3600" b="1" i="0" kern="1200">
          <a:solidFill>
            <a:srgbClr val="00233D"/>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0950"/>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Lst>
  <p:txStyles>
    <p:title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CD406-4D0E-4277-8C6A-FAA0C02D0A85}"/>
              </a:ext>
            </a:extLst>
          </p:cNvPr>
          <p:cNvSpPr txBox="1"/>
          <p:nvPr userDrawn="1"/>
        </p:nvSpPr>
        <p:spPr>
          <a:xfrm>
            <a:off x="381000" y="4171950"/>
            <a:ext cx="8229600" cy="200055"/>
          </a:xfrm>
          <a:prstGeom prst="rect">
            <a:avLst/>
          </a:prstGeom>
          <a:noFill/>
        </p:spPr>
        <p:txBody>
          <a:bodyPr wrap="square" lIns="91440" rtlCol="0">
            <a:spAutoFit/>
          </a:bodyPr>
          <a:lstStyle/>
          <a:p>
            <a:r>
              <a:rPr lang="en-US" sz="675" b="0" i="0" baseline="0" dirty="0">
                <a:solidFill>
                  <a:schemeClr val="bg2">
                    <a:lumMod val="75000"/>
                  </a:schemeClr>
                </a:solidFill>
                <a:effectLst/>
                <a:latin typeface="Figtree"/>
              </a:rPr>
              <a:t>The opinions expressed in these presentations are those of the individual participants and not necessarily those of the American College of Surgeons.</a:t>
            </a:r>
            <a:endParaRPr lang="en-US" sz="675" b="0" i="0" baseline="0" dirty="0">
              <a:solidFill>
                <a:schemeClr val="bg2">
                  <a:lumMod val="75000"/>
                </a:schemeClr>
              </a:solidFill>
            </a:endParaRPr>
          </a:p>
        </p:txBody>
      </p:sp>
      <p:sp>
        <p:nvSpPr>
          <p:cNvPr id="6" name="Title Placeholder 1">
            <a:extLst>
              <a:ext uri="{FF2B5EF4-FFF2-40B4-BE49-F238E27FC236}">
                <a16:creationId xmlns:a16="http://schemas.microsoft.com/office/drawing/2014/main" id="{5D10C6A5-5C31-22BE-7A41-3D5551CE79BA}"/>
              </a:ext>
            </a:extLst>
          </p:cNvPr>
          <p:cNvSpPr txBox="1">
            <a:spLocks/>
          </p:cNvSpPr>
          <p:nvPr userDrawn="1"/>
        </p:nvSpPr>
        <p:spPr>
          <a:xfrm>
            <a:off x="381000" y="432143"/>
            <a:ext cx="8229600" cy="67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a:lstStyle>
          <a:p>
            <a:r>
              <a:rPr lang="en-US" dirty="0"/>
              <a:t>Disclosure</a:t>
            </a:r>
          </a:p>
        </p:txBody>
      </p:sp>
    </p:spTree>
    <p:extLst>
      <p:ext uri="{BB962C8B-B14F-4D97-AF65-F5344CB8AC3E}">
        <p14:creationId xmlns:p14="http://schemas.microsoft.com/office/powerpoint/2010/main" val="688341762"/>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9.jpeg"/><Relationship Id="rId5" Type="http://schemas.microsoft.com/office/2007/relationships/hdphoto" Target="../media/hdphoto6.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54.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hyperlink" Target="https://fitbir.nih.gov/" TargetMode="External"/><Relationship Id="rId4" Type="http://schemas.openxmlformats.org/officeDocument/2006/relationships/hyperlink" Target="https://ntrr-nti.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1.jpeg"/></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image" Target="../media/image102.png"/><Relationship Id="rId16" Type="http://schemas.openxmlformats.org/officeDocument/2006/relationships/image" Target="../media/image116.jpeg"/><Relationship Id="rId1" Type="http://schemas.openxmlformats.org/officeDocument/2006/relationships/slideLayout" Target="../slideLayouts/slideLayout11.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E3B7820-4FFB-D812-1BDF-7A838197BAAC}"/>
              </a:ext>
            </a:extLst>
          </p:cNvPr>
          <p:cNvSpPr>
            <a:spLocks noGrp="1"/>
          </p:cNvSpPr>
          <p:nvPr>
            <p:ph type="title"/>
          </p:nvPr>
        </p:nvSpPr>
        <p:spPr/>
        <p:txBody>
          <a:bodyPr>
            <a:normAutofit/>
          </a:bodyPr>
          <a:lstStyle/>
          <a:p>
            <a:r>
              <a:rPr lang="en-US" dirty="0">
                <a:solidFill>
                  <a:srgbClr val="000000"/>
                </a:solidFill>
              </a:rPr>
              <a:t>COT Moving Forward</a:t>
            </a:r>
          </a:p>
        </p:txBody>
      </p:sp>
      <p:sp>
        <p:nvSpPr>
          <p:cNvPr id="3" name="Content Placeholder 2">
            <a:extLst>
              <a:ext uri="{FF2B5EF4-FFF2-40B4-BE49-F238E27FC236}">
                <a16:creationId xmlns:a16="http://schemas.microsoft.com/office/drawing/2014/main" id="{F810F3E5-91C9-3A4B-B2EB-47FBE9ABF783}"/>
              </a:ext>
            </a:extLst>
          </p:cNvPr>
          <p:cNvSpPr>
            <a:spLocks noGrp="1"/>
          </p:cNvSpPr>
          <p:nvPr>
            <p:ph idx="1"/>
          </p:nvPr>
        </p:nvSpPr>
        <p:spPr/>
        <p:txBody>
          <a:bodyPr/>
          <a:lstStyle/>
          <a:p>
            <a:r>
              <a:rPr lang="en-US" dirty="0"/>
              <a:t>Jeffrey D. Kerby, MD, PhD, FACS       </a:t>
            </a:r>
          </a:p>
          <a:p>
            <a:r>
              <a:rPr lang="en-US" sz="1800" dirty="0"/>
              <a:t>Chair, Committee on Trauma</a:t>
            </a:r>
          </a:p>
          <a:p>
            <a:endParaRPr lang="en-US" dirty="0"/>
          </a:p>
        </p:txBody>
      </p:sp>
    </p:spTree>
    <p:extLst>
      <p:ext uri="{BB962C8B-B14F-4D97-AF65-F5344CB8AC3E}">
        <p14:creationId xmlns:p14="http://schemas.microsoft.com/office/powerpoint/2010/main" val="243595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898CA-C414-A457-E9E0-CDD596542138}"/>
              </a:ext>
            </a:extLst>
          </p:cNvPr>
          <p:cNvSpPr>
            <a:spLocks noGrp="1"/>
          </p:cNvSpPr>
          <p:nvPr>
            <p:ph type="title"/>
          </p:nvPr>
        </p:nvSpPr>
        <p:spPr>
          <a:xfrm>
            <a:off x="443232" y="309616"/>
            <a:ext cx="8420100" cy="993775"/>
          </a:xfrm>
        </p:spPr>
        <p:txBody>
          <a:bodyPr>
            <a:normAutofit/>
          </a:bodyPr>
          <a:lstStyle/>
          <a:p>
            <a:r>
              <a:rPr lang="en-US" sz="2500" dirty="0">
                <a:solidFill>
                  <a:srgbClr val="FF0000"/>
                </a:solidFill>
              </a:rPr>
              <a:t>Welcome: New Region Chiefs</a:t>
            </a:r>
          </a:p>
        </p:txBody>
      </p:sp>
      <p:sp>
        <p:nvSpPr>
          <p:cNvPr id="2" name="Content Placeholder 2">
            <a:extLst>
              <a:ext uri="{FF2B5EF4-FFF2-40B4-BE49-F238E27FC236}">
                <a16:creationId xmlns:a16="http://schemas.microsoft.com/office/drawing/2014/main" id="{DB8E7696-E74D-8EEC-C107-84A43448279C}"/>
              </a:ext>
            </a:extLst>
          </p:cNvPr>
          <p:cNvSpPr>
            <a:spLocks noGrp="1"/>
          </p:cNvSpPr>
          <p:nvPr>
            <p:ph idx="1"/>
          </p:nvPr>
        </p:nvSpPr>
        <p:spPr>
          <a:xfrm>
            <a:off x="152401" y="1091602"/>
            <a:ext cx="4890768" cy="2206626"/>
          </a:xfrm>
        </p:spPr>
        <p:txBody>
          <a:bodyPr>
            <a:normAutofit/>
          </a:bodyPr>
          <a:lstStyle/>
          <a:p>
            <a:pPr marL="0" indent="0">
              <a:buNone/>
            </a:pPr>
            <a:endParaRPr lang="en-US" sz="1600" dirty="0">
              <a:solidFill>
                <a:srgbClr val="555555"/>
              </a:solidFill>
              <a:latin typeface="Open Sans" panose="020B0606030504020204" pitchFamily="34" charset="0"/>
            </a:endParaRPr>
          </a:p>
          <a:p>
            <a:r>
              <a:rPr lang="en-US" sz="2000" b="0" i="0" dirty="0">
                <a:effectLst/>
                <a:latin typeface="+mn-lt"/>
              </a:rPr>
              <a:t>Region 2 – Matthew A. Bank (Flynn)</a:t>
            </a:r>
          </a:p>
          <a:p>
            <a:r>
              <a:rPr lang="en-US" sz="2000" dirty="0">
                <a:latin typeface="+mn-lt"/>
              </a:rPr>
              <a:t>Region 8 – Michael A. Person (Dunn)</a:t>
            </a:r>
          </a:p>
          <a:p>
            <a:r>
              <a:rPr lang="en-US" sz="2000" dirty="0">
                <a:latin typeface="+mn-lt"/>
              </a:rPr>
              <a:t>Region 17 – Abdelhakim T. </a:t>
            </a:r>
            <a:r>
              <a:rPr lang="en-US" sz="2000" dirty="0" err="1">
                <a:latin typeface="+mn-lt"/>
              </a:rPr>
              <a:t>Elkholy</a:t>
            </a:r>
            <a:r>
              <a:rPr lang="en-US" sz="2000" dirty="0">
                <a:latin typeface="+mn-lt"/>
              </a:rPr>
              <a:t> (Abi Saad)</a:t>
            </a:r>
          </a:p>
          <a:p>
            <a:pPr marL="0" indent="0">
              <a:buNone/>
            </a:pPr>
            <a:endParaRPr lang="en-US" sz="1200" dirty="0"/>
          </a:p>
          <a:p>
            <a:endParaRPr lang="en-US" sz="1600" b="0" i="0" dirty="0">
              <a:solidFill>
                <a:srgbClr val="555555"/>
              </a:solidFill>
              <a:effectLst/>
              <a:latin typeface="Open Sans" panose="020B0606030504020204" pitchFamily="34" charset="0"/>
            </a:endParaRPr>
          </a:p>
          <a:p>
            <a:pPr marL="0" indent="0">
              <a:buNone/>
            </a:pPr>
            <a:endParaRPr lang="en-US" sz="1600" dirty="0"/>
          </a:p>
        </p:txBody>
      </p:sp>
      <p:pic>
        <p:nvPicPr>
          <p:cNvPr id="13" name="Picture 12">
            <a:extLst>
              <a:ext uri="{FF2B5EF4-FFF2-40B4-BE49-F238E27FC236}">
                <a16:creationId xmlns:a16="http://schemas.microsoft.com/office/drawing/2014/main" id="{0534CFC4-BBFB-1442-FECA-FD55812E5508}"/>
              </a:ext>
            </a:extLst>
          </p:cNvPr>
          <p:cNvPicPr>
            <a:picLocks noChangeAspect="1"/>
          </p:cNvPicPr>
          <p:nvPr/>
        </p:nvPicPr>
        <p:blipFill>
          <a:blip r:embed="rId2">
            <a:alphaModFix amt="78000"/>
          </a:blip>
          <a:stretch>
            <a:fillRect/>
          </a:stretch>
        </p:blipFill>
        <p:spPr>
          <a:xfrm>
            <a:off x="4800600" y="1304219"/>
            <a:ext cx="4296459" cy="2398545"/>
          </a:xfrm>
          <a:prstGeom prst="rect">
            <a:avLst/>
          </a:prstGeom>
        </p:spPr>
      </p:pic>
      <p:pic>
        <p:nvPicPr>
          <p:cNvPr id="3" name="Picture 2"/>
          <p:cNvPicPr>
            <a:picLocks noChangeAspect="1"/>
          </p:cNvPicPr>
          <p:nvPr/>
        </p:nvPicPr>
        <p:blipFill>
          <a:blip r:embed="rId3"/>
          <a:stretch>
            <a:fillRect/>
          </a:stretch>
        </p:blipFill>
        <p:spPr>
          <a:xfrm>
            <a:off x="152401" y="2960583"/>
            <a:ext cx="1219200" cy="1354667"/>
          </a:xfrm>
          <a:prstGeom prst="rect">
            <a:avLst/>
          </a:prstGeom>
        </p:spPr>
      </p:pic>
      <p:pic>
        <p:nvPicPr>
          <p:cNvPr id="5" name="Picture 4"/>
          <p:cNvPicPr>
            <a:picLocks noChangeAspect="1"/>
          </p:cNvPicPr>
          <p:nvPr/>
        </p:nvPicPr>
        <p:blipFill>
          <a:blip r:embed="rId4"/>
          <a:stretch>
            <a:fillRect/>
          </a:stretch>
        </p:blipFill>
        <p:spPr>
          <a:xfrm>
            <a:off x="1619401" y="2948585"/>
            <a:ext cx="1199999" cy="1366665"/>
          </a:xfrm>
          <a:prstGeom prst="rect">
            <a:avLst/>
          </a:prstGeom>
        </p:spPr>
      </p:pic>
      <p:pic>
        <p:nvPicPr>
          <p:cNvPr id="7" name="Picture 6"/>
          <p:cNvPicPr>
            <a:picLocks noChangeAspect="1"/>
          </p:cNvPicPr>
          <p:nvPr/>
        </p:nvPicPr>
        <p:blipFill rotWithShape="1">
          <a:blip r:embed="rId5"/>
          <a:srcRect t="10015" b="10334"/>
          <a:stretch/>
        </p:blipFill>
        <p:spPr>
          <a:xfrm>
            <a:off x="3048000" y="2948584"/>
            <a:ext cx="1190207" cy="1366665"/>
          </a:xfrm>
          <a:prstGeom prst="rect">
            <a:avLst/>
          </a:prstGeom>
        </p:spPr>
      </p:pic>
    </p:spTree>
    <p:extLst>
      <p:ext uri="{BB962C8B-B14F-4D97-AF65-F5344CB8AC3E}">
        <p14:creationId xmlns:p14="http://schemas.microsoft.com/office/powerpoint/2010/main" val="392930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09A73-52FB-11D5-E212-B18FD543E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75740-C741-5C84-ACF3-B02FA672F1B4}"/>
              </a:ext>
            </a:extLst>
          </p:cNvPr>
          <p:cNvSpPr>
            <a:spLocks noGrp="1"/>
          </p:cNvSpPr>
          <p:nvPr>
            <p:ph type="title"/>
          </p:nvPr>
        </p:nvSpPr>
        <p:spPr>
          <a:xfrm>
            <a:off x="457200" y="361950"/>
            <a:ext cx="8229600" cy="620712"/>
          </a:xfrm>
        </p:spPr>
        <p:txBody>
          <a:bodyPr/>
          <a:lstStyle/>
          <a:p>
            <a:r>
              <a:rPr lang="en-US" sz="2500" dirty="0">
                <a:solidFill>
                  <a:srgbClr val="FF0000"/>
                </a:solidFill>
              </a:rPr>
              <a:t>Welcome: New State/Provincial/Country Chairs</a:t>
            </a:r>
            <a:endParaRPr lang="en-US" sz="2500" dirty="0"/>
          </a:p>
        </p:txBody>
      </p:sp>
      <p:sp>
        <p:nvSpPr>
          <p:cNvPr id="3" name="Content Placeholder 2">
            <a:extLst>
              <a:ext uri="{FF2B5EF4-FFF2-40B4-BE49-F238E27FC236}">
                <a16:creationId xmlns:a16="http://schemas.microsoft.com/office/drawing/2014/main" id="{B9AC3FB9-9829-CFF0-EFD6-E2A98DD80D88}"/>
              </a:ext>
            </a:extLst>
          </p:cNvPr>
          <p:cNvSpPr>
            <a:spLocks noGrp="1"/>
          </p:cNvSpPr>
          <p:nvPr>
            <p:ph sz="half" idx="1"/>
          </p:nvPr>
        </p:nvSpPr>
        <p:spPr>
          <a:xfrm>
            <a:off x="464598" y="1154467"/>
            <a:ext cx="8298402" cy="3048000"/>
          </a:xfrm>
        </p:spPr>
        <p:txBody>
          <a:bodyPr numCol="2"/>
          <a:lstStyle/>
          <a:p>
            <a:pPr>
              <a:lnSpc>
                <a:spcPct val="50000"/>
              </a:lnSpc>
              <a:spcBef>
                <a:spcPts val="600"/>
              </a:spcBef>
            </a:pPr>
            <a:r>
              <a:rPr lang="en-US" sz="1200" b="0" dirty="0">
                <a:solidFill>
                  <a:srgbClr val="0070C0"/>
                </a:solidFill>
              </a:rPr>
              <a:t>Joaquín Bado  (Uruguay)</a:t>
            </a:r>
          </a:p>
          <a:p>
            <a:pPr>
              <a:lnSpc>
                <a:spcPct val="50000"/>
              </a:lnSpc>
              <a:spcBef>
                <a:spcPts val="600"/>
              </a:spcBef>
            </a:pPr>
            <a:r>
              <a:rPr lang="en-US" sz="1200" b="0" dirty="0">
                <a:solidFill>
                  <a:schemeClr val="tx1"/>
                </a:solidFill>
              </a:rPr>
              <a:t>Andrew C. Bernard (Kentucky)</a:t>
            </a:r>
          </a:p>
          <a:p>
            <a:pPr>
              <a:lnSpc>
                <a:spcPct val="50000"/>
              </a:lnSpc>
              <a:spcBef>
                <a:spcPts val="600"/>
              </a:spcBef>
            </a:pPr>
            <a:r>
              <a:rPr lang="en-US" sz="1200" b="0" dirty="0">
                <a:solidFill>
                  <a:schemeClr val="tx1"/>
                </a:solidFill>
              </a:rPr>
              <a:t>Avi Bhavaraju  (Arkansas )</a:t>
            </a:r>
          </a:p>
          <a:p>
            <a:pPr>
              <a:lnSpc>
                <a:spcPct val="50000"/>
              </a:lnSpc>
              <a:spcBef>
                <a:spcPts val="600"/>
              </a:spcBef>
            </a:pPr>
            <a:r>
              <a:rPr lang="en-US" sz="1200" b="0" dirty="0">
                <a:solidFill>
                  <a:schemeClr val="tx1"/>
                </a:solidFill>
              </a:rPr>
              <a:t>Matthew J. Bradley (Navy)</a:t>
            </a:r>
          </a:p>
          <a:p>
            <a:pPr>
              <a:lnSpc>
                <a:spcPct val="50000"/>
              </a:lnSpc>
              <a:spcBef>
                <a:spcPts val="600"/>
              </a:spcBef>
            </a:pPr>
            <a:r>
              <a:rPr lang="en-US" sz="1200" b="0" dirty="0">
                <a:solidFill>
                  <a:schemeClr val="tx1"/>
                </a:solidFill>
              </a:rPr>
              <a:t>Scott C. Brakenridge  (Washington)</a:t>
            </a:r>
          </a:p>
          <a:p>
            <a:pPr>
              <a:lnSpc>
                <a:spcPct val="50000"/>
              </a:lnSpc>
              <a:spcBef>
                <a:spcPts val="600"/>
              </a:spcBef>
            </a:pPr>
            <a:r>
              <a:rPr lang="en-US" sz="1200" b="0" dirty="0">
                <a:solidFill>
                  <a:schemeClr val="tx1"/>
                </a:solidFill>
              </a:rPr>
              <a:t>Dudley B (Benjie) Christie III, (Georgia)</a:t>
            </a:r>
          </a:p>
          <a:p>
            <a:pPr>
              <a:lnSpc>
                <a:spcPct val="50000"/>
              </a:lnSpc>
              <a:spcBef>
                <a:spcPts val="600"/>
              </a:spcBef>
            </a:pPr>
            <a:r>
              <a:rPr lang="en-US" sz="1200" b="0" dirty="0">
                <a:solidFill>
                  <a:schemeClr val="accent6">
                    <a:lumMod val="75000"/>
                  </a:schemeClr>
                </a:solidFill>
              </a:rPr>
              <a:t>Phil Dawe (Canadian Military)</a:t>
            </a:r>
          </a:p>
          <a:p>
            <a:pPr>
              <a:lnSpc>
                <a:spcPct val="50000"/>
              </a:lnSpc>
              <a:spcBef>
                <a:spcPts val="600"/>
              </a:spcBef>
            </a:pPr>
            <a:r>
              <a:rPr lang="en-US" sz="1200" b="0" dirty="0">
                <a:solidFill>
                  <a:schemeClr val="tx1"/>
                </a:solidFill>
              </a:rPr>
              <a:t>Sean D. Dort (Nevada)</a:t>
            </a:r>
          </a:p>
          <a:p>
            <a:pPr>
              <a:lnSpc>
                <a:spcPct val="50000"/>
              </a:lnSpc>
              <a:spcBef>
                <a:spcPts val="600"/>
              </a:spcBef>
            </a:pPr>
            <a:r>
              <a:rPr lang="en-US" sz="1200" b="0" dirty="0">
                <a:solidFill>
                  <a:schemeClr val="tx1"/>
                </a:solidFill>
              </a:rPr>
              <a:t>Marquinn Duke (Louisiana)</a:t>
            </a:r>
          </a:p>
          <a:p>
            <a:pPr>
              <a:lnSpc>
                <a:spcPct val="50000"/>
              </a:lnSpc>
              <a:spcBef>
                <a:spcPts val="600"/>
              </a:spcBef>
            </a:pPr>
            <a:r>
              <a:rPr lang="en-US" sz="1200" b="0" dirty="0">
                <a:solidFill>
                  <a:schemeClr val="tx1"/>
                </a:solidFill>
              </a:rPr>
              <a:t>Raymond Fang (Maryland)</a:t>
            </a:r>
          </a:p>
          <a:p>
            <a:pPr>
              <a:lnSpc>
                <a:spcPct val="50000"/>
              </a:lnSpc>
              <a:spcBef>
                <a:spcPts val="600"/>
              </a:spcBef>
            </a:pPr>
            <a:r>
              <a:rPr lang="en-US" sz="1200" b="0" dirty="0">
                <a:solidFill>
                  <a:schemeClr val="tx1"/>
                </a:solidFill>
              </a:rPr>
              <a:t>Peter E. Fischer  (Tennessee)</a:t>
            </a:r>
          </a:p>
          <a:p>
            <a:pPr>
              <a:lnSpc>
                <a:spcPct val="50000"/>
              </a:lnSpc>
              <a:spcBef>
                <a:spcPts val="600"/>
              </a:spcBef>
            </a:pPr>
            <a:r>
              <a:rPr lang="en-US" sz="1200" b="0" dirty="0">
                <a:solidFill>
                  <a:schemeClr val="tx1"/>
                </a:solidFill>
              </a:rPr>
              <a:t>Richard L. George (Ohio)</a:t>
            </a:r>
          </a:p>
          <a:p>
            <a:pPr>
              <a:lnSpc>
                <a:spcPct val="50000"/>
              </a:lnSpc>
              <a:spcBef>
                <a:spcPts val="600"/>
              </a:spcBef>
            </a:pPr>
            <a:r>
              <a:rPr lang="en-US" sz="1200" b="0" dirty="0">
                <a:solidFill>
                  <a:schemeClr val="tx1"/>
                </a:solidFill>
              </a:rPr>
              <a:t>Laura N. Godat  (San Diego)</a:t>
            </a:r>
          </a:p>
          <a:p>
            <a:pPr>
              <a:lnSpc>
                <a:spcPct val="50000"/>
              </a:lnSpc>
              <a:spcBef>
                <a:spcPts val="600"/>
              </a:spcBef>
            </a:pPr>
            <a:r>
              <a:rPr lang="en-US" sz="1200" b="0" dirty="0">
                <a:solidFill>
                  <a:schemeClr val="tx1"/>
                </a:solidFill>
              </a:rPr>
              <a:t>Daniel J. Grabo Jr (West Virginia)</a:t>
            </a:r>
          </a:p>
          <a:p>
            <a:pPr>
              <a:lnSpc>
                <a:spcPct val="50000"/>
              </a:lnSpc>
              <a:spcBef>
                <a:spcPts val="600"/>
              </a:spcBef>
            </a:pPr>
            <a:r>
              <a:rPr lang="en-US" sz="1200" b="0" dirty="0">
                <a:solidFill>
                  <a:schemeClr val="accent6">
                    <a:lumMod val="75000"/>
                  </a:schemeClr>
                </a:solidFill>
              </a:rPr>
              <a:t>Michael P. Hogan (Newfoundland )</a:t>
            </a:r>
          </a:p>
          <a:p>
            <a:pPr>
              <a:lnSpc>
                <a:spcPct val="50000"/>
              </a:lnSpc>
              <a:spcBef>
                <a:spcPts val="600"/>
              </a:spcBef>
            </a:pPr>
            <a:r>
              <a:rPr lang="en-US" sz="1200" b="0" dirty="0">
                <a:solidFill>
                  <a:srgbClr val="0070C0"/>
                </a:solidFill>
              </a:rPr>
              <a:t>Felix Del Carmen Ramirez Ibarra (Argentina )</a:t>
            </a:r>
          </a:p>
          <a:p>
            <a:pPr>
              <a:lnSpc>
                <a:spcPct val="50000"/>
              </a:lnSpc>
              <a:spcBef>
                <a:spcPts val="600"/>
              </a:spcBef>
            </a:pPr>
            <a:r>
              <a:rPr lang="en-US" sz="1200" b="0" dirty="0">
                <a:solidFill>
                  <a:schemeClr val="accent6">
                    <a:lumMod val="75000"/>
                  </a:schemeClr>
                </a:solidFill>
              </a:rPr>
              <a:t>Dennis Y. Kim (British Columbia )</a:t>
            </a:r>
          </a:p>
          <a:p>
            <a:pPr>
              <a:lnSpc>
                <a:spcPct val="50000"/>
              </a:lnSpc>
              <a:spcBef>
                <a:spcPts val="600"/>
              </a:spcBef>
            </a:pPr>
            <a:endParaRPr lang="en-US" sz="1200" b="0" dirty="0">
              <a:solidFill>
                <a:schemeClr val="tx1"/>
              </a:solidFill>
            </a:endParaRPr>
          </a:p>
          <a:p>
            <a:pPr>
              <a:lnSpc>
                <a:spcPct val="50000"/>
              </a:lnSpc>
              <a:spcBef>
                <a:spcPts val="600"/>
              </a:spcBef>
            </a:pPr>
            <a:endParaRPr lang="en-US" sz="1200" b="0" dirty="0">
              <a:solidFill>
                <a:schemeClr val="tx1"/>
              </a:solidFill>
            </a:endParaRPr>
          </a:p>
          <a:p>
            <a:pPr>
              <a:lnSpc>
                <a:spcPct val="50000"/>
              </a:lnSpc>
              <a:spcBef>
                <a:spcPts val="600"/>
              </a:spcBef>
            </a:pPr>
            <a:r>
              <a:rPr lang="en-US" sz="1200" b="0" dirty="0">
                <a:solidFill>
                  <a:schemeClr val="tx1"/>
                </a:solidFill>
              </a:rPr>
              <a:t>Richard J. Miskimins (New Mexico)</a:t>
            </a:r>
          </a:p>
          <a:p>
            <a:pPr>
              <a:lnSpc>
                <a:spcPct val="50000"/>
              </a:lnSpc>
              <a:spcBef>
                <a:spcPts val="600"/>
              </a:spcBef>
            </a:pPr>
            <a:r>
              <a:rPr lang="en-US" sz="1200" b="0" dirty="0">
                <a:solidFill>
                  <a:schemeClr val="tx1"/>
                </a:solidFill>
              </a:rPr>
              <a:t>Alexis M. Moren (Oregon)</a:t>
            </a:r>
          </a:p>
          <a:p>
            <a:pPr>
              <a:lnSpc>
                <a:spcPct val="50000"/>
              </a:lnSpc>
              <a:spcBef>
                <a:spcPts val="600"/>
              </a:spcBef>
            </a:pPr>
            <a:r>
              <a:rPr lang="en-US" sz="1200" b="0" dirty="0">
                <a:solidFill>
                  <a:schemeClr val="tx1"/>
                </a:solidFill>
              </a:rPr>
              <a:t>Jon Perlstein (Northern California)</a:t>
            </a:r>
          </a:p>
          <a:p>
            <a:pPr>
              <a:lnSpc>
                <a:spcPct val="50000"/>
              </a:lnSpc>
              <a:spcBef>
                <a:spcPts val="600"/>
              </a:spcBef>
            </a:pPr>
            <a:r>
              <a:rPr lang="en-US" sz="1200" b="0" dirty="0">
                <a:solidFill>
                  <a:schemeClr val="tx1"/>
                </a:solidFill>
              </a:rPr>
              <a:t>William B. Perry (Veterans Administration)</a:t>
            </a:r>
          </a:p>
          <a:p>
            <a:pPr>
              <a:lnSpc>
                <a:spcPct val="50000"/>
              </a:lnSpc>
              <a:spcBef>
                <a:spcPts val="600"/>
              </a:spcBef>
            </a:pPr>
            <a:r>
              <a:rPr lang="en-US" sz="1200" b="0" dirty="0">
                <a:solidFill>
                  <a:schemeClr val="tx1"/>
                </a:solidFill>
              </a:rPr>
              <a:t>Kartik Prabhakaran (Greater New York)</a:t>
            </a:r>
          </a:p>
          <a:p>
            <a:pPr>
              <a:lnSpc>
                <a:spcPct val="50000"/>
              </a:lnSpc>
              <a:spcBef>
                <a:spcPts val="600"/>
              </a:spcBef>
            </a:pPr>
            <a:r>
              <a:rPr lang="en-US" sz="1200" b="0" dirty="0">
                <a:solidFill>
                  <a:schemeClr val="tx1"/>
                </a:solidFill>
              </a:rPr>
              <a:t>Rajesh R. Gandhi (Northern Texas)</a:t>
            </a:r>
          </a:p>
          <a:p>
            <a:pPr>
              <a:lnSpc>
                <a:spcPct val="50000"/>
              </a:lnSpc>
              <a:spcBef>
                <a:spcPts val="600"/>
              </a:spcBef>
            </a:pPr>
            <a:r>
              <a:rPr lang="en-US" sz="1200" b="0" dirty="0">
                <a:solidFill>
                  <a:schemeClr val="tx1"/>
                </a:solidFill>
              </a:rPr>
              <a:t>Justin L. Regner (Southern TX)</a:t>
            </a:r>
          </a:p>
          <a:p>
            <a:pPr>
              <a:lnSpc>
                <a:spcPct val="50000"/>
              </a:lnSpc>
              <a:spcBef>
                <a:spcPts val="600"/>
              </a:spcBef>
            </a:pPr>
            <a:r>
              <a:rPr lang="en-US" sz="1200" b="0" dirty="0">
                <a:solidFill>
                  <a:schemeClr val="tx1"/>
                </a:solidFill>
              </a:rPr>
              <a:t>Thomas J. Schroeppel (Colorado)</a:t>
            </a:r>
          </a:p>
          <a:p>
            <a:pPr>
              <a:lnSpc>
                <a:spcPct val="50000"/>
              </a:lnSpc>
              <a:spcBef>
                <a:spcPts val="600"/>
              </a:spcBef>
            </a:pPr>
            <a:r>
              <a:rPr lang="en-US" sz="1200" b="0" dirty="0">
                <a:solidFill>
                  <a:schemeClr val="tx1"/>
                </a:solidFill>
              </a:rPr>
              <a:t>Erik W. Streib  (Indiana)</a:t>
            </a:r>
          </a:p>
          <a:p>
            <a:pPr>
              <a:lnSpc>
                <a:spcPct val="50000"/>
              </a:lnSpc>
              <a:spcBef>
                <a:spcPts val="600"/>
              </a:spcBef>
            </a:pPr>
            <a:r>
              <a:rPr lang="en-US" sz="1200" b="0" dirty="0">
                <a:solidFill>
                  <a:schemeClr val="tx1"/>
                </a:solidFill>
              </a:rPr>
              <a:t>Brian Thurston  (South Carolina)</a:t>
            </a:r>
          </a:p>
          <a:p>
            <a:pPr>
              <a:lnSpc>
                <a:spcPct val="50000"/>
              </a:lnSpc>
              <a:spcBef>
                <a:spcPts val="600"/>
              </a:spcBef>
            </a:pPr>
            <a:r>
              <a:rPr lang="en-US" sz="1200" b="0" dirty="0">
                <a:solidFill>
                  <a:schemeClr val="tx1"/>
                </a:solidFill>
              </a:rPr>
              <a:t>Denise M. Torres (Pennsylvania)</a:t>
            </a:r>
          </a:p>
          <a:p>
            <a:pPr>
              <a:lnSpc>
                <a:spcPct val="50000"/>
              </a:lnSpc>
              <a:spcBef>
                <a:spcPts val="600"/>
              </a:spcBef>
            </a:pPr>
            <a:r>
              <a:rPr lang="en-US" sz="1200" b="0" dirty="0">
                <a:solidFill>
                  <a:schemeClr val="tx1"/>
                </a:solidFill>
              </a:rPr>
              <a:t>Eric A. Toschlog  (North Carolina)</a:t>
            </a:r>
          </a:p>
          <a:p>
            <a:pPr>
              <a:lnSpc>
                <a:spcPct val="50000"/>
              </a:lnSpc>
              <a:spcBef>
                <a:spcPts val="600"/>
              </a:spcBef>
            </a:pPr>
            <a:r>
              <a:rPr lang="en-US" sz="1200" b="0" dirty="0">
                <a:solidFill>
                  <a:schemeClr val="tx1"/>
                </a:solidFill>
              </a:rPr>
              <a:t>Elizabeth N. Turner (Maine)</a:t>
            </a:r>
          </a:p>
          <a:p>
            <a:pPr>
              <a:lnSpc>
                <a:spcPct val="50000"/>
              </a:lnSpc>
              <a:spcBef>
                <a:spcPts val="600"/>
              </a:spcBef>
            </a:pPr>
            <a:r>
              <a:rPr lang="en-US" sz="1200" b="0" dirty="0">
                <a:solidFill>
                  <a:srgbClr val="0070C0"/>
                </a:solidFill>
              </a:rPr>
              <a:t>Rodrigo Vaz Ferreira (Brazil)</a:t>
            </a:r>
          </a:p>
          <a:p>
            <a:pPr>
              <a:lnSpc>
                <a:spcPct val="50000"/>
              </a:lnSpc>
              <a:spcBef>
                <a:spcPts val="600"/>
              </a:spcBef>
            </a:pPr>
            <a:r>
              <a:rPr lang="en-US" sz="1200" b="0" dirty="0">
                <a:solidFill>
                  <a:schemeClr val="tx1"/>
                </a:solidFill>
              </a:rPr>
              <a:t>Michael A. Vella (New York State)</a:t>
            </a:r>
          </a:p>
          <a:p>
            <a:pPr>
              <a:lnSpc>
                <a:spcPct val="50000"/>
              </a:lnSpc>
              <a:spcBef>
                <a:spcPts val="600"/>
              </a:spcBef>
            </a:pPr>
            <a:r>
              <a:rPr lang="en-US" sz="1200" b="0" dirty="0">
                <a:solidFill>
                  <a:schemeClr val="tx1"/>
                </a:solidFill>
              </a:rPr>
              <a:t>Jarrod C. H. Wall  (Illinois )</a:t>
            </a:r>
          </a:p>
          <a:p>
            <a:pPr>
              <a:lnSpc>
                <a:spcPct val="50000"/>
              </a:lnSpc>
              <a:spcBef>
                <a:spcPts val="600"/>
              </a:spcBef>
            </a:pPr>
            <a:r>
              <a:rPr lang="en-US" sz="1200" b="0" dirty="0">
                <a:solidFill>
                  <a:schemeClr val="tx1"/>
                </a:solidFill>
              </a:rPr>
              <a:t>Jordan A. Weinberg (Arizona)</a:t>
            </a:r>
          </a:p>
          <a:p>
            <a:endParaRPr lang="en-US" dirty="0"/>
          </a:p>
        </p:txBody>
      </p:sp>
    </p:spTree>
    <p:extLst>
      <p:ext uri="{BB962C8B-B14F-4D97-AF65-F5344CB8AC3E}">
        <p14:creationId xmlns:p14="http://schemas.microsoft.com/office/powerpoint/2010/main" val="454191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9DB9-90A3-A018-153F-0AC9EA57F98B}"/>
              </a:ext>
            </a:extLst>
          </p:cNvPr>
          <p:cNvSpPr>
            <a:spLocks noGrp="1"/>
          </p:cNvSpPr>
          <p:nvPr>
            <p:ph type="title"/>
          </p:nvPr>
        </p:nvSpPr>
        <p:spPr>
          <a:xfrm>
            <a:off x="457200" y="299710"/>
            <a:ext cx="8305800" cy="993775"/>
          </a:xfrm>
        </p:spPr>
        <p:txBody>
          <a:bodyPr>
            <a:normAutofit/>
          </a:bodyPr>
          <a:lstStyle/>
          <a:p>
            <a:r>
              <a:rPr lang="en-US" sz="2500" dirty="0">
                <a:solidFill>
                  <a:srgbClr val="FF0000"/>
                </a:solidFill>
              </a:rPr>
              <a:t>New State/Provincial/Country Vice Chairs</a:t>
            </a:r>
          </a:p>
        </p:txBody>
      </p:sp>
      <p:sp>
        <p:nvSpPr>
          <p:cNvPr id="3" name="Content Placeholder 2">
            <a:extLst>
              <a:ext uri="{FF2B5EF4-FFF2-40B4-BE49-F238E27FC236}">
                <a16:creationId xmlns:a16="http://schemas.microsoft.com/office/drawing/2014/main" id="{8B4E403F-F865-C294-45A4-96CE8557E9BB}"/>
              </a:ext>
            </a:extLst>
          </p:cNvPr>
          <p:cNvSpPr>
            <a:spLocks noGrp="1"/>
          </p:cNvSpPr>
          <p:nvPr>
            <p:ph idx="1"/>
          </p:nvPr>
        </p:nvSpPr>
        <p:spPr>
          <a:xfrm>
            <a:off x="457200" y="1132517"/>
            <a:ext cx="8305800" cy="2878465"/>
          </a:xfrm>
        </p:spPr>
        <p:txBody>
          <a:bodyPr>
            <a:normAutofit lnSpcReduction="10000"/>
          </a:bodyPr>
          <a:lstStyle/>
          <a:p>
            <a:r>
              <a:rPr lang="en-US" sz="2000" dirty="0"/>
              <a:t>Welcome to </a:t>
            </a:r>
            <a:r>
              <a:rPr lang="en-US" sz="2000" b="1" dirty="0"/>
              <a:t>all new S/P/C Vice Chairs</a:t>
            </a:r>
            <a:r>
              <a:rPr lang="en-US" sz="2000" dirty="0"/>
              <a:t>!</a:t>
            </a:r>
          </a:p>
          <a:p>
            <a:r>
              <a:rPr lang="en-US" sz="2000" dirty="0"/>
              <a:t>Term reminder: 3-year term x 2</a:t>
            </a:r>
          </a:p>
          <a:p>
            <a:r>
              <a:rPr lang="en-US" sz="2000" dirty="0"/>
              <a:t>Active participation required in local/State COT</a:t>
            </a:r>
          </a:p>
          <a:p>
            <a:r>
              <a:rPr lang="en-US" sz="2000" dirty="0"/>
              <a:t>Encouraged to attend Central COT Meetings</a:t>
            </a:r>
          </a:p>
          <a:p>
            <a:r>
              <a:rPr lang="en-US" sz="2000" dirty="0"/>
              <a:t>Recommend multiple Vice Chairs to serve as local lead for Advocacy, Quality, Education, ACS Stop the Bleed Program, Rural etc.</a:t>
            </a:r>
          </a:p>
          <a:p>
            <a:r>
              <a:rPr lang="en-US" sz="2000" dirty="0"/>
              <a:t>	135 Vice Chairs in March 2020</a:t>
            </a:r>
          </a:p>
          <a:p>
            <a:r>
              <a:rPr lang="en-US" sz="2000" dirty="0"/>
              <a:t>	222 Vice Chairs in March 2024 </a:t>
            </a:r>
          </a:p>
          <a:p>
            <a:endParaRPr lang="en-US" dirty="0"/>
          </a:p>
        </p:txBody>
      </p:sp>
    </p:spTree>
    <p:extLst>
      <p:ext uri="{BB962C8B-B14F-4D97-AF65-F5344CB8AC3E}">
        <p14:creationId xmlns:p14="http://schemas.microsoft.com/office/powerpoint/2010/main" val="168671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56CC-9DC4-2ACD-9399-EDB81B62ADE8}"/>
              </a:ext>
            </a:extLst>
          </p:cNvPr>
          <p:cNvSpPr>
            <a:spLocks noGrp="1"/>
          </p:cNvSpPr>
          <p:nvPr>
            <p:ph type="title"/>
          </p:nvPr>
        </p:nvSpPr>
        <p:spPr/>
        <p:txBody>
          <a:bodyPr/>
          <a:lstStyle/>
          <a:p>
            <a:r>
              <a:rPr lang="en-US" sz="2500" dirty="0">
                <a:solidFill>
                  <a:srgbClr val="FF0000"/>
                </a:solidFill>
              </a:rPr>
              <a:t>Welcome: New State/Provincial/Country Vice Chairs</a:t>
            </a:r>
            <a:endParaRPr lang="en-US" sz="2500" dirty="0"/>
          </a:p>
        </p:txBody>
      </p:sp>
      <p:sp>
        <p:nvSpPr>
          <p:cNvPr id="3" name="Content Placeholder 2">
            <a:extLst>
              <a:ext uri="{FF2B5EF4-FFF2-40B4-BE49-F238E27FC236}">
                <a16:creationId xmlns:a16="http://schemas.microsoft.com/office/drawing/2014/main" id="{0A372737-43D4-50FB-176C-733418283E4F}"/>
              </a:ext>
            </a:extLst>
          </p:cNvPr>
          <p:cNvSpPr>
            <a:spLocks noGrp="1"/>
          </p:cNvSpPr>
          <p:nvPr>
            <p:ph sz="half" idx="1"/>
          </p:nvPr>
        </p:nvSpPr>
        <p:spPr>
          <a:xfrm>
            <a:off x="457200" y="895351"/>
            <a:ext cx="8229600" cy="3429000"/>
          </a:xfrm>
        </p:spPr>
        <p:txBody>
          <a:bodyPr numCol="3"/>
          <a:lstStyle/>
          <a:p>
            <a:pPr>
              <a:lnSpc>
                <a:spcPct val="100000"/>
              </a:lnSpc>
              <a:spcBef>
                <a:spcPts val="0"/>
              </a:spcBef>
            </a:pPr>
            <a:r>
              <a:rPr lang="en-US" sz="1200" b="0" dirty="0">
                <a:solidFill>
                  <a:schemeClr val="tx1"/>
                </a:solidFill>
              </a:rPr>
              <a:t>Shannon Acker </a:t>
            </a:r>
          </a:p>
          <a:p>
            <a:pPr>
              <a:lnSpc>
                <a:spcPct val="100000"/>
              </a:lnSpc>
              <a:spcBef>
                <a:spcPts val="0"/>
              </a:spcBef>
            </a:pPr>
            <a:r>
              <a:rPr lang="en-US" sz="1200" b="0" dirty="0" err="1">
                <a:solidFill>
                  <a:schemeClr val="tx1"/>
                </a:solidFill>
              </a:rPr>
              <a:t>Homayoon</a:t>
            </a:r>
            <a:r>
              <a:rPr lang="en-US" sz="1200" b="0" dirty="0">
                <a:solidFill>
                  <a:schemeClr val="tx1"/>
                </a:solidFill>
              </a:rPr>
              <a:t> Akbari</a:t>
            </a:r>
          </a:p>
          <a:p>
            <a:pPr>
              <a:lnSpc>
                <a:spcPct val="100000"/>
              </a:lnSpc>
              <a:spcBef>
                <a:spcPts val="0"/>
              </a:spcBef>
            </a:pPr>
            <a:r>
              <a:rPr lang="en-US" sz="1200" b="0" dirty="0">
                <a:solidFill>
                  <a:schemeClr val="tx1"/>
                </a:solidFill>
              </a:rPr>
              <a:t>Guillermo Fabian </a:t>
            </a:r>
            <a:r>
              <a:rPr lang="en-US" sz="1200" b="0" dirty="0" err="1">
                <a:solidFill>
                  <a:schemeClr val="tx1"/>
                </a:solidFill>
              </a:rPr>
              <a:t>Barillaro</a:t>
            </a:r>
            <a:endParaRPr lang="en-US" sz="1200" b="0" dirty="0">
              <a:solidFill>
                <a:schemeClr val="tx1"/>
              </a:solidFill>
            </a:endParaRPr>
          </a:p>
          <a:p>
            <a:pPr>
              <a:lnSpc>
                <a:spcPct val="100000"/>
              </a:lnSpc>
              <a:spcBef>
                <a:spcPts val="0"/>
              </a:spcBef>
            </a:pPr>
            <a:r>
              <a:rPr lang="en-US" sz="1200" b="0" dirty="0">
                <a:solidFill>
                  <a:schemeClr val="tx1"/>
                </a:solidFill>
              </a:rPr>
              <a:t>Galinos Barmparas</a:t>
            </a:r>
          </a:p>
          <a:p>
            <a:pPr>
              <a:lnSpc>
                <a:spcPct val="100000"/>
              </a:lnSpc>
              <a:spcBef>
                <a:spcPts val="0"/>
              </a:spcBef>
            </a:pPr>
            <a:r>
              <a:rPr lang="en-US" sz="1200" b="0" dirty="0">
                <a:solidFill>
                  <a:schemeClr val="tx1"/>
                </a:solidFill>
              </a:rPr>
              <a:t>Matthew C. Bozeman</a:t>
            </a:r>
          </a:p>
          <a:p>
            <a:pPr>
              <a:lnSpc>
                <a:spcPct val="100000"/>
              </a:lnSpc>
              <a:spcBef>
                <a:spcPts val="0"/>
              </a:spcBef>
            </a:pPr>
            <a:r>
              <a:rPr lang="en-US" sz="1200" b="0" dirty="0">
                <a:solidFill>
                  <a:schemeClr val="tx1"/>
                </a:solidFill>
              </a:rPr>
              <a:t>Jessica R. Burgess</a:t>
            </a:r>
          </a:p>
          <a:p>
            <a:pPr>
              <a:lnSpc>
                <a:spcPct val="100000"/>
              </a:lnSpc>
              <a:spcBef>
                <a:spcPts val="0"/>
              </a:spcBef>
            </a:pPr>
            <a:r>
              <a:rPr lang="en-US" sz="1200" b="0" dirty="0">
                <a:solidFill>
                  <a:schemeClr val="tx1"/>
                </a:solidFill>
              </a:rPr>
              <a:t>Sigrid </a:t>
            </a:r>
            <a:r>
              <a:rPr lang="en-US" sz="1200" b="0" dirty="0" err="1">
                <a:solidFill>
                  <a:schemeClr val="tx1"/>
                </a:solidFill>
              </a:rPr>
              <a:t>Burruss</a:t>
            </a:r>
            <a:endParaRPr lang="en-US" sz="1200" b="0" dirty="0">
              <a:solidFill>
                <a:schemeClr val="tx1"/>
              </a:solidFill>
            </a:endParaRPr>
          </a:p>
          <a:p>
            <a:pPr>
              <a:lnSpc>
                <a:spcPct val="100000"/>
              </a:lnSpc>
              <a:spcBef>
                <a:spcPts val="0"/>
              </a:spcBef>
            </a:pPr>
            <a:r>
              <a:rPr lang="en-US" sz="1200" b="0" dirty="0">
                <a:solidFill>
                  <a:schemeClr val="tx1"/>
                </a:solidFill>
              </a:rPr>
              <a:t>Rachel Caiafa </a:t>
            </a:r>
          </a:p>
          <a:p>
            <a:pPr>
              <a:lnSpc>
                <a:spcPct val="100000"/>
              </a:lnSpc>
              <a:spcBef>
                <a:spcPts val="0"/>
              </a:spcBef>
            </a:pPr>
            <a:r>
              <a:rPr lang="en-US" sz="1200" b="0" dirty="0">
                <a:solidFill>
                  <a:schemeClr val="tx1"/>
                </a:solidFill>
              </a:rPr>
              <a:t>Grace Chang </a:t>
            </a:r>
          </a:p>
          <a:p>
            <a:pPr>
              <a:lnSpc>
                <a:spcPct val="100000"/>
              </a:lnSpc>
              <a:spcBef>
                <a:spcPts val="0"/>
              </a:spcBef>
            </a:pPr>
            <a:r>
              <a:rPr lang="en-US" sz="1200" b="0" dirty="0">
                <a:solidFill>
                  <a:schemeClr val="tx1"/>
                </a:solidFill>
              </a:rPr>
              <a:t>Bryan Collier</a:t>
            </a:r>
          </a:p>
          <a:p>
            <a:pPr>
              <a:lnSpc>
                <a:spcPct val="100000"/>
              </a:lnSpc>
              <a:spcBef>
                <a:spcPts val="0"/>
              </a:spcBef>
            </a:pPr>
            <a:r>
              <a:rPr lang="en-US" sz="1200" b="0" dirty="0">
                <a:solidFill>
                  <a:schemeClr val="tx1"/>
                </a:solidFill>
              </a:rPr>
              <a:t>Erik </a:t>
            </a:r>
            <a:r>
              <a:rPr lang="en-US" sz="1200" b="0" dirty="0" err="1">
                <a:solidFill>
                  <a:schemeClr val="tx1"/>
                </a:solidFill>
              </a:rPr>
              <a:t>DeSoucy</a:t>
            </a:r>
            <a:endParaRPr lang="en-US" sz="1200" b="0" dirty="0">
              <a:solidFill>
                <a:schemeClr val="tx1"/>
              </a:solidFill>
            </a:endParaRPr>
          </a:p>
          <a:p>
            <a:pPr>
              <a:lnSpc>
                <a:spcPct val="100000"/>
              </a:lnSpc>
              <a:spcBef>
                <a:spcPts val="0"/>
              </a:spcBef>
            </a:pPr>
            <a:r>
              <a:rPr lang="en-US" sz="1200" b="0" dirty="0">
                <a:solidFill>
                  <a:schemeClr val="tx1"/>
                </a:solidFill>
              </a:rPr>
              <a:t>Danielle </a:t>
            </a:r>
            <a:r>
              <a:rPr lang="en-US" sz="1200" b="0" dirty="0" err="1">
                <a:solidFill>
                  <a:schemeClr val="tx1"/>
                </a:solidFill>
              </a:rPr>
              <a:t>Detelich</a:t>
            </a:r>
            <a:endParaRPr lang="en-US" sz="1200" b="0" dirty="0">
              <a:solidFill>
                <a:schemeClr val="tx1"/>
              </a:solidFill>
            </a:endParaRPr>
          </a:p>
          <a:p>
            <a:pPr>
              <a:lnSpc>
                <a:spcPct val="100000"/>
              </a:lnSpc>
              <a:spcBef>
                <a:spcPts val="0"/>
              </a:spcBef>
            </a:pPr>
            <a:r>
              <a:rPr lang="en-US" sz="1200" b="0" dirty="0">
                <a:solidFill>
                  <a:schemeClr val="tx1"/>
                </a:solidFill>
              </a:rPr>
              <a:t>Jose Diaz</a:t>
            </a:r>
          </a:p>
          <a:p>
            <a:pPr>
              <a:lnSpc>
                <a:spcPct val="100000"/>
              </a:lnSpc>
              <a:spcBef>
                <a:spcPts val="0"/>
              </a:spcBef>
            </a:pPr>
            <a:r>
              <a:rPr lang="en-US" sz="1200" b="0" dirty="0">
                <a:solidFill>
                  <a:schemeClr val="tx1"/>
                </a:solidFill>
              </a:rPr>
              <a:t>Joshua Dilday</a:t>
            </a:r>
          </a:p>
          <a:p>
            <a:pPr>
              <a:lnSpc>
                <a:spcPct val="100000"/>
              </a:lnSpc>
              <a:spcBef>
                <a:spcPts val="0"/>
              </a:spcBef>
            </a:pPr>
            <a:r>
              <a:rPr lang="en-US" sz="1200" b="0" dirty="0">
                <a:solidFill>
                  <a:schemeClr val="tx1"/>
                </a:solidFill>
              </a:rPr>
              <a:t>Andrea </a:t>
            </a:r>
            <a:r>
              <a:rPr lang="en-US" sz="1200" b="0" dirty="0" err="1">
                <a:solidFill>
                  <a:schemeClr val="tx1"/>
                </a:solidFill>
              </a:rPr>
              <a:t>Doud</a:t>
            </a:r>
            <a:r>
              <a:rPr lang="en-US" sz="1200" b="0" dirty="0">
                <a:solidFill>
                  <a:schemeClr val="tx1"/>
                </a:solidFill>
              </a:rPr>
              <a:t> </a:t>
            </a:r>
          </a:p>
          <a:p>
            <a:pPr>
              <a:lnSpc>
                <a:spcPct val="100000"/>
              </a:lnSpc>
              <a:spcBef>
                <a:spcPts val="0"/>
              </a:spcBef>
            </a:pPr>
            <a:r>
              <a:rPr lang="en-US" sz="1200" b="0" dirty="0">
                <a:solidFill>
                  <a:schemeClr val="tx1"/>
                </a:solidFill>
              </a:rPr>
              <a:t>John M. Draus</a:t>
            </a:r>
          </a:p>
          <a:p>
            <a:pPr>
              <a:lnSpc>
                <a:spcPct val="100000"/>
              </a:lnSpc>
              <a:spcBef>
                <a:spcPts val="0"/>
              </a:spcBef>
            </a:pPr>
            <a:r>
              <a:rPr lang="en-US" sz="1200" b="0" dirty="0">
                <a:solidFill>
                  <a:schemeClr val="tx1"/>
                </a:solidFill>
              </a:rPr>
              <a:t>Katherine (Katy) </a:t>
            </a:r>
          </a:p>
          <a:p>
            <a:pPr>
              <a:lnSpc>
                <a:spcPct val="100000"/>
              </a:lnSpc>
              <a:spcBef>
                <a:spcPts val="0"/>
              </a:spcBef>
            </a:pPr>
            <a:r>
              <a:rPr lang="en-US" sz="1200" b="0" dirty="0">
                <a:solidFill>
                  <a:schemeClr val="tx1"/>
                </a:solidFill>
              </a:rPr>
              <a:t>Flynn-O’Brien</a:t>
            </a:r>
          </a:p>
          <a:p>
            <a:pPr>
              <a:lnSpc>
                <a:spcPct val="100000"/>
              </a:lnSpc>
              <a:spcBef>
                <a:spcPts val="0"/>
              </a:spcBef>
            </a:pPr>
            <a:endParaRPr lang="en-US" sz="1200" b="0" dirty="0">
              <a:solidFill>
                <a:schemeClr val="tx1"/>
              </a:solidFill>
            </a:endParaRPr>
          </a:p>
          <a:p>
            <a:pPr>
              <a:lnSpc>
                <a:spcPct val="100000"/>
              </a:lnSpc>
              <a:spcBef>
                <a:spcPts val="0"/>
              </a:spcBef>
            </a:pPr>
            <a:r>
              <a:rPr lang="en-US" sz="1200" b="0" dirty="0">
                <a:solidFill>
                  <a:schemeClr val="tx1"/>
                </a:solidFill>
              </a:rPr>
              <a:t>Rodrigo Vaz Ferreira</a:t>
            </a:r>
          </a:p>
          <a:p>
            <a:pPr>
              <a:lnSpc>
                <a:spcPct val="100000"/>
              </a:lnSpc>
              <a:spcBef>
                <a:spcPts val="0"/>
              </a:spcBef>
            </a:pPr>
            <a:r>
              <a:rPr lang="en-US" sz="1200" b="0" dirty="0">
                <a:solidFill>
                  <a:schemeClr val="tx1"/>
                </a:solidFill>
              </a:rPr>
              <a:t>Enrique Ginzburg</a:t>
            </a:r>
          </a:p>
          <a:p>
            <a:pPr>
              <a:lnSpc>
                <a:spcPct val="100000"/>
              </a:lnSpc>
              <a:spcBef>
                <a:spcPts val="0"/>
              </a:spcBef>
            </a:pPr>
            <a:r>
              <a:rPr lang="en-US" sz="1200" b="0" dirty="0">
                <a:solidFill>
                  <a:schemeClr val="tx1"/>
                </a:solidFill>
              </a:rPr>
              <a:t>April A. Grant</a:t>
            </a:r>
          </a:p>
          <a:p>
            <a:pPr>
              <a:lnSpc>
                <a:spcPct val="100000"/>
              </a:lnSpc>
              <a:spcBef>
                <a:spcPts val="0"/>
              </a:spcBef>
            </a:pPr>
            <a:r>
              <a:rPr lang="en-US" sz="1200" b="0" dirty="0">
                <a:solidFill>
                  <a:schemeClr val="tx1"/>
                </a:solidFill>
              </a:rPr>
              <a:t>Jeremy </a:t>
            </a:r>
            <a:r>
              <a:rPr lang="en-US" sz="1200" b="0" dirty="0" err="1">
                <a:solidFill>
                  <a:schemeClr val="tx1"/>
                </a:solidFill>
              </a:rPr>
              <a:t>Grushka</a:t>
            </a:r>
            <a:endParaRPr lang="en-US" sz="1200" b="0" dirty="0">
              <a:solidFill>
                <a:schemeClr val="tx1"/>
              </a:solidFill>
            </a:endParaRPr>
          </a:p>
          <a:p>
            <a:pPr>
              <a:lnSpc>
                <a:spcPct val="100000"/>
              </a:lnSpc>
              <a:spcBef>
                <a:spcPts val="0"/>
              </a:spcBef>
            </a:pPr>
            <a:r>
              <a:rPr lang="en-US" sz="1200" b="0" dirty="0">
                <a:solidFill>
                  <a:schemeClr val="tx1"/>
                </a:solidFill>
              </a:rPr>
              <a:t>Erin C. Hall</a:t>
            </a:r>
          </a:p>
          <a:p>
            <a:pPr>
              <a:lnSpc>
                <a:spcPct val="100000"/>
              </a:lnSpc>
              <a:spcBef>
                <a:spcPts val="0"/>
              </a:spcBef>
            </a:pPr>
            <a:r>
              <a:rPr lang="en-US" sz="1200" b="0" dirty="0">
                <a:solidFill>
                  <a:schemeClr val="tx1"/>
                </a:solidFill>
              </a:rPr>
              <a:t>Angela M. Hanna</a:t>
            </a:r>
          </a:p>
          <a:p>
            <a:pPr>
              <a:lnSpc>
                <a:spcPct val="100000"/>
              </a:lnSpc>
              <a:spcBef>
                <a:spcPts val="0"/>
              </a:spcBef>
            </a:pPr>
            <a:r>
              <a:rPr lang="en-US" sz="1200" b="0" dirty="0">
                <a:solidFill>
                  <a:schemeClr val="tx1"/>
                </a:solidFill>
              </a:rPr>
              <a:t>Mohammad Z. G. Hashmi</a:t>
            </a:r>
          </a:p>
          <a:p>
            <a:pPr>
              <a:lnSpc>
                <a:spcPct val="100000"/>
              </a:lnSpc>
              <a:spcBef>
                <a:spcPts val="0"/>
              </a:spcBef>
            </a:pPr>
            <a:r>
              <a:rPr lang="en-US" sz="1200" b="0" dirty="0">
                <a:solidFill>
                  <a:schemeClr val="tx1"/>
                </a:solidFill>
              </a:rPr>
              <a:t>Jeremy J. Johnson </a:t>
            </a:r>
          </a:p>
          <a:p>
            <a:pPr>
              <a:lnSpc>
                <a:spcPct val="100000"/>
              </a:lnSpc>
              <a:spcBef>
                <a:spcPts val="0"/>
              </a:spcBef>
            </a:pPr>
            <a:r>
              <a:rPr lang="en-US" sz="1200" b="0" dirty="0" err="1">
                <a:solidFill>
                  <a:schemeClr val="tx1"/>
                </a:solidFill>
              </a:rPr>
              <a:t>Hee</a:t>
            </a:r>
            <a:r>
              <a:rPr lang="en-US" sz="1200" b="0" dirty="0">
                <a:solidFill>
                  <a:schemeClr val="tx1"/>
                </a:solidFill>
              </a:rPr>
              <a:t> Soo Jung</a:t>
            </a:r>
          </a:p>
          <a:p>
            <a:pPr>
              <a:lnSpc>
                <a:spcPct val="100000"/>
              </a:lnSpc>
              <a:spcBef>
                <a:spcPts val="0"/>
              </a:spcBef>
            </a:pPr>
            <a:r>
              <a:rPr lang="en-US" sz="1200" b="0" dirty="0" err="1">
                <a:solidFill>
                  <a:schemeClr val="tx1"/>
                </a:solidFill>
              </a:rPr>
              <a:t>Ishraq</a:t>
            </a:r>
            <a:r>
              <a:rPr lang="en-US" sz="1200" b="0" dirty="0">
                <a:solidFill>
                  <a:schemeClr val="tx1"/>
                </a:solidFill>
              </a:rPr>
              <a:t> Kabir</a:t>
            </a:r>
          </a:p>
          <a:p>
            <a:pPr>
              <a:lnSpc>
                <a:spcPct val="100000"/>
              </a:lnSpc>
              <a:spcBef>
                <a:spcPts val="0"/>
              </a:spcBef>
            </a:pPr>
            <a:r>
              <a:rPr lang="en-US" sz="1200" b="0" dirty="0">
                <a:solidFill>
                  <a:schemeClr val="tx1"/>
                </a:solidFill>
              </a:rPr>
              <a:t>Jordan Kirsch</a:t>
            </a:r>
          </a:p>
          <a:p>
            <a:pPr>
              <a:lnSpc>
                <a:spcPct val="100000"/>
              </a:lnSpc>
              <a:spcBef>
                <a:spcPts val="0"/>
              </a:spcBef>
            </a:pPr>
            <a:r>
              <a:rPr lang="en-US" sz="1200" b="0" dirty="0">
                <a:solidFill>
                  <a:schemeClr val="tx1"/>
                </a:solidFill>
              </a:rPr>
              <a:t>Stanley Kurek</a:t>
            </a:r>
          </a:p>
          <a:p>
            <a:pPr>
              <a:lnSpc>
                <a:spcPct val="100000"/>
              </a:lnSpc>
              <a:spcBef>
                <a:spcPts val="0"/>
              </a:spcBef>
            </a:pPr>
            <a:r>
              <a:rPr lang="en-US" sz="1200" b="0" dirty="0">
                <a:solidFill>
                  <a:schemeClr val="tx1"/>
                </a:solidFill>
              </a:rPr>
              <a:t>Antonio Carlos da Cunha Marttos</a:t>
            </a:r>
          </a:p>
          <a:p>
            <a:pPr>
              <a:lnSpc>
                <a:spcPct val="100000"/>
              </a:lnSpc>
              <a:spcBef>
                <a:spcPts val="0"/>
              </a:spcBef>
            </a:pPr>
            <a:r>
              <a:rPr lang="en-US" sz="1200" b="0" dirty="0">
                <a:solidFill>
                  <a:schemeClr val="tx1"/>
                </a:solidFill>
              </a:rPr>
              <a:t>Allison </a:t>
            </a:r>
            <a:r>
              <a:rPr lang="en-US" sz="1200" b="0" dirty="0" err="1">
                <a:solidFill>
                  <a:schemeClr val="tx1"/>
                </a:solidFill>
              </a:rPr>
              <a:t>McNickle</a:t>
            </a:r>
            <a:endParaRPr lang="en-US" sz="1200" b="0" dirty="0">
              <a:solidFill>
                <a:schemeClr val="tx1"/>
              </a:solidFill>
            </a:endParaRPr>
          </a:p>
          <a:p>
            <a:pPr>
              <a:lnSpc>
                <a:spcPct val="100000"/>
              </a:lnSpc>
              <a:spcBef>
                <a:spcPts val="0"/>
              </a:spcBef>
            </a:pPr>
            <a:r>
              <a:rPr lang="en-US" sz="1200" b="0" dirty="0">
                <a:solidFill>
                  <a:schemeClr val="tx1"/>
                </a:solidFill>
              </a:rPr>
              <a:t>Juliana </a:t>
            </a:r>
            <a:r>
              <a:rPr lang="en-US" sz="1200" b="0" dirty="0" err="1">
                <a:solidFill>
                  <a:schemeClr val="tx1"/>
                </a:solidFill>
              </a:rPr>
              <a:t>Mynsen</a:t>
            </a:r>
            <a:endParaRPr lang="en-US" sz="1200" b="0" dirty="0">
              <a:solidFill>
                <a:schemeClr val="tx1"/>
              </a:solidFill>
            </a:endParaRPr>
          </a:p>
          <a:p>
            <a:pPr>
              <a:lnSpc>
                <a:spcPct val="100000"/>
              </a:lnSpc>
              <a:spcBef>
                <a:spcPts val="0"/>
              </a:spcBef>
            </a:pPr>
            <a:r>
              <a:rPr lang="en-US" sz="1200" b="0" dirty="0">
                <a:solidFill>
                  <a:schemeClr val="tx1"/>
                </a:solidFill>
              </a:rPr>
              <a:t>Purvi Patel</a:t>
            </a:r>
          </a:p>
          <a:p>
            <a:pPr>
              <a:lnSpc>
                <a:spcPct val="100000"/>
              </a:lnSpc>
              <a:spcBef>
                <a:spcPts val="0"/>
              </a:spcBef>
            </a:pPr>
            <a:r>
              <a:rPr lang="en-US" sz="1200" b="0" dirty="0">
                <a:solidFill>
                  <a:schemeClr val="tx1"/>
                </a:solidFill>
              </a:rPr>
              <a:t>Viren Punja</a:t>
            </a:r>
          </a:p>
          <a:p>
            <a:pPr>
              <a:lnSpc>
                <a:spcPct val="100000"/>
              </a:lnSpc>
              <a:spcBef>
                <a:spcPts val="0"/>
              </a:spcBef>
            </a:pPr>
            <a:endParaRPr lang="en-US" sz="1200" b="0" dirty="0">
              <a:solidFill>
                <a:schemeClr val="tx1"/>
              </a:solidFill>
            </a:endParaRPr>
          </a:p>
          <a:p>
            <a:pPr>
              <a:lnSpc>
                <a:spcPct val="100000"/>
              </a:lnSpc>
              <a:spcBef>
                <a:spcPts val="0"/>
              </a:spcBef>
            </a:pPr>
            <a:endParaRPr lang="en-US" sz="1200" b="0" dirty="0">
              <a:solidFill>
                <a:schemeClr val="tx1"/>
              </a:solidFill>
            </a:endParaRPr>
          </a:p>
          <a:p>
            <a:pPr>
              <a:lnSpc>
                <a:spcPct val="100000"/>
              </a:lnSpc>
              <a:spcBef>
                <a:spcPts val="0"/>
              </a:spcBef>
            </a:pPr>
            <a:r>
              <a:rPr lang="en-US" sz="1200" b="0" dirty="0">
                <a:solidFill>
                  <a:schemeClr val="tx1"/>
                </a:solidFill>
              </a:rPr>
              <a:t>Megan T. Quintana</a:t>
            </a:r>
          </a:p>
          <a:p>
            <a:pPr>
              <a:lnSpc>
                <a:spcPct val="100000"/>
              </a:lnSpc>
              <a:spcBef>
                <a:spcPts val="0"/>
              </a:spcBef>
            </a:pPr>
            <a:r>
              <a:rPr lang="en-US" sz="1200" b="0" dirty="0">
                <a:solidFill>
                  <a:schemeClr val="tx1"/>
                </a:solidFill>
              </a:rPr>
              <a:t>Rashi Rattan </a:t>
            </a:r>
          </a:p>
          <a:p>
            <a:pPr>
              <a:lnSpc>
                <a:spcPct val="100000"/>
              </a:lnSpc>
              <a:spcBef>
                <a:spcPts val="0"/>
              </a:spcBef>
            </a:pPr>
            <a:r>
              <a:rPr lang="en-US" sz="1200" b="0" dirty="0">
                <a:solidFill>
                  <a:schemeClr val="tx1"/>
                </a:solidFill>
              </a:rPr>
              <a:t>Kyle N. Remick</a:t>
            </a:r>
          </a:p>
          <a:p>
            <a:pPr>
              <a:lnSpc>
                <a:spcPct val="100000"/>
              </a:lnSpc>
              <a:spcBef>
                <a:spcPts val="0"/>
              </a:spcBef>
            </a:pPr>
            <a:r>
              <a:rPr lang="en-US" sz="1200" b="0" dirty="0">
                <a:solidFill>
                  <a:schemeClr val="tx1"/>
                </a:solidFill>
              </a:rPr>
              <a:t>Carlos Fernandez Rey</a:t>
            </a:r>
          </a:p>
          <a:p>
            <a:pPr>
              <a:lnSpc>
                <a:spcPct val="100000"/>
              </a:lnSpc>
              <a:spcBef>
                <a:spcPts val="0"/>
              </a:spcBef>
            </a:pPr>
            <a:r>
              <a:rPr lang="en-US" sz="1200" b="0" dirty="0">
                <a:solidFill>
                  <a:schemeClr val="tx1"/>
                </a:solidFill>
              </a:rPr>
              <a:t>Edgar </a:t>
            </a:r>
            <a:r>
              <a:rPr lang="en-US" sz="1200" b="0" dirty="0" err="1">
                <a:solidFill>
                  <a:schemeClr val="tx1"/>
                </a:solidFill>
              </a:rPr>
              <a:t>Rodas</a:t>
            </a:r>
            <a:endParaRPr lang="en-US" sz="1200" b="0" dirty="0">
              <a:solidFill>
                <a:schemeClr val="tx1"/>
              </a:solidFill>
            </a:endParaRPr>
          </a:p>
          <a:p>
            <a:pPr>
              <a:lnSpc>
                <a:spcPct val="100000"/>
              </a:lnSpc>
              <a:spcBef>
                <a:spcPts val="0"/>
              </a:spcBef>
            </a:pPr>
            <a:r>
              <a:rPr lang="en-US" sz="1200" b="0" dirty="0" err="1">
                <a:solidFill>
                  <a:schemeClr val="tx1"/>
                </a:solidFill>
              </a:rPr>
              <a:t>MaryClare</a:t>
            </a:r>
            <a:r>
              <a:rPr lang="en-US" sz="1200" b="0" dirty="0">
                <a:solidFill>
                  <a:schemeClr val="tx1"/>
                </a:solidFill>
              </a:rPr>
              <a:t> </a:t>
            </a:r>
            <a:r>
              <a:rPr lang="en-US" sz="1200" b="0" dirty="0" err="1">
                <a:solidFill>
                  <a:schemeClr val="tx1"/>
                </a:solidFill>
              </a:rPr>
              <a:t>Sarff</a:t>
            </a:r>
            <a:endParaRPr lang="en-US" sz="1200" b="0" dirty="0">
              <a:solidFill>
                <a:schemeClr val="tx1"/>
              </a:solidFill>
            </a:endParaRPr>
          </a:p>
          <a:p>
            <a:pPr>
              <a:lnSpc>
                <a:spcPct val="100000"/>
              </a:lnSpc>
              <a:spcBef>
                <a:spcPts val="0"/>
              </a:spcBef>
            </a:pPr>
            <a:r>
              <a:rPr lang="en-US" sz="1200" b="0" dirty="0">
                <a:solidFill>
                  <a:schemeClr val="tx1"/>
                </a:solidFill>
              </a:rPr>
              <a:t>Sathya Chethan</a:t>
            </a:r>
          </a:p>
          <a:p>
            <a:pPr>
              <a:lnSpc>
                <a:spcPct val="100000"/>
              </a:lnSpc>
              <a:spcBef>
                <a:spcPts val="0"/>
              </a:spcBef>
            </a:pPr>
            <a:r>
              <a:rPr lang="en-US" sz="1200" b="0" dirty="0">
                <a:solidFill>
                  <a:schemeClr val="tx1"/>
                </a:solidFill>
              </a:rPr>
              <a:t>Gregory P. Schaefer</a:t>
            </a:r>
          </a:p>
          <a:p>
            <a:pPr>
              <a:lnSpc>
                <a:spcPct val="100000"/>
              </a:lnSpc>
              <a:spcBef>
                <a:spcPts val="0"/>
              </a:spcBef>
            </a:pPr>
            <a:r>
              <a:rPr lang="en-US" sz="1200" b="0" dirty="0">
                <a:solidFill>
                  <a:schemeClr val="tx1"/>
                </a:solidFill>
              </a:rPr>
              <a:t>Greg Schaefer</a:t>
            </a:r>
          </a:p>
          <a:p>
            <a:pPr>
              <a:lnSpc>
                <a:spcPct val="100000"/>
              </a:lnSpc>
              <a:spcBef>
                <a:spcPts val="0"/>
              </a:spcBef>
            </a:pPr>
            <a:r>
              <a:rPr lang="en-US" sz="1200" b="0" dirty="0">
                <a:solidFill>
                  <a:schemeClr val="tx1"/>
                </a:solidFill>
              </a:rPr>
              <a:t>Victoria L. </a:t>
            </a:r>
            <a:r>
              <a:rPr lang="en-US" sz="1200" b="0" dirty="0" err="1">
                <a:solidFill>
                  <a:schemeClr val="tx1"/>
                </a:solidFill>
              </a:rPr>
              <a:t>Schlanser</a:t>
            </a:r>
            <a:endParaRPr lang="en-US" sz="1200" b="0" dirty="0">
              <a:solidFill>
                <a:schemeClr val="tx1"/>
              </a:solidFill>
            </a:endParaRPr>
          </a:p>
          <a:p>
            <a:pPr>
              <a:lnSpc>
                <a:spcPct val="100000"/>
              </a:lnSpc>
              <a:spcBef>
                <a:spcPts val="0"/>
              </a:spcBef>
            </a:pPr>
            <a:r>
              <a:rPr lang="en-US" sz="1200" b="0" dirty="0">
                <a:solidFill>
                  <a:schemeClr val="tx1"/>
                </a:solidFill>
              </a:rPr>
              <a:t>Mary E “Libby” Schroeder</a:t>
            </a:r>
          </a:p>
          <a:p>
            <a:pPr>
              <a:lnSpc>
                <a:spcPct val="100000"/>
              </a:lnSpc>
              <a:spcBef>
                <a:spcPts val="0"/>
              </a:spcBef>
            </a:pPr>
            <a:r>
              <a:rPr lang="en-US" sz="1200" b="0" dirty="0">
                <a:solidFill>
                  <a:schemeClr val="tx1"/>
                </a:solidFill>
              </a:rPr>
              <a:t>P. Benjamin </a:t>
            </a:r>
            <a:r>
              <a:rPr lang="en-US" sz="1200" b="0" dirty="0" err="1">
                <a:solidFill>
                  <a:schemeClr val="tx1"/>
                </a:solidFill>
              </a:rPr>
              <a:t>Schroer</a:t>
            </a:r>
            <a:endParaRPr lang="en-US" sz="1200" b="0" dirty="0">
              <a:solidFill>
                <a:schemeClr val="tx1"/>
              </a:solidFill>
            </a:endParaRPr>
          </a:p>
          <a:p>
            <a:pPr>
              <a:lnSpc>
                <a:spcPct val="100000"/>
              </a:lnSpc>
              <a:spcBef>
                <a:spcPts val="0"/>
              </a:spcBef>
            </a:pPr>
            <a:r>
              <a:rPr lang="en-US" sz="1200" b="0" dirty="0">
                <a:solidFill>
                  <a:schemeClr val="tx1"/>
                </a:solidFill>
              </a:rPr>
              <a:t>Keith </a:t>
            </a:r>
            <a:r>
              <a:rPr lang="en-US" sz="1200" b="0" dirty="0" err="1">
                <a:solidFill>
                  <a:schemeClr val="tx1"/>
                </a:solidFill>
              </a:rPr>
              <a:t>Stepgenson</a:t>
            </a:r>
            <a:endParaRPr lang="en-US" sz="1200" b="0" dirty="0">
              <a:solidFill>
                <a:schemeClr val="tx1"/>
              </a:solidFill>
            </a:endParaRPr>
          </a:p>
          <a:p>
            <a:pPr>
              <a:lnSpc>
                <a:spcPct val="100000"/>
              </a:lnSpc>
              <a:spcBef>
                <a:spcPts val="0"/>
              </a:spcBef>
            </a:pPr>
            <a:r>
              <a:rPr lang="en-US" sz="1200" b="0" dirty="0">
                <a:solidFill>
                  <a:schemeClr val="tx1"/>
                </a:solidFill>
              </a:rPr>
              <a:t>Errington C. Thompson</a:t>
            </a:r>
          </a:p>
          <a:p>
            <a:pPr>
              <a:lnSpc>
                <a:spcPct val="100000"/>
              </a:lnSpc>
              <a:spcBef>
                <a:spcPts val="0"/>
              </a:spcBef>
            </a:pPr>
            <a:r>
              <a:rPr lang="en-US" sz="1200" b="0" dirty="0">
                <a:solidFill>
                  <a:schemeClr val="tx1"/>
                </a:solidFill>
              </a:rPr>
              <a:t>Errington Thompson</a:t>
            </a:r>
          </a:p>
          <a:p>
            <a:pPr>
              <a:lnSpc>
                <a:spcPct val="100000"/>
              </a:lnSpc>
              <a:spcBef>
                <a:spcPts val="0"/>
              </a:spcBef>
            </a:pPr>
            <a:r>
              <a:rPr lang="en-US" sz="1200" b="0" dirty="0" err="1">
                <a:solidFill>
                  <a:schemeClr val="tx1"/>
                </a:solidFill>
              </a:rPr>
              <a:t>Mouayyad</a:t>
            </a:r>
            <a:r>
              <a:rPr lang="en-US" sz="1200" b="0" dirty="0">
                <a:solidFill>
                  <a:schemeClr val="tx1"/>
                </a:solidFill>
              </a:rPr>
              <a:t> Zaza</a:t>
            </a:r>
          </a:p>
          <a:p>
            <a:endParaRPr lang="en-US" dirty="0"/>
          </a:p>
        </p:txBody>
      </p:sp>
    </p:spTree>
    <p:extLst>
      <p:ext uri="{BB962C8B-B14F-4D97-AF65-F5344CB8AC3E}">
        <p14:creationId xmlns:p14="http://schemas.microsoft.com/office/powerpoint/2010/main" val="225593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1B0F-654A-0640-C738-0FBC2E5B7D38}"/>
              </a:ext>
            </a:extLst>
          </p:cNvPr>
          <p:cNvSpPr>
            <a:spLocks noGrp="1"/>
          </p:cNvSpPr>
          <p:nvPr>
            <p:ph type="title"/>
          </p:nvPr>
        </p:nvSpPr>
        <p:spPr>
          <a:xfrm>
            <a:off x="1011833" y="133350"/>
            <a:ext cx="7008310" cy="696912"/>
          </a:xfrm>
        </p:spPr>
        <p:txBody>
          <a:bodyPr/>
          <a:lstStyle/>
          <a:p>
            <a:r>
              <a:rPr lang="en-US" sz="2500" dirty="0">
                <a:solidFill>
                  <a:srgbClr val="E91F00"/>
                </a:solidFill>
              </a:rPr>
              <a:t>Pathways to Participation - </a:t>
            </a:r>
            <a:r>
              <a:rPr lang="en-US" sz="2500" i="1" dirty="0">
                <a:solidFill>
                  <a:srgbClr val="E91F00"/>
                </a:solidFill>
              </a:rPr>
              <a:t>ONE</a:t>
            </a:r>
            <a:r>
              <a:rPr lang="en-US" sz="2500" dirty="0">
                <a:solidFill>
                  <a:srgbClr val="E91F00"/>
                </a:solidFill>
              </a:rPr>
              <a:t> Directional </a:t>
            </a:r>
          </a:p>
        </p:txBody>
      </p:sp>
      <p:pic>
        <p:nvPicPr>
          <p:cNvPr id="6" name="Picture 5">
            <a:extLst>
              <a:ext uri="{FF2B5EF4-FFF2-40B4-BE49-F238E27FC236}">
                <a16:creationId xmlns:a16="http://schemas.microsoft.com/office/drawing/2014/main" id="{DBFDF6AD-4620-E463-689C-12A7F7F20776}"/>
              </a:ext>
            </a:extLst>
          </p:cNvPr>
          <p:cNvPicPr>
            <a:picLocks noChangeAspect="1"/>
          </p:cNvPicPr>
          <p:nvPr/>
        </p:nvPicPr>
        <p:blipFill>
          <a:blip r:embed="rId3"/>
          <a:stretch>
            <a:fillRect/>
          </a:stretch>
        </p:blipFill>
        <p:spPr>
          <a:xfrm>
            <a:off x="0" y="590550"/>
            <a:ext cx="9140252" cy="4908504"/>
          </a:xfrm>
          <a:prstGeom prst="rect">
            <a:avLst/>
          </a:prstGeom>
        </p:spPr>
      </p:pic>
    </p:spTree>
    <p:extLst>
      <p:ext uri="{BB962C8B-B14F-4D97-AF65-F5344CB8AC3E}">
        <p14:creationId xmlns:p14="http://schemas.microsoft.com/office/powerpoint/2010/main" val="3215160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1A53-018A-7ACD-BD35-764733949FCA}"/>
              </a:ext>
            </a:extLst>
          </p:cNvPr>
          <p:cNvSpPr>
            <a:spLocks noGrp="1"/>
          </p:cNvSpPr>
          <p:nvPr>
            <p:ph type="title"/>
          </p:nvPr>
        </p:nvSpPr>
        <p:spPr>
          <a:xfrm>
            <a:off x="425669" y="133350"/>
            <a:ext cx="8305800" cy="993775"/>
          </a:xfrm>
        </p:spPr>
        <p:txBody>
          <a:bodyPr>
            <a:normAutofit/>
          </a:bodyPr>
          <a:lstStyle/>
          <a:p>
            <a:r>
              <a:rPr lang="en-US" sz="2500" dirty="0">
                <a:solidFill>
                  <a:srgbClr val="FF0000"/>
                </a:solidFill>
              </a:rPr>
              <a:t>Resident and Fellow Trauma Paper Competition                   </a:t>
            </a:r>
            <a:r>
              <a:rPr lang="en-US" sz="2500" dirty="0">
                <a:solidFill>
                  <a:schemeClr val="bg1"/>
                </a:solidFill>
              </a:rPr>
              <a:t>– </a:t>
            </a:r>
            <a:r>
              <a:rPr lang="en-US" sz="2500" dirty="0">
                <a:solidFill>
                  <a:srgbClr val="FF0000"/>
                </a:solidFill>
              </a:rPr>
              <a:t>  – </a:t>
            </a:r>
            <a:r>
              <a:rPr lang="en-US" sz="2500" i="1" dirty="0">
                <a:solidFill>
                  <a:srgbClr val="FF0000"/>
                </a:solidFill>
              </a:rPr>
              <a:t>Looking ahead at the 2025 Competition </a:t>
            </a:r>
            <a:endParaRPr lang="en-US" sz="2500" dirty="0">
              <a:solidFill>
                <a:srgbClr val="FF0000"/>
              </a:solidFill>
            </a:endParaRPr>
          </a:p>
        </p:txBody>
      </p:sp>
      <p:sp>
        <p:nvSpPr>
          <p:cNvPr id="3" name="Content Placeholder 2">
            <a:extLst>
              <a:ext uri="{FF2B5EF4-FFF2-40B4-BE49-F238E27FC236}">
                <a16:creationId xmlns:a16="http://schemas.microsoft.com/office/drawing/2014/main" id="{5877E0F0-C0EF-09B0-E0F8-FC126CFF80A8}"/>
              </a:ext>
            </a:extLst>
          </p:cNvPr>
          <p:cNvSpPr>
            <a:spLocks noGrp="1"/>
          </p:cNvSpPr>
          <p:nvPr>
            <p:ph idx="1"/>
          </p:nvPr>
        </p:nvSpPr>
        <p:spPr>
          <a:xfrm>
            <a:off x="425669" y="1200150"/>
            <a:ext cx="8305800" cy="3200400"/>
          </a:xfrm>
        </p:spPr>
        <p:txBody>
          <a:bodyPr>
            <a:normAutofit/>
          </a:bodyPr>
          <a:lstStyle/>
          <a:p>
            <a:pPr algn="l"/>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Manuscript will be considered part of the final winner selection annually in March.</a:t>
            </a:r>
          </a:p>
          <a:p>
            <a:pPr algn="l"/>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Prizes to be awarded for the overall First, Second, and Third Place Winners</a:t>
            </a:r>
            <a:r>
              <a:rPr lang="en-US" sz="1800" b="0" i="0" u="none" strike="noStrike" dirty="0">
                <a:solidFill>
                  <a:schemeClr val="tx1">
                    <a:lumMod val="65000"/>
                    <a:lumOff val="35000"/>
                  </a:schemeClr>
                </a:solidFill>
                <a:latin typeface="Helvetica" panose="020B0604020202020204" pitchFamily="34" charset="0"/>
                <a:cs typeface="Helvetica" panose="020B0604020202020204" pitchFamily="34" charset="0"/>
              </a:rPr>
              <a:t> (</a:t>
            </a:r>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regardless of classification as either basic science or clinical research paper)</a:t>
            </a:r>
          </a:p>
          <a:p>
            <a:pPr algn="l"/>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Prize for “Achieving Excellence in Surgery through Equity” </a:t>
            </a:r>
            <a:r>
              <a:rPr lang="en-US" sz="1800" dirty="0">
                <a:solidFill>
                  <a:schemeClr val="tx1">
                    <a:lumMod val="65000"/>
                    <a:lumOff val="35000"/>
                  </a:schemeClr>
                </a:solidFill>
                <a:latin typeface="Helvetica" panose="020B0604020202020204" pitchFamily="34" charset="0"/>
                <a:cs typeface="Helvetica" panose="020B0604020202020204" pitchFamily="34" charset="0"/>
              </a:rPr>
              <a:t>(of submitted papers)</a:t>
            </a:r>
            <a:endPar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endParaRPr>
          </a:p>
          <a:p>
            <a:pPr algn="l"/>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For detailed information on next year’s competition, please refer to the </a:t>
            </a:r>
          </a:p>
          <a:p>
            <a:pPr algn="l"/>
            <a:r>
              <a:rPr lang="en-US" sz="1800" b="0" i="0" u="none" strike="noStrike" baseline="0" dirty="0">
                <a:solidFill>
                  <a:schemeClr val="tx1">
                    <a:lumMod val="65000"/>
                    <a:lumOff val="35000"/>
                  </a:schemeClr>
                </a:solidFill>
                <a:latin typeface="Helvetica" panose="020B0604020202020204" pitchFamily="34" charset="0"/>
                <a:cs typeface="Helvetica" panose="020B0604020202020204" pitchFamily="34" charset="0"/>
              </a:rPr>
              <a:t>Resident and Fellow Trauma Paper Competition website</a:t>
            </a:r>
          </a:p>
          <a:p>
            <a:pPr algn="l"/>
            <a:endParaRPr lang="en-US" sz="1400" b="0" i="0" u="none" strike="noStrike" baseline="0" dirty="0">
              <a:solidFill>
                <a:srgbClr val="0000FF"/>
              </a:solidFill>
              <a:latin typeface="CIDFont+F6"/>
            </a:endParaRPr>
          </a:p>
          <a:p>
            <a:pPr algn="l"/>
            <a:r>
              <a:rPr lang="en-US" sz="1400" b="0" i="0" u="none" strike="noStrike" baseline="0" dirty="0">
                <a:solidFill>
                  <a:srgbClr val="0000FF"/>
                </a:solidFill>
                <a:latin typeface="CIDFont+F6"/>
              </a:rPr>
              <a:t>https://www.facs.org/quality-programs/trauma/committee-on-trauma/trauma-paperscompetition</a:t>
            </a:r>
            <a:r>
              <a:rPr lang="en-US" sz="1500" b="0" i="0" u="none" strike="noStrike" baseline="0" dirty="0">
                <a:solidFill>
                  <a:srgbClr val="0000FF"/>
                </a:solidFill>
                <a:latin typeface="CIDFont+F6"/>
              </a:rPr>
              <a:t>/</a:t>
            </a:r>
            <a:endParaRPr lang="en-US" sz="1900" b="0" i="0" dirty="0">
              <a:solidFill>
                <a:srgbClr val="555555"/>
              </a:solidFill>
              <a:effectLst/>
              <a:latin typeface="Open Sans" panose="020B0606030504020204" pitchFamily="34" charset="0"/>
            </a:endParaRPr>
          </a:p>
        </p:txBody>
      </p:sp>
    </p:spTree>
    <p:extLst>
      <p:ext uri="{BB962C8B-B14F-4D97-AF65-F5344CB8AC3E}">
        <p14:creationId xmlns:p14="http://schemas.microsoft.com/office/powerpoint/2010/main" val="84315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6B1F-ACCD-7139-3B5E-56B5715225B0}"/>
              </a:ext>
            </a:extLst>
          </p:cNvPr>
          <p:cNvSpPr>
            <a:spLocks noGrp="1"/>
          </p:cNvSpPr>
          <p:nvPr>
            <p:ph type="title"/>
          </p:nvPr>
        </p:nvSpPr>
        <p:spPr>
          <a:xfrm>
            <a:off x="457200" y="269067"/>
            <a:ext cx="8305800" cy="993775"/>
          </a:xfrm>
        </p:spPr>
        <p:txBody>
          <a:bodyPr>
            <a:normAutofit/>
          </a:bodyPr>
          <a:lstStyle/>
          <a:p>
            <a:r>
              <a:rPr lang="en-US" sz="2500" dirty="0">
                <a:solidFill>
                  <a:srgbClr val="FF0000"/>
                </a:solidFill>
              </a:rPr>
              <a:t>2025 Resident and Fellow Trauma Paper </a:t>
            </a:r>
            <a:br>
              <a:rPr lang="en-US" sz="2500" dirty="0">
                <a:solidFill>
                  <a:srgbClr val="FF0000"/>
                </a:solidFill>
              </a:rPr>
            </a:br>
            <a:r>
              <a:rPr lang="en-US" sz="2500" dirty="0">
                <a:solidFill>
                  <a:srgbClr val="FF0000"/>
                </a:solidFill>
              </a:rPr>
              <a:t>Competition Updates</a:t>
            </a:r>
          </a:p>
        </p:txBody>
      </p:sp>
      <p:sp>
        <p:nvSpPr>
          <p:cNvPr id="3" name="Content Placeholder 2">
            <a:extLst>
              <a:ext uri="{FF2B5EF4-FFF2-40B4-BE49-F238E27FC236}">
                <a16:creationId xmlns:a16="http://schemas.microsoft.com/office/drawing/2014/main" id="{577ED8C3-FB24-DA28-188B-94D9A7595DFD}"/>
              </a:ext>
            </a:extLst>
          </p:cNvPr>
          <p:cNvSpPr>
            <a:spLocks noGrp="1"/>
          </p:cNvSpPr>
          <p:nvPr>
            <p:ph idx="1"/>
          </p:nvPr>
        </p:nvSpPr>
        <p:spPr>
          <a:xfrm>
            <a:off x="483650" y="1263944"/>
            <a:ext cx="8305800" cy="2566673"/>
          </a:xfrm>
        </p:spPr>
        <p:txBody>
          <a:bodyPr>
            <a:normAutofit/>
          </a:bodyPr>
          <a:lstStyle/>
          <a:p>
            <a:pPr>
              <a:lnSpc>
                <a:spcPct val="110000"/>
              </a:lnSpc>
              <a:spcBef>
                <a:spcPts val="0"/>
              </a:spcBef>
            </a:pPr>
            <a:r>
              <a:rPr lang="en-US" sz="1700" dirty="0">
                <a:latin typeface="Helvetica" panose="020B0604020202020204" pitchFamily="34" charset="0"/>
                <a:cs typeface="Helvetica" panose="020B0604020202020204" pitchFamily="34" charset="0"/>
              </a:rPr>
              <a:t>Regional submission deadline - </a:t>
            </a:r>
            <a:r>
              <a:rPr lang="en-US" sz="1700" b="1" i="0" dirty="0">
                <a:solidFill>
                  <a:srgbClr val="FF0000"/>
                </a:solidFill>
                <a:effectLst/>
                <a:latin typeface="Helvetica" panose="020B0604020202020204" pitchFamily="34" charset="0"/>
                <a:cs typeface="Helvetica" panose="020B0604020202020204" pitchFamily="34" charset="0"/>
              </a:rPr>
              <a:t>December 5, 2024</a:t>
            </a:r>
          </a:p>
          <a:p>
            <a:pPr>
              <a:lnSpc>
                <a:spcPct val="110000"/>
              </a:lnSpc>
              <a:spcBef>
                <a:spcPts val="0"/>
              </a:spcBef>
            </a:pPr>
            <a:r>
              <a:rPr lang="en-US" sz="1700" dirty="0">
                <a:solidFill>
                  <a:srgbClr val="555555"/>
                </a:solidFill>
                <a:latin typeface="Helvetica" panose="020B0604020202020204" pitchFamily="34" charset="0"/>
                <a:cs typeface="Helvetica" panose="020B0604020202020204" pitchFamily="34" charset="0"/>
              </a:rPr>
              <a:t>Judging for final Central competition– 3</a:t>
            </a:r>
            <a:r>
              <a:rPr lang="en-US" sz="1700" baseline="30000" dirty="0">
                <a:solidFill>
                  <a:srgbClr val="555555"/>
                </a:solidFill>
                <a:latin typeface="Helvetica" panose="020B0604020202020204" pitchFamily="34" charset="0"/>
                <a:cs typeface="Helvetica" panose="020B0604020202020204" pitchFamily="34" charset="0"/>
              </a:rPr>
              <a:t>rd</a:t>
            </a:r>
            <a:r>
              <a:rPr lang="en-US" sz="1700" dirty="0">
                <a:solidFill>
                  <a:srgbClr val="555555"/>
                </a:solidFill>
                <a:latin typeface="Helvetica" panose="020B0604020202020204" pitchFamily="34" charset="0"/>
                <a:cs typeface="Helvetica" panose="020B0604020202020204" pitchFamily="34" charset="0"/>
              </a:rPr>
              <a:t> week in December</a:t>
            </a:r>
          </a:p>
          <a:p>
            <a:pPr marL="0" indent="0">
              <a:lnSpc>
                <a:spcPct val="110000"/>
              </a:lnSpc>
              <a:spcBef>
                <a:spcPts val="0"/>
              </a:spcBef>
              <a:buNone/>
            </a:pPr>
            <a:r>
              <a:rPr lang="en-US" sz="1700" b="0" i="0" dirty="0">
                <a:solidFill>
                  <a:srgbClr val="555555"/>
                </a:solidFill>
                <a:effectLst/>
                <a:latin typeface="Helvetica" panose="020B0604020202020204" pitchFamily="34" charset="0"/>
                <a:cs typeface="Helvetica" panose="020B0604020202020204" pitchFamily="34" charset="0"/>
              </a:rPr>
              <a:t>Full manuscript due- </a:t>
            </a:r>
            <a:r>
              <a:rPr lang="en-US" sz="1700" b="1" i="0" dirty="0">
                <a:solidFill>
                  <a:srgbClr val="FF0000"/>
                </a:solidFill>
                <a:effectLst/>
                <a:latin typeface="Helvetica" panose="020B0604020202020204" pitchFamily="34" charset="0"/>
                <a:cs typeface="Helvetica" panose="020B0604020202020204" pitchFamily="34" charset="0"/>
              </a:rPr>
              <a:t>F</a:t>
            </a:r>
            <a:r>
              <a:rPr lang="en-US" sz="1700" b="1" dirty="0">
                <a:solidFill>
                  <a:srgbClr val="FF0000"/>
                </a:solidFill>
                <a:latin typeface="Helvetica" panose="020B0604020202020204" pitchFamily="34" charset="0"/>
                <a:cs typeface="Helvetica" panose="020B0604020202020204" pitchFamily="34" charset="0"/>
              </a:rPr>
              <a:t>ebruary 1, 2025</a:t>
            </a:r>
          </a:p>
          <a:p>
            <a:pPr>
              <a:lnSpc>
                <a:spcPct val="110000"/>
              </a:lnSpc>
              <a:spcBef>
                <a:spcPts val="0"/>
              </a:spcBef>
            </a:pPr>
            <a:endParaRPr lang="en-US" sz="1800" dirty="0">
              <a:solidFill>
                <a:srgbClr val="555555"/>
              </a:solidFill>
              <a:latin typeface="Helvetica" panose="020B0604020202020204" pitchFamily="34" charset="0"/>
              <a:cs typeface="Helvetica" panose="020B0604020202020204" pitchFamily="34" charset="0"/>
            </a:endParaRPr>
          </a:p>
          <a:p>
            <a:pPr>
              <a:lnSpc>
                <a:spcPct val="110000"/>
              </a:lnSpc>
              <a:spcBef>
                <a:spcPts val="0"/>
              </a:spcBef>
            </a:pPr>
            <a:r>
              <a:rPr lang="en-US" sz="1700" dirty="0">
                <a:solidFill>
                  <a:srgbClr val="555555"/>
                </a:solidFill>
                <a:latin typeface="Helvetica" panose="020B0604020202020204" pitchFamily="34" charset="0"/>
                <a:cs typeface="Helvetica" panose="020B0604020202020204" pitchFamily="34" charset="0"/>
              </a:rPr>
              <a:t>Prize Structure:</a:t>
            </a:r>
          </a:p>
          <a:p>
            <a:pPr marL="742950" lvl="1" indent="-285750">
              <a:lnSpc>
                <a:spcPct val="110000"/>
              </a:lnSpc>
              <a:spcBef>
                <a:spcPts val="0"/>
              </a:spcBef>
              <a:buFont typeface="Arial" panose="020B0604020202020204" pitchFamily="34" charset="0"/>
              <a:buChar char="•"/>
            </a:pPr>
            <a:r>
              <a:rPr lang="en-US" sz="1400" dirty="0">
                <a:solidFill>
                  <a:srgbClr val="555555"/>
                </a:solidFill>
                <a:latin typeface="Helvetica" panose="020B0604020202020204" pitchFamily="34" charset="0"/>
                <a:cs typeface="Helvetica" panose="020B0604020202020204" pitchFamily="34" charset="0"/>
              </a:rPr>
              <a:t>Overall, first prize $1,000</a:t>
            </a:r>
          </a:p>
          <a:p>
            <a:pPr marL="742950" lvl="1" indent="-285750">
              <a:lnSpc>
                <a:spcPct val="110000"/>
              </a:lnSpc>
              <a:spcBef>
                <a:spcPts val="0"/>
              </a:spcBef>
              <a:buFont typeface="Arial" panose="020B0604020202020204" pitchFamily="34" charset="0"/>
              <a:buChar char="•"/>
            </a:pPr>
            <a:r>
              <a:rPr lang="en-US" sz="1400" dirty="0">
                <a:solidFill>
                  <a:srgbClr val="555555"/>
                </a:solidFill>
                <a:latin typeface="Helvetica" panose="020B0604020202020204" pitchFamily="34" charset="0"/>
                <a:cs typeface="Helvetica" panose="020B0604020202020204" pitchFamily="34" charset="0"/>
              </a:rPr>
              <a:t>Overall, second prize $750</a:t>
            </a:r>
          </a:p>
          <a:p>
            <a:pPr marL="742950" lvl="1" indent="-285750">
              <a:lnSpc>
                <a:spcPct val="110000"/>
              </a:lnSpc>
              <a:spcBef>
                <a:spcPts val="0"/>
              </a:spcBef>
              <a:buFont typeface="Arial" panose="020B0604020202020204" pitchFamily="34" charset="0"/>
              <a:buChar char="•"/>
            </a:pPr>
            <a:r>
              <a:rPr lang="en-US" sz="1400" dirty="0">
                <a:solidFill>
                  <a:srgbClr val="555555"/>
                </a:solidFill>
                <a:latin typeface="Helvetica" panose="020B0604020202020204" pitchFamily="34" charset="0"/>
                <a:cs typeface="Helvetica" panose="020B0604020202020204" pitchFamily="34" charset="0"/>
              </a:rPr>
              <a:t>Overall, third prize $250</a:t>
            </a:r>
          </a:p>
          <a:p>
            <a:pPr marL="742950" lvl="1" indent="-285750">
              <a:lnSpc>
                <a:spcPct val="110000"/>
              </a:lnSpc>
              <a:spcBef>
                <a:spcPts val="0"/>
              </a:spcBef>
              <a:buFont typeface="Arial" panose="020B0604020202020204" pitchFamily="34" charset="0"/>
              <a:buChar char="•"/>
            </a:pPr>
            <a:r>
              <a:rPr lang="en-US" sz="1400" dirty="0">
                <a:solidFill>
                  <a:srgbClr val="555555"/>
                </a:solidFill>
                <a:latin typeface="Helvetica" panose="020B0604020202020204" pitchFamily="34" charset="0"/>
                <a:cs typeface="Helvetica" panose="020B0604020202020204" pitchFamily="34" charset="0"/>
              </a:rPr>
              <a:t>Achieving Excellence in Surgery through Equity prize $1,000</a:t>
            </a:r>
          </a:p>
          <a:p>
            <a:pPr marL="0" indent="0">
              <a:lnSpc>
                <a:spcPct val="120000"/>
              </a:lnSpc>
              <a:spcBef>
                <a:spcPts val="0"/>
              </a:spcBef>
              <a:buNone/>
            </a:pPr>
            <a:endParaRPr lang="en-US" sz="2400" b="1" dirty="0">
              <a:solidFill>
                <a:srgbClr val="FF0000"/>
              </a:solidFill>
              <a:latin typeface="Open Sans" panose="020B0606030504020204" pitchFamily="34" charset="0"/>
            </a:endParaRPr>
          </a:p>
          <a:p>
            <a:endParaRPr lang="en-US" dirty="0"/>
          </a:p>
        </p:txBody>
      </p:sp>
      <p:pic>
        <p:nvPicPr>
          <p:cNvPr id="4" name="Picture 3">
            <a:extLst>
              <a:ext uri="{FF2B5EF4-FFF2-40B4-BE49-F238E27FC236}">
                <a16:creationId xmlns:a16="http://schemas.microsoft.com/office/drawing/2014/main" id="{204C0051-F23B-DF46-F6AC-EFBAC875DF63}"/>
              </a:ext>
            </a:extLst>
          </p:cNvPr>
          <p:cNvPicPr>
            <a:picLocks noChangeAspect="1"/>
          </p:cNvPicPr>
          <p:nvPr/>
        </p:nvPicPr>
        <p:blipFill>
          <a:blip r:embed="rId2"/>
          <a:stretch>
            <a:fillRect/>
          </a:stretch>
        </p:blipFill>
        <p:spPr>
          <a:xfrm>
            <a:off x="7467600" y="2978151"/>
            <a:ext cx="1607874" cy="1001711"/>
          </a:xfrm>
          <a:prstGeom prst="rect">
            <a:avLst/>
          </a:prstGeom>
        </p:spPr>
      </p:pic>
      <p:sp>
        <p:nvSpPr>
          <p:cNvPr id="5" name="Rectangle 4">
            <a:extLst>
              <a:ext uri="{FF2B5EF4-FFF2-40B4-BE49-F238E27FC236}">
                <a16:creationId xmlns:a16="http://schemas.microsoft.com/office/drawing/2014/main" id="{8247E1F4-5202-AC65-E2C8-D40F864289D1}"/>
              </a:ext>
            </a:extLst>
          </p:cNvPr>
          <p:cNvSpPr/>
          <p:nvPr/>
        </p:nvSpPr>
        <p:spPr>
          <a:xfrm>
            <a:off x="4953000" y="4035211"/>
            <a:ext cx="4532344" cy="430887"/>
          </a:xfrm>
          <a:prstGeom prst="rect">
            <a:avLst/>
          </a:prstGeom>
        </p:spPr>
        <p:txBody>
          <a:bodyPr wrap="square">
            <a:spAutoFit/>
          </a:bodyPr>
          <a:lstStyle/>
          <a:p>
            <a:r>
              <a:rPr lang="en-US" sz="1100" i="1" dirty="0"/>
              <a:t>1977 Resident Paper Competition begins</a:t>
            </a:r>
          </a:p>
          <a:p>
            <a:r>
              <a:rPr lang="en-US" sz="1100" i="1" dirty="0"/>
              <a:t>1978 First Winner Dr John </a:t>
            </a:r>
            <a:r>
              <a:rPr lang="en-US" sz="1100" i="1" dirty="0" err="1"/>
              <a:t>Weigelt</a:t>
            </a:r>
            <a:r>
              <a:rPr lang="en-US" sz="1100" i="1" dirty="0"/>
              <a:t>; Runner up Mary McGrath</a:t>
            </a:r>
          </a:p>
        </p:txBody>
      </p:sp>
    </p:spTree>
    <p:extLst>
      <p:ext uri="{BB962C8B-B14F-4D97-AF65-F5344CB8AC3E}">
        <p14:creationId xmlns:p14="http://schemas.microsoft.com/office/powerpoint/2010/main" val="3809511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7495CB-DE25-619F-F79F-BCD2CAF6B0FE}"/>
              </a:ext>
            </a:extLst>
          </p:cNvPr>
          <p:cNvSpPr>
            <a:spLocks noGrp="1"/>
          </p:cNvSpPr>
          <p:nvPr>
            <p:ph type="title"/>
          </p:nvPr>
        </p:nvSpPr>
        <p:spPr>
          <a:xfrm>
            <a:off x="457200" y="165893"/>
            <a:ext cx="8229600" cy="1001711"/>
          </a:xfrm>
        </p:spPr>
        <p:txBody>
          <a:bodyPr>
            <a:noAutofit/>
          </a:bodyPr>
          <a:lstStyle/>
          <a:p>
            <a:r>
              <a:rPr lang="en-US" sz="2300" i="1" dirty="0">
                <a:solidFill>
                  <a:srgbClr val="FF0000"/>
                </a:solidFill>
              </a:rPr>
              <a:t>Achieving Excellence in Surgery through Equity </a:t>
            </a:r>
            <a:r>
              <a:rPr lang="en-US" sz="2300" dirty="0">
                <a:solidFill>
                  <a:srgbClr val="FF0000"/>
                </a:solidFill>
              </a:rPr>
              <a:t>prize.</a:t>
            </a:r>
          </a:p>
        </p:txBody>
      </p:sp>
      <p:sp>
        <p:nvSpPr>
          <p:cNvPr id="5" name="Content Placeholder 2">
            <a:extLst>
              <a:ext uri="{FF2B5EF4-FFF2-40B4-BE49-F238E27FC236}">
                <a16:creationId xmlns:a16="http://schemas.microsoft.com/office/drawing/2014/main" id="{763048EF-322B-CB48-BE94-3526FFECE310}"/>
              </a:ext>
            </a:extLst>
          </p:cNvPr>
          <p:cNvSpPr>
            <a:spLocks noGrp="1"/>
          </p:cNvSpPr>
          <p:nvPr>
            <p:ph idx="1"/>
          </p:nvPr>
        </p:nvSpPr>
        <p:spPr>
          <a:xfrm>
            <a:off x="443975" y="1009650"/>
            <a:ext cx="8229600" cy="3124200"/>
          </a:xfrm>
        </p:spPr>
        <p:txBody>
          <a:bodyPr>
            <a:normAutofit fontScale="62500" lnSpcReduction="20000"/>
          </a:bodyPr>
          <a:lstStyle/>
          <a:p>
            <a:pPr marL="0" indent="0" algn="l" fontAlgn="base">
              <a:buNone/>
            </a:pPr>
            <a:r>
              <a:rPr lang="en-US" b="0" i="0" dirty="0">
                <a:solidFill>
                  <a:srgbClr val="555555"/>
                </a:solidFill>
                <a:effectLst/>
                <a:latin typeface="Helvetica" panose="020B0604020202020204" pitchFamily="34" charset="0"/>
                <a:cs typeface="Helvetica" panose="020B0604020202020204" pitchFamily="34" charset="0"/>
              </a:rPr>
              <a:t>The prize will go to the research paper that best addresses key issues around diversity, equity, and inclusion. </a:t>
            </a:r>
          </a:p>
          <a:p>
            <a:pPr marL="0" indent="0" algn="l" fontAlgn="base">
              <a:buNone/>
            </a:pPr>
            <a:r>
              <a:rPr lang="en-US" b="0" i="0" dirty="0">
                <a:solidFill>
                  <a:srgbClr val="555555"/>
                </a:solidFill>
                <a:effectLst/>
                <a:latin typeface="Helvetica" panose="020B0604020202020204" pitchFamily="34" charset="0"/>
                <a:cs typeface="Helvetica" panose="020B0604020202020204" pitchFamily="34" charset="0"/>
              </a:rPr>
              <a:t>Research presented at the final COT Central competition will be eligible if it fits into one of the following categories:</a:t>
            </a:r>
          </a:p>
          <a:p>
            <a:pPr marL="0" indent="0" algn="l" fontAlgn="base">
              <a:buNone/>
            </a:pPr>
            <a:endParaRPr lang="en-US" b="0" i="0" dirty="0">
              <a:solidFill>
                <a:srgbClr val="555555"/>
              </a:solidFill>
              <a:effectLst/>
              <a:latin typeface="Helvetica" panose="020B0604020202020204" pitchFamily="34" charset="0"/>
              <a:cs typeface="Helvetica" panose="020B0604020202020204" pitchFamily="34" charset="0"/>
            </a:endParaRPr>
          </a:p>
          <a:p>
            <a:pPr marL="742950" lvl="1" indent="-285750" algn="l" fontAlgn="base">
              <a:buFont typeface="Arial" panose="020B0604020202020204" pitchFamily="34" charset="0"/>
              <a:buChar char="•"/>
            </a:pPr>
            <a:r>
              <a:rPr lang="en-US" b="0" i="0" dirty="0">
                <a:solidFill>
                  <a:srgbClr val="555555"/>
                </a:solidFill>
                <a:effectLst/>
                <a:latin typeface="Helvetica" panose="020B0604020202020204" pitchFamily="34" charset="0"/>
                <a:cs typeface="Helvetica" panose="020B0604020202020204" pitchFamily="34" charset="0"/>
              </a:rPr>
              <a:t>Addresses inequities in access to trauma care or diagnosis/management of trauma-related conditions</a:t>
            </a:r>
          </a:p>
          <a:p>
            <a:pPr marL="742950" lvl="1" indent="-285750" algn="l" fontAlgn="base">
              <a:buFont typeface="Arial" panose="020B0604020202020204" pitchFamily="34" charset="0"/>
              <a:buChar char="•"/>
            </a:pPr>
            <a:r>
              <a:rPr lang="en-US" b="0" i="0" dirty="0">
                <a:solidFill>
                  <a:srgbClr val="555555"/>
                </a:solidFill>
                <a:effectLst/>
                <a:latin typeface="Helvetica" panose="020B0604020202020204" pitchFamily="34" charset="0"/>
                <a:cs typeface="Helvetica" panose="020B0604020202020204" pitchFamily="34" charset="0"/>
              </a:rPr>
              <a:t>Investigates heterogeneity of treatment effect among diverse populations</a:t>
            </a:r>
          </a:p>
          <a:p>
            <a:pPr marL="742950" lvl="1" indent="-285750" algn="l" fontAlgn="base">
              <a:buFont typeface="Arial" panose="020B0604020202020204" pitchFamily="34" charset="0"/>
              <a:buChar char="•"/>
            </a:pPr>
            <a:r>
              <a:rPr lang="en-US" b="0" i="0" dirty="0">
                <a:solidFill>
                  <a:srgbClr val="555555"/>
                </a:solidFill>
                <a:effectLst/>
                <a:latin typeface="Helvetica" panose="020B0604020202020204" pitchFamily="34" charset="0"/>
                <a:cs typeface="Helvetica" panose="020B0604020202020204" pitchFamily="34" charset="0"/>
              </a:rPr>
              <a:t>Describes how social determinants of health are associated with or can affect trauma-related outcomes</a:t>
            </a:r>
          </a:p>
          <a:p>
            <a:pPr marL="742950" lvl="1" indent="-285750" algn="l" fontAlgn="base">
              <a:buFont typeface="Arial" panose="020B0604020202020204" pitchFamily="34" charset="0"/>
              <a:buChar char="•"/>
            </a:pPr>
            <a:r>
              <a:rPr lang="en-US" b="0" i="0" dirty="0">
                <a:solidFill>
                  <a:schemeClr val="tx1">
                    <a:lumMod val="65000"/>
                    <a:lumOff val="35000"/>
                  </a:schemeClr>
                </a:solidFill>
                <a:effectLst/>
                <a:latin typeface="Helvetica" panose="020B0604020202020204" pitchFamily="34" charset="0"/>
                <a:cs typeface="Helvetica" panose="020B0604020202020204" pitchFamily="34" charset="0"/>
              </a:rPr>
              <a:t>Provides data for interventions that address disparities/ promote equity in trauma care</a:t>
            </a:r>
          </a:p>
          <a:p>
            <a:pPr marL="742950" lvl="1" indent="-285750" algn="l" fontAlgn="base">
              <a:buFont typeface="Arial" panose="020B0604020202020204" pitchFamily="34" charset="0"/>
              <a:buChar char="•"/>
            </a:pPr>
            <a:r>
              <a:rPr lang="en-US" b="0" i="0" dirty="0">
                <a:solidFill>
                  <a:schemeClr val="tx1">
                    <a:lumMod val="65000"/>
                    <a:lumOff val="35000"/>
                  </a:schemeClr>
                </a:solidFill>
                <a:effectLst/>
                <a:latin typeface="Helvetica" panose="020B0604020202020204" pitchFamily="34" charset="0"/>
                <a:cs typeface="Helvetica" panose="020B0604020202020204" pitchFamily="34" charset="0"/>
              </a:rPr>
              <a:t>Discusses interventions to modify social determinants of health</a:t>
            </a:r>
          </a:p>
          <a:p>
            <a:pPr marL="742950" lvl="1" indent="-285750" algn="l" fontAlgn="base">
              <a:buFont typeface="Arial" panose="020B0604020202020204" pitchFamily="34" charset="0"/>
              <a:buChar char="•"/>
            </a:pPr>
            <a:r>
              <a:rPr lang="en-US" b="0" i="0" dirty="0">
                <a:solidFill>
                  <a:srgbClr val="555555"/>
                </a:solidFill>
                <a:effectLst/>
                <a:latin typeface="Helvetica" panose="020B0604020202020204" pitchFamily="34" charset="0"/>
                <a:cs typeface="Helvetica" panose="020B0604020202020204" pitchFamily="34" charset="0"/>
              </a:rPr>
              <a:t>Describes issues related to diversity and equity in the trauma work force and leadership</a:t>
            </a:r>
          </a:p>
          <a:p>
            <a:pPr marL="742950" lvl="1" indent="-285750" algn="l" fontAlgn="base">
              <a:buFont typeface="Arial" panose="020B0604020202020204" pitchFamily="34" charset="0"/>
              <a:buChar char="•"/>
            </a:pPr>
            <a:r>
              <a:rPr lang="en-US" b="0" i="0" dirty="0">
                <a:solidFill>
                  <a:srgbClr val="555555"/>
                </a:solidFill>
                <a:effectLst/>
                <a:latin typeface="Helvetica" panose="020B0604020202020204" pitchFamily="34" charset="0"/>
                <a:cs typeface="Helvetica" panose="020B0604020202020204" pitchFamily="34" charset="0"/>
              </a:rPr>
              <a:t>Explores interventions to reduce disparities in the trauma work force and leadership</a:t>
            </a:r>
          </a:p>
          <a:p>
            <a:endParaRPr lang="en-US" dirty="0"/>
          </a:p>
        </p:txBody>
      </p:sp>
    </p:spTree>
    <p:extLst>
      <p:ext uri="{BB962C8B-B14F-4D97-AF65-F5344CB8AC3E}">
        <p14:creationId xmlns:p14="http://schemas.microsoft.com/office/powerpoint/2010/main" val="40444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3F9C13-D0CF-AD94-E42F-04532801D102}"/>
              </a:ext>
            </a:extLst>
          </p:cNvPr>
          <p:cNvSpPr>
            <a:spLocks noGrp="1"/>
          </p:cNvSpPr>
          <p:nvPr>
            <p:ph type="title"/>
          </p:nvPr>
        </p:nvSpPr>
        <p:spPr>
          <a:xfrm>
            <a:off x="457200" y="209550"/>
            <a:ext cx="8229600" cy="1001711"/>
          </a:xfrm>
        </p:spPr>
        <p:txBody>
          <a:bodyPr>
            <a:noAutofit/>
          </a:bodyPr>
          <a:lstStyle/>
          <a:p>
            <a:r>
              <a:rPr lang="en-US" sz="2300" i="1" dirty="0">
                <a:solidFill>
                  <a:srgbClr val="FF0000"/>
                </a:solidFill>
              </a:rPr>
              <a:t>Achieving Excellence in Surgery through Equity </a:t>
            </a:r>
            <a:r>
              <a:rPr lang="en-US" sz="2300" dirty="0">
                <a:solidFill>
                  <a:srgbClr val="FF0000"/>
                </a:solidFill>
              </a:rPr>
              <a:t>prize.</a:t>
            </a:r>
          </a:p>
        </p:txBody>
      </p:sp>
      <p:sp>
        <p:nvSpPr>
          <p:cNvPr id="5" name="Content Placeholder 2">
            <a:extLst>
              <a:ext uri="{FF2B5EF4-FFF2-40B4-BE49-F238E27FC236}">
                <a16:creationId xmlns:a16="http://schemas.microsoft.com/office/drawing/2014/main" id="{A0FC44B2-4912-E67A-6174-963E32C139F4}"/>
              </a:ext>
            </a:extLst>
          </p:cNvPr>
          <p:cNvSpPr>
            <a:spLocks noGrp="1"/>
          </p:cNvSpPr>
          <p:nvPr>
            <p:ph idx="1"/>
          </p:nvPr>
        </p:nvSpPr>
        <p:spPr>
          <a:xfrm>
            <a:off x="457200" y="1123950"/>
            <a:ext cx="8229600" cy="3124200"/>
          </a:xfrm>
        </p:spPr>
        <p:txBody>
          <a:bodyPr>
            <a:normAutofit fontScale="77500" lnSpcReduction="20000"/>
          </a:bodyPr>
          <a:lstStyle/>
          <a:p>
            <a:pPr marL="0" indent="0" algn="l" fontAlgn="base">
              <a:buNone/>
            </a:pPr>
            <a:r>
              <a:rPr lang="en-US" b="0" i="0" dirty="0">
                <a:solidFill>
                  <a:srgbClr val="555555"/>
                </a:solidFill>
                <a:effectLst/>
                <a:latin typeface="inherit"/>
              </a:rPr>
              <a:t>The</a:t>
            </a:r>
            <a:r>
              <a:rPr lang="en-US" b="1" i="0" dirty="0">
                <a:solidFill>
                  <a:srgbClr val="0F2144"/>
                </a:solidFill>
                <a:effectLst/>
                <a:latin typeface="inherit"/>
              </a:rPr>
              <a:t> criteria</a:t>
            </a:r>
            <a:r>
              <a:rPr lang="en-US" b="0" i="0" dirty="0">
                <a:solidFill>
                  <a:srgbClr val="555555"/>
                </a:solidFill>
                <a:effectLst/>
                <a:latin typeface="inherit"/>
              </a:rPr>
              <a:t> that will be used to judge the equity prize manuscript will include:</a:t>
            </a:r>
          </a:p>
          <a:p>
            <a:pPr marL="0" indent="0" algn="l" fontAlgn="base">
              <a:buNone/>
            </a:pPr>
            <a:endParaRPr lang="en-US" sz="500" b="0" i="0" dirty="0">
              <a:solidFill>
                <a:srgbClr val="555555"/>
              </a:solidFill>
              <a:effectLst/>
              <a:latin typeface="inherit"/>
            </a:endParaRPr>
          </a:p>
          <a:p>
            <a:pPr marL="742950" lvl="1" indent="-285750" algn="l" fontAlgn="base">
              <a:buFont typeface="Arial" panose="020B0604020202020204" pitchFamily="34" charset="0"/>
              <a:buChar char="•"/>
            </a:pPr>
            <a:r>
              <a:rPr lang="en-US" sz="2100" b="1" i="0" dirty="0">
                <a:solidFill>
                  <a:srgbClr val="555555"/>
                </a:solidFill>
                <a:effectLst/>
                <a:latin typeface="inherit"/>
              </a:rPr>
              <a:t>Significance</a:t>
            </a:r>
            <a:r>
              <a:rPr lang="en-US" sz="2100" b="0" i="0" dirty="0">
                <a:solidFill>
                  <a:srgbClr val="555555"/>
                </a:solidFill>
                <a:effectLst/>
                <a:latin typeface="inherit"/>
              </a:rPr>
              <a:t>:</a:t>
            </a:r>
          </a:p>
          <a:p>
            <a:pPr marL="1143000" lvl="2" indent="-228600" algn="l" fontAlgn="base">
              <a:buFont typeface="Arial" panose="020B0604020202020204" pitchFamily="34" charset="0"/>
              <a:buChar char="•"/>
            </a:pPr>
            <a:r>
              <a:rPr lang="en-US" sz="2100" b="0" i="0" dirty="0">
                <a:solidFill>
                  <a:srgbClr val="555555"/>
                </a:solidFill>
                <a:effectLst/>
                <a:latin typeface="inherit"/>
              </a:rPr>
              <a:t>Provides rationale for the significance of the research in the context of just and equitable trauma care</a:t>
            </a:r>
          </a:p>
          <a:p>
            <a:pPr marL="1143000" lvl="2" indent="-228600" algn="l" fontAlgn="base">
              <a:buFont typeface="Arial" panose="020B0604020202020204" pitchFamily="34" charset="0"/>
              <a:buChar char="•"/>
            </a:pPr>
            <a:r>
              <a:rPr lang="en-US" sz="2100" b="0" i="0" dirty="0">
                <a:solidFill>
                  <a:srgbClr val="555555"/>
                </a:solidFill>
                <a:effectLst/>
                <a:latin typeface="inherit"/>
              </a:rPr>
              <a:t>Reports novel results and/or innovative solutions to address known disparities</a:t>
            </a:r>
          </a:p>
          <a:p>
            <a:pPr marL="742950" lvl="1" indent="-285750" algn="l" fontAlgn="base">
              <a:buFont typeface="Arial" panose="020B0604020202020204" pitchFamily="34" charset="0"/>
              <a:buChar char="•"/>
            </a:pPr>
            <a:r>
              <a:rPr lang="en-US" sz="2100" b="1" i="0" dirty="0">
                <a:solidFill>
                  <a:srgbClr val="555555"/>
                </a:solidFill>
                <a:effectLst/>
                <a:latin typeface="inherit"/>
              </a:rPr>
              <a:t>Methodology</a:t>
            </a:r>
            <a:r>
              <a:rPr lang="en-US" sz="2100" b="0" i="0" dirty="0">
                <a:solidFill>
                  <a:srgbClr val="555555"/>
                </a:solidFill>
                <a:effectLst/>
                <a:latin typeface="inherit"/>
              </a:rPr>
              <a:t>:</a:t>
            </a:r>
          </a:p>
          <a:p>
            <a:pPr marL="1143000" lvl="2" indent="-228600" algn="l" fontAlgn="base">
              <a:buFont typeface="Arial" panose="020B0604020202020204" pitchFamily="34" charset="0"/>
              <a:buChar char="•"/>
            </a:pPr>
            <a:r>
              <a:rPr lang="en-US" sz="2100" b="0" i="0" dirty="0">
                <a:solidFill>
                  <a:srgbClr val="555555"/>
                </a:solidFill>
                <a:effectLst/>
                <a:latin typeface="inherit"/>
              </a:rPr>
              <a:t>Is hypothesis-driven</a:t>
            </a:r>
          </a:p>
          <a:p>
            <a:pPr marL="1143000" lvl="2" indent="-228600" algn="l" fontAlgn="base">
              <a:buFont typeface="Arial" panose="020B0604020202020204" pitchFamily="34" charset="0"/>
              <a:buChar char="•"/>
            </a:pPr>
            <a:r>
              <a:rPr lang="en-US" sz="2100" b="0" i="0" dirty="0">
                <a:solidFill>
                  <a:srgbClr val="555555"/>
                </a:solidFill>
                <a:effectLst/>
                <a:latin typeface="inherit"/>
              </a:rPr>
              <a:t>Uses appropriate research methodology for the research question</a:t>
            </a:r>
          </a:p>
          <a:p>
            <a:pPr marL="742950" lvl="1" indent="-285750" algn="l" fontAlgn="base">
              <a:buFont typeface="Arial" panose="020B0604020202020204" pitchFamily="34" charset="0"/>
              <a:buChar char="•"/>
            </a:pPr>
            <a:r>
              <a:rPr lang="en-US" sz="2100" b="1" i="0" dirty="0">
                <a:solidFill>
                  <a:srgbClr val="555555"/>
                </a:solidFill>
                <a:effectLst/>
                <a:latin typeface="inherit"/>
              </a:rPr>
              <a:t>Interpretation and conclusions</a:t>
            </a:r>
            <a:r>
              <a:rPr lang="en-US" sz="2100" b="0" i="0" dirty="0">
                <a:solidFill>
                  <a:srgbClr val="555555"/>
                </a:solidFill>
                <a:effectLst/>
                <a:latin typeface="inherit"/>
              </a:rPr>
              <a:t>:</a:t>
            </a:r>
          </a:p>
          <a:p>
            <a:pPr marL="1143000" lvl="2" indent="-228600" algn="l" fontAlgn="base">
              <a:buFont typeface="Arial" panose="020B0604020202020204" pitchFamily="34" charset="0"/>
              <a:buChar char="•"/>
            </a:pPr>
            <a:r>
              <a:rPr lang="en-US" sz="2100" b="0" i="0" dirty="0">
                <a:solidFill>
                  <a:srgbClr val="555555"/>
                </a:solidFill>
                <a:effectLst/>
                <a:latin typeface="inherit"/>
              </a:rPr>
              <a:t>Has conclusions that are supported by the results</a:t>
            </a:r>
          </a:p>
          <a:p>
            <a:pPr marL="1143000" lvl="2" indent="-228600" algn="l" fontAlgn="base">
              <a:buFont typeface="Arial" panose="020B0604020202020204" pitchFamily="34" charset="0"/>
              <a:buChar char="•"/>
            </a:pPr>
            <a:r>
              <a:rPr lang="en-US" sz="2100" b="0" i="0" dirty="0">
                <a:solidFill>
                  <a:srgbClr val="555555"/>
                </a:solidFill>
                <a:effectLst/>
                <a:latin typeface="inherit"/>
              </a:rPr>
              <a:t>Has a direct impact on outcomes</a:t>
            </a:r>
          </a:p>
          <a:p>
            <a:endParaRPr lang="en-US" dirty="0"/>
          </a:p>
        </p:txBody>
      </p:sp>
    </p:spTree>
    <p:extLst>
      <p:ext uri="{BB962C8B-B14F-4D97-AF65-F5344CB8AC3E}">
        <p14:creationId xmlns:p14="http://schemas.microsoft.com/office/powerpoint/2010/main" val="345756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89F1-FC08-6DF0-DC3D-FA22DDB0A261}"/>
              </a:ext>
            </a:extLst>
          </p:cNvPr>
          <p:cNvSpPr>
            <a:spLocks noGrp="1"/>
          </p:cNvSpPr>
          <p:nvPr>
            <p:ph type="title"/>
          </p:nvPr>
        </p:nvSpPr>
        <p:spPr>
          <a:xfrm>
            <a:off x="707842" y="209550"/>
            <a:ext cx="8305800" cy="863415"/>
          </a:xfrm>
        </p:spPr>
        <p:txBody>
          <a:bodyPr>
            <a:normAutofit/>
          </a:bodyPr>
          <a:lstStyle/>
          <a:p>
            <a:r>
              <a:rPr lang="en-US" sz="2500" dirty="0">
                <a:solidFill>
                  <a:srgbClr val="FF0000"/>
                </a:solidFill>
              </a:rPr>
              <a:t>THANK YOU </a:t>
            </a:r>
            <a:r>
              <a:rPr lang="en-US" sz="2500" b="0" dirty="0">
                <a:solidFill>
                  <a:srgbClr val="FF0000"/>
                </a:solidFill>
              </a:rPr>
              <a:t>– 2024 Discussants:</a:t>
            </a:r>
          </a:p>
        </p:txBody>
      </p:sp>
      <p:sp>
        <p:nvSpPr>
          <p:cNvPr id="3" name="Content Placeholder 2">
            <a:extLst>
              <a:ext uri="{FF2B5EF4-FFF2-40B4-BE49-F238E27FC236}">
                <a16:creationId xmlns:a16="http://schemas.microsoft.com/office/drawing/2014/main" id="{0B0358F1-B9CA-C0C5-197E-EF538ADAA6CD}"/>
              </a:ext>
            </a:extLst>
          </p:cNvPr>
          <p:cNvSpPr>
            <a:spLocks noGrp="1"/>
          </p:cNvSpPr>
          <p:nvPr>
            <p:ph idx="1"/>
          </p:nvPr>
        </p:nvSpPr>
        <p:spPr>
          <a:xfrm>
            <a:off x="707842" y="1076849"/>
            <a:ext cx="7848600" cy="2831423"/>
          </a:xfrm>
        </p:spPr>
        <p:txBody>
          <a:bodyPr numCol="2">
            <a:noAutofit/>
          </a:bodyPr>
          <a:lstStyle/>
          <a:p>
            <a:r>
              <a:rPr lang="en-US" sz="1500" dirty="0"/>
              <a:t>Galinos Barmparas, MD, FACS</a:t>
            </a:r>
          </a:p>
          <a:p>
            <a:r>
              <a:rPr lang="en-US" sz="1500" dirty="0"/>
              <a:t>David P. Blake, MD, MPH, FACS</a:t>
            </a:r>
          </a:p>
          <a:p>
            <a:r>
              <a:rPr lang="en-US" sz="1500" dirty="0"/>
              <a:t>Stephanie Bonne, MD, FACS</a:t>
            </a:r>
          </a:p>
          <a:p>
            <a:r>
              <a:rPr lang="en-US" sz="1500" dirty="0"/>
              <a:t>Juan C. Duchesne, MD, FACS</a:t>
            </a:r>
          </a:p>
          <a:p>
            <a:r>
              <a:rPr lang="en-US" sz="1500" dirty="0"/>
              <a:t>Thomas K. Duncan, DO, FACS</a:t>
            </a:r>
          </a:p>
          <a:p>
            <a:r>
              <a:rPr lang="en-US" sz="1500" dirty="0"/>
              <a:t>Brian J. Eastridge, MD, FACS</a:t>
            </a:r>
          </a:p>
          <a:p>
            <a:r>
              <a:rPr lang="en-US" sz="1500" dirty="0"/>
              <a:t>Raymond Fang, MD, FACS</a:t>
            </a:r>
          </a:p>
          <a:p>
            <a:r>
              <a:rPr lang="en-US" sz="1500" dirty="0"/>
              <a:t>Peter E. Fischer, MD, FACS</a:t>
            </a:r>
          </a:p>
          <a:p>
            <a:r>
              <a:rPr lang="en-US" sz="1500" dirty="0"/>
              <a:t>Naisan Garraway, MD, FACS</a:t>
            </a:r>
          </a:p>
          <a:p>
            <a:endParaRPr lang="en-US" sz="1500" dirty="0"/>
          </a:p>
          <a:p>
            <a:r>
              <a:rPr lang="en-US" sz="1500" dirty="0"/>
              <a:t>Jay A. Johannigman, MD, FACS</a:t>
            </a:r>
          </a:p>
          <a:p>
            <a:r>
              <a:rPr lang="en-US" sz="1500" dirty="0"/>
              <a:t>Krista L. Kaups, MD, MSc, FACS</a:t>
            </a:r>
          </a:p>
          <a:p>
            <a:r>
              <a:rPr lang="en-US" sz="1500" dirty="0"/>
              <a:t>Matthew E. Kutcher, MD MS FACS</a:t>
            </a:r>
          </a:p>
          <a:p>
            <a:r>
              <a:rPr lang="en-US" sz="1500" dirty="0"/>
              <a:t>Stephanie N. Lueckel, MD, FACS</a:t>
            </a:r>
          </a:p>
          <a:p>
            <a:r>
              <a:rPr lang="en-US" sz="1500" dirty="0"/>
              <a:t>Babak Sarani, MD, FACS, FCCM</a:t>
            </a:r>
          </a:p>
          <a:p>
            <a:r>
              <a:rPr lang="en-US" sz="1500" dirty="0"/>
              <a:t>Thomas J. Schroeppel, MD, FACS</a:t>
            </a:r>
          </a:p>
          <a:p>
            <a:r>
              <a:rPr lang="en-US" sz="1500" dirty="0"/>
              <a:t>Douglas J. E. Schuerer, MD, FACS</a:t>
            </a:r>
          </a:p>
          <a:p>
            <a:r>
              <a:rPr lang="en-US" sz="1500" dirty="0"/>
              <a:t>Kevin M. Schuster, MD, MPH, FACS</a:t>
            </a:r>
          </a:p>
          <a:p>
            <a:r>
              <a:rPr lang="en-US" sz="1500" dirty="0"/>
              <a:t>Elizabeth N. Turner, MD, FACS</a:t>
            </a:r>
          </a:p>
        </p:txBody>
      </p:sp>
    </p:spTree>
    <p:extLst>
      <p:ext uri="{BB962C8B-B14F-4D97-AF65-F5344CB8AC3E}">
        <p14:creationId xmlns:p14="http://schemas.microsoft.com/office/powerpoint/2010/main" val="185726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9A4C2-EF20-1E8C-428C-673F8D68A94B}"/>
              </a:ext>
            </a:extLst>
          </p:cNvPr>
          <p:cNvSpPr>
            <a:spLocks noGrp="1"/>
          </p:cNvSpPr>
          <p:nvPr>
            <p:ph type="title"/>
          </p:nvPr>
        </p:nvSpPr>
        <p:spPr/>
        <p:txBody>
          <a:bodyPr/>
          <a:lstStyle/>
          <a:p>
            <a:r>
              <a:rPr lang="en-US" dirty="0">
                <a:solidFill>
                  <a:schemeClr val="tx1"/>
                </a:solidFill>
              </a:rPr>
              <a:t>In Appreciation</a:t>
            </a:r>
          </a:p>
        </p:txBody>
      </p:sp>
      <p:grpSp>
        <p:nvGrpSpPr>
          <p:cNvPr id="16" name="Group 15">
            <a:extLst>
              <a:ext uri="{FF2B5EF4-FFF2-40B4-BE49-F238E27FC236}">
                <a16:creationId xmlns:a16="http://schemas.microsoft.com/office/drawing/2014/main" id="{C775DAF0-9DB6-4CF6-5881-FDD454254E03}"/>
              </a:ext>
            </a:extLst>
          </p:cNvPr>
          <p:cNvGrpSpPr/>
          <p:nvPr/>
        </p:nvGrpSpPr>
        <p:grpSpPr>
          <a:xfrm>
            <a:off x="174278" y="1408221"/>
            <a:ext cx="8969722" cy="2327058"/>
            <a:chOff x="105337" y="1399232"/>
            <a:chExt cx="8969722" cy="2327058"/>
          </a:xfrm>
        </p:grpSpPr>
        <p:pic>
          <p:nvPicPr>
            <p:cNvPr id="1026" name="Picture 2" descr="ACS Announces Hiring of New Military Director, Foundation Director | ACS">
              <a:extLst>
                <a:ext uri="{FF2B5EF4-FFF2-40B4-BE49-F238E27FC236}">
                  <a16:creationId xmlns:a16="http://schemas.microsoft.com/office/drawing/2014/main" id="{6264D106-5A54-DC71-DCCD-8248D9890D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637" y="1416658"/>
              <a:ext cx="1376118" cy="1764393"/>
            </a:xfrm>
            <a:prstGeom prst="rect">
              <a:avLst/>
            </a:prstGeom>
            <a:noFill/>
            <a:ln w="38100">
              <a:solidFill>
                <a:srgbClr val="741000"/>
              </a:solidFill>
            </a:ln>
            <a:extLst>
              <a:ext uri="{909E8E84-426E-40DD-AFC4-6F175D3DCCD1}">
                <a14:hiddenFill xmlns:a14="http://schemas.microsoft.com/office/drawing/2010/main">
                  <a:solidFill>
                    <a:srgbClr val="FFFFFF"/>
                  </a:solidFill>
                </a14:hiddenFill>
              </a:ext>
            </a:extLst>
          </p:spPr>
        </p:pic>
        <p:pic>
          <p:nvPicPr>
            <p:cNvPr id="1028" name="Picture 4" descr="E. Christopher Ellison, MD, FACS, Is Installed as ACS President | ACS">
              <a:extLst>
                <a:ext uri="{FF2B5EF4-FFF2-40B4-BE49-F238E27FC236}">
                  <a16:creationId xmlns:a16="http://schemas.microsoft.com/office/drawing/2014/main" id="{A322185F-717B-B596-2020-748D94163F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579" y="1413701"/>
              <a:ext cx="1411513" cy="1764393"/>
            </a:xfrm>
            <a:prstGeom prst="rect">
              <a:avLst/>
            </a:prstGeom>
            <a:noFill/>
            <a:ln w="38100">
              <a:solidFill>
                <a:srgbClr val="741000"/>
              </a:solidFill>
            </a:ln>
            <a:extLst>
              <a:ext uri="{909E8E84-426E-40DD-AFC4-6F175D3DCCD1}">
                <a14:hiddenFill xmlns:a14="http://schemas.microsoft.com/office/drawing/2010/main">
                  <a:solidFill>
                    <a:srgbClr val="FFFFFF"/>
                  </a:solidFill>
                </a14:hiddenFill>
              </a:ext>
            </a:extLst>
          </p:spPr>
        </p:pic>
        <p:pic>
          <p:nvPicPr>
            <p:cNvPr id="6" name="Picture 5" descr="A person with a scarf around her neck&#10;&#10;Description automatically generated">
              <a:extLst>
                <a:ext uri="{FF2B5EF4-FFF2-40B4-BE49-F238E27FC236}">
                  <a16:creationId xmlns:a16="http://schemas.microsoft.com/office/drawing/2014/main" id="{379AAF5B-0A19-5752-267C-F56C891BF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889" y="1413701"/>
              <a:ext cx="1411514" cy="1764393"/>
            </a:xfrm>
            <a:prstGeom prst="rect">
              <a:avLst/>
            </a:prstGeom>
            <a:solidFill>
              <a:srgbClr val="741000"/>
            </a:solidFill>
            <a:ln w="38100">
              <a:solidFill>
                <a:srgbClr val="741000"/>
              </a:solidFill>
            </a:ln>
          </p:spPr>
        </p:pic>
        <p:pic>
          <p:nvPicPr>
            <p:cNvPr id="1032" name="Picture 8" descr="Community Medical Centers - Krista Kaups">
              <a:extLst>
                <a:ext uri="{FF2B5EF4-FFF2-40B4-BE49-F238E27FC236}">
                  <a16:creationId xmlns:a16="http://schemas.microsoft.com/office/drawing/2014/main" id="{C84DD540-844E-7F57-E603-45957D906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537" y="1399232"/>
              <a:ext cx="1376119" cy="1764394"/>
            </a:xfrm>
            <a:prstGeom prst="rect">
              <a:avLst/>
            </a:prstGeom>
            <a:noFill/>
            <a:ln w="38100">
              <a:solidFill>
                <a:srgbClr val="741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842266-1033-53C4-D63B-AA09AD07D834}"/>
                </a:ext>
              </a:extLst>
            </p:cNvPr>
            <p:cNvSpPr txBox="1"/>
            <p:nvPr/>
          </p:nvSpPr>
          <p:spPr>
            <a:xfrm>
              <a:off x="105337" y="3264625"/>
              <a:ext cx="1523999" cy="461665"/>
            </a:xfrm>
            <a:prstGeom prst="rect">
              <a:avLst/>
            </a:prstGeom>
            <a:noFill/>
          </p:spPr>
          <p:txBody>
            <a:bodyPr wrap="square" rtlCol="0">
              <a:spAutoFit/>
            </a:bodyPr>
            <a:lstStyle/>
            <a:p>
              <a:pPr algn="ctr"/>
              <a:r>
                <a:rPr lang="en-US" sz="1200" dirty="0"/>
                <a:t>Anne Rizzo, MD, FACS</a:t>
              </a:r>
            </a:p>
            <a:p>
              <a:pPr algn="ctr"/>
              <a:r>
                <a:rPr lang="en-US" sz="1200" dirty="0"/>
                <a:t>Quality Pillar Chair</a:t>
              </a:r>
            </a:p>
          </p:txBody>
        </p:sp>
        <p:sp>
          <p:nvSpPr>
            <p:cNvPr id="9" name="TextBox 8">
              <a:extLst>
                <a:ext uri="{FF2B5EF4-FFF2-40B4-BE49-F238E27FC236}">
                  <a16:creationId xmlns:a16="http://schemas.microsoft.com/office/drawing/2014/main" id="{B7FDB247-CB33-5CF9-015C-A33ECE1039CD}"/>
                </a:ext>
              </a:extLst>
            </p:cNvPr>
            <p:cNvSpPr txBox="1"/>
            <p:nvPr/>
          </p:nvSpPr>
          <p:spPr>
            <a:xfrm>
              <a:off x="1804812" y="3233933"/>
              <a:ext cx="1894255" cy="461665"/>
            </a:xfrm>
            <a:prstGeom prst="rect">
              <a:avLst/>
            </a:prstGeom>
            <a:noFill/>
          </p:spPr>
          <p:txBody>
            <a:bodyPr wrap="square" rtlCol="0">
              <a:spAutoFit/>
            </a:bodyPr>
            <a:lstStyle/>
            <a:p>
              <a:pPr algn="ctr"/>
              <a:r>
                <a:rPr lang="en-US" sz="1200" dirty="0"/>
                <a:t>Brian Eastridge, MD, FACS</a:t>
              </a:r>
            </a:p>
            <a:p>
              <a:pPr algn="ctr"/>
              <a:r>
                <a:rPr lang="en-US" sz="1200" dirty="0"/>
                <a:t>Trauma Systems Pillar Chair</a:t>
              </a:r>
            </a:p>
          </p:txBody>
        </p:sp>
        <p:sp>
          <p:nvSpPr>
            <p:cNvPr id="10" name="TextBox 9">
              <a:extLst>
                <a:ext uri="{FF2B5EF4-FFF2-40B4-BE49-F238E27FC236}">
                  <a16:creationId xmlns:a16="http://schemas.microsoft.com/office/drawing/2014/main" id="{B06F8CC7-7C81-2D36-903E-63388119F364}"/>
                </a:ext>
              </a:extLst>
            </p:cNvPr>
            <p:cNvSpPr txBox="1"/>
            <p:nvPr/>
          </p:nvSpPr>
          <p:spPr>
            <a:xfrm>
              <a:off x="3608535" y="3233933"/>
              <a:ext cx="1879898" cy="461665"/>
            </a:xfrm>
            <a:prstGeom prst="rect">
              <a:avLst/>
            </a:prstGeom>
            <a:noFill/>
          </p:spPr>
          <p:txBody>
            <a:bodyPr wrap="square" rtlCol="0">
              <a:spAutoFit/>
            </a:bodyPr>
            <a:lstStyle/>
            <a:p>
              <a:pPr algn="ctr"/>
              <a:r>
                <a:rPr lang="en-US" sz="1200" dirty="0"/>
                <a:t>Kimberly Joseph, MD, FACS</a:t>
              </a:r>
            </a:p>
            <a:p>
              <a:pPr algn="ctr"/>
              <a:r>
                <a:rPr lang="en-US" sz="1200" dirty="0"/>
                <a:t>Education Pillar Chair</a:t>
              </a:r>
            </a:p>
          </p:txBody>
        </p:sp>
        <p:sp>
          <p:nvSpPr>
            <p:cNvPr id="11" name="TextBox 10">
              <a:extLst>
                <a:ext uri="{FF2B5EF4-FFF2-40B4-BE49-F238E27FC236}">
                  <a16:creationId xmlns:a16="http://schemas.microsoft.com/office/drawing/2014/main" id="{D9A4AFA4-C4FF-BBBE-AC04-19F936E316BD}"/>
                </a:ext>
              </a:extLst>
            </p:cNvPr>
            <p:cNvSpPr txBox="1"/>
            <p:nvPr/>
          </p:nvSpPr>
          <p:spPr>
            <a:xfrm>
              <a:off x="5373647" y="3233933"/>
              <a:ext cx="1879898" cy="461665"/>
            </a:xfrm>
            <a:prstGeom prst="rect">
              <a:avLst/>
            </a:prstGeom>
            <a:noFill/>
          </p:spPr>
          <p:txBody>
            <a:bodyPr wrap="square" rtlCol="0">
              <a:spAutoFit/>
            </a:bodyPr>
            <a:lstStyle/>
            <a:p>
              <a:pPr algn="ctr"/>
              <a:r>
                <a:rPr lang="en-US" sz="1200" dirty="0"/>
                <a:t>Krista Kaups, MD, FACS</a:t>
              </a:r>
            </a:p>
            <a:p>
              <a:pPr algn="ctr"/>
              <a:r>
                <a:rPr lang="en-US" sz="1200" dirty="0"/>
                <a:t>Membership Chair</a:t>
              </a:r>
            </a:p>
          </p:txBody>
        </p:sp>
        <p:pic>
          <p:nvPicPr>
            <p:cNvPr id="14" name="Picture 13" descr="A close-up of a person wearing a white coat&#10;&#10;Description automatically generated">
              <a:extLst>
                <a:ext uri="{FF2B5EF4-FFF2-40B4-BE49-F238E27FC236}">
                  <a16:creationId xmlns:a16="http://schemas.microsoft.com/office/drawing/2014/main" id="{1EAA09B6-4DB8-E4AB-DB8F-185A77B095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185" y="1410662"/>
              <a:ext cx="1365851" cy="1752964"/>
            </a:xfrm>
            <a:prstGeom prst="rect">
              <a:avLst/>
            </a:prstGeom>
            <a:ln w="38100">
              <a:solidFill>
                <a:srgbClr val="741000"/>
              </a:solidFill>
            </a:ln>
          </p:spPr>
        </p:pic>
        <p:sp>
          <p:nvSpPr>
            <p:cNvPr id="15" name="TextBox 14">
              <a:extLst>
                <a:ext uri="{FF2B5EF4-FFF2-40B4-BE49-F238E27FC236}">
                  <a16:creationId xmlns:a16="http://schemas.microsoft.com/office/drawing/2014/main" id="{DCD3C273-9A5E-BD5F-B582-5A17F28EF04E}"/>
                </a:ext>
              </a:extLst>
            </p:cNvPr>
            <p:cNvSpPr txBox="1"/>
            <p:nvPr/>
          </p:nvSpPr>
          <p:spPr>
            <a:xfrm>
              <a:off x="7195161" y="3233933"/>
              <a:ext cx="1879898" cy="461665"/>
            </a:xfrm>
            <a:prstGeom prst="rect">
              <a:avLst/>
            </a:prstGeom>
            <a:noFill/>
          </p:spPr>
          <p:txBody>
            <a:bodyPr wrap="square" rtlCol="0">
              <a:spAutoFit/>
            </a:bodyPr>
            <a:lstStyle/>
            <a:p>
              <a:pPr algn="ctr"/>
              <a:r>
                <a:rPr lang="en-US" sz="1200" dirty="0"/>
                <a:t>Nilda Garcia, MD, FACS</a:t>
              </a:r>
            </a:p>
            <a:p>
              <a:pPr algn="ctr"/>
              <a:r>
                <a:rPr lang="en-US" sz="1200" dirty="0"/>
                <a:t>VRC Chair</a:t>
              </a:r>
            </a:p>
          </p:txBody>
        </p:sp>
      </p:grpSp>
    </p:spTree>
    <p:extLst>
      <p:ext uri="{BB962C8B-B14F-4D97-AF65-F5344CB8AC3E}">
        <p14:creationId xmlns:p14="http://schemas.microsoft.com/office/powerpoint/2010/main" val="33221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8A2E2A-420F-BD04-FB37-A466D4339A0A}"/>
              </a:ext>
            </a:extLst>
          </p:cNvPr>
          <p:cNvSpPr>
            <a:spLocks noGrp="1"/>
          </p:cNvSpPr>
          <p:nvPr>
            <p:ph type="title"/>
          </p:nvPr>
        </p:nvSpPr>
        <p:spPr>
          <a:xfrm>
            <a:off x="714133" y="361950"/>
            <a:ext cx="8283758" cy="1600200"/>
          </a:xfrm>
        </p:spPr>
        <p:txBody>
          <a:bodyPr>
            <a:normAutofit/>
          </a:bodyPr>
          <a:lstStyle/>
          <a:p>
            <a:r>
              <a:rPr lang="en-US" dirty="0">
                <a:solidFill>
                  <a:srgbClr val="FF0000"/>
                </a:solidFill>
              </a:rPr>
              <a:t>THANK YOU!</a:t>
            </a:r>
            <a:br>
              <a:rPr lang="en-US" dirty="0">
                <a:solidFill>
                  <a:srgbClr val="FF0000"/>
                </a:solidFill>
              </a:rPr>
            </a:br>
            <a:br>
              <a:rPr lang="en-US" sz="2500" dirty="0">
                <a:solidFill>
                  <a:srgbClr val="FF0000"/>
                </a:solidFill>
              </a:rPr>
            </a:br>
            <a:br>
              <a:rPr lang="en-US" sz="600" dirty="0">
                <a:solidFill>
                  <a:srgbClr val="FF0000"/>
                </a:solidFill>
              </a:rPr>
            </a:br>
            <a:br>
              <a:rPr lang="en-US" sz="600" dirty="0">
                <a:solidFill>
                  <a:srgbClr val="FF0000"/>
                </a:solidFill>
              </a:rPr>
            </a:br>
            <a:r>
              <a:rPr lang="en-US" sz="2500" b="0" dirty="0">
                <a:solidFill>
                  <a:srgbClr val="FF0000"/>
                </a:solidFill>
              </a:rPr>
              <a:t>2024 Moderators, Editorial Committee and Judges:</a:t>
            </a:r>
          </a:p>
        </p:txBody>
      </p:sp>
      <p:sp>
        <p:nvSpPr>
          <p:cNvPr id="7" name="Content Placeholder 6">
            <a:extLst>
              <a:ext uri="{FF2B5EF4-FFF2-40B4-BE49-F238E27FC236}">
                <a16:creationId xmlns:a16="http://schemas.microsoft.com/office/drawing/2014/main" id="{10DAB0A8-6FC8-E05D-13CA-A21095D4CB3F}"/>
              </a:ext>
            </a:extLst>
          </p:cNvPr>
          <p:cNvSpPr>
            <a:spLocks noGrp="1"/>
          </p:cNvSpPr>
          <p:nvPr>
            <p:ph idx="1"/>
          </p:nvPr>
        </p:nvSpPr>
        <p:spPr>
          <a:xfrm>
            <a:off x="714132" y="2114550"/>
            <a:ext cx="7972667" cy="2362200"/>
          </a:xfrm>
        </p:spPr>
        <p:txBody>
          <a:bodyPr numCol="2">
            <a:normAutofit fontScale="92500" lnSpcReduction="20000"/>
          </a:bodyPr>
          <a:lstStyle/>
          <a:p>
            <a:r>
              <a:rPr lang="en-US" sz="1600" dirty="0"/>
              <a:t>Matthew A. Bank, MD, FACS</a:t>
            </a:r>
          </a:p>
          <a:p>
            <a:r>
              <a:rPr lang="en-US" sz="1600" dirty="0"/>
              <a:t>Ashley Williams, MD, FACS</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Raymond Fang, MD, FACS</a:t>
            </a:r>
          </a:p>
          <a:p>
            <a:r>
              <a:rPr lang="en-US" sz="1600" dirty="0"/>
              <a:t>Jay Johannigman, MD, FACS</a:t>
            </a:r>
          </a:p>
          <a:p>
            <a:r>
              <a:rPr lang="en-US" sz="1600" dirty="0"/>
              <a:t>Stephanie N. Lueckel, MD, FACS</a:t>
            </a:r>
          </a:p>
          <a:p>
            <a:r>
              <a:rPr lang="en-US" sz="1600" dirty="0"/>
              <a:t>Thomas J. Schroeppel, MD, FACS</a:t>
            </a:r>
          </a:p>
          <a:p>
            <a:r>
              <a:rPr lang="en-US" sz="1600" dirty="0"/>
              <a:t>Elizabeth N. Turner, MD, FACS</a:t>
            </a:r>
          </a:p>
          <a:p>
            <a:r>
              <a:rPr lang="en-US" sz="1500" u="sng" dirty="0" err="1"/>
              <a:t>Naisan</a:t>
            </a:r>
            <a:r>
              <a:rPr lang="en-US" sz="1500" u="sng" dirty="0"/>
              <a:t> Garraway, MD, FACS</a:t>
            </a:r>
          </a:p>
          <a:p>
            <a:r>
              <a:rPr lang="en-US" sz="1500" u="sng" dirty="0"/>
              <a:t>Douglas J. E. Schuerer, MD, FACS</a:t>
            </a:r>
          </a:p>
          <a:p>
            <a:endParaRPr lang="en-US" dirty="0"/>
          </a:p>
        </p:txBody>
      </p:sp>
    </p:spTree>
    <p:extLst>
      <p:ext uri="{BB962C8B-B14F-4D97-AF65-F5344CB8AC3E}">
        <p14:creationId xmlns:p14="http://schemas.microsoft.com/office/powerpoint/2010/main" val="1087058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8A2E2A-420F-BD04-FB37-A466D4339A0A}"/>
              </a:ext>
            </a:extLst>
          </p:cNvPr>
          <p:cNvSpPr>
            <a:spLocks noGrp="1"/>
          </p:cNvSpPr>
          <p:nvPr>
            <p:ph type="title"/>
          </p:nvPr>
        </p:nvSpPr>
        <p:spPr>
          <a:xfrm>
            <a:off x="714133" y="361950"/>
            <a:ext cx="8283758" cy="1295400"/>
          </a:xfrm>
        </p:spPr>
        <p:txBody>
          <a:bodyPr>
            <a:normAutofit fontScale="90000"/>
          </a:bodyPr>
          <a:lstStyle/>
          <a:p>
            <a:r>
              <a:rPr lang="en-US" dirty="0">
                <a:solidFill>
                  <a:srgbClr val="FF0000"/>
                </a:solidFill>
              </a:rPr>
              <a:t>THANK YOU!</a:t>
            </a:r>
            <a:br>
              <a:rPr lang="en-US" dirty="0">
                <a:solidFill>
                  <a:srgbClr val="FF0000"/>
                </a:solidFill>
              </a:rPr>
            </a:br>
            <a:br>
              <a:rPr lang="en-US" sz="2500" dirty="0">
                <a:solidFill>
                  <a:srgbClr val="FF0000"/>
                </a:solidFill>
              </a:rPr>
            </a:br>
            <a:br>
              <a:rPr lang="en-US" sz="600" dirty="0">
                <a:solidFill>
                  <a:srgbClr val="FF0000"/>
                </a:solidFill>
              </a:rPr>
            </a:br>
            <a:br>
              <a:rPr lang="en-US" sz="600" dirty="0">
                <a:solidFill>
                  <a:srgbClr val="FF0000"/>
                </a:solidFill>
              </a:rPr>
            </a:br>
            <a:r>
              <a:rPr lang="en-US" sz="2500" b="0" dirty="0">
                <a:solidFill>
                  <a:srgbClr val="FF0000"/>
                </a:solidFill>
              </a:rPr>
              <a:t>2024 Equity Award Judges:</a:t>
            </a:r>
          </a:p>
        </p:txBody>
      </p:sp>
      <p:sp>
        <p:nvSpPr>
          <p:cNvPr id="7" name="Content Placeholder 6">
            <a:extLst>
              <a:ext uri="{FF2B5EF4-FFF2-40B4-BE49-F238E27FC236}">
                <a16:creationId xmlns:a16="http://schemas.microsoft.com/office/drawing/2014/main" id="{10DAB0A8-6FC8-E05D-13CA-A21095D4CB3F}"/>
              </a:ext>
            </a:extLst>
          </p:cNvPr>
          <p:cNvSpPr>
            <a:spLocks noGrp="1"/>
          </p:cNvSpPr>
          <p:nvPr>
            <p:ph idx="1"/>
          </p:nvPr>
        </p:nvSpPr>
        <p:spPr>
          <a:xfrm>
            <a:off x="714133" y="2114550"/>
            <a:ext cx="8353667" cy="2133600"/>
          </a:xfrm>
        </p:spPr>
        <p:txBody>
          <a:bodyPr numCol="2">
            <a:normAutofit/>
          </a:bodyPr>
          <a:lstStyle/>
          <a:p>
            <a:r>
              <a:rPr lang="en-US" sz="2000" dirty="0"/>
              <a:t>Lillian Kao, MD, MS, FACS</a:t>
            </a:r>
          </a:p>
          <a:p>
            <a:r>
              <a:rPr lang="en-US" sz="2000" dirty="0"/>
              <a:t>Stephanie Bonne, MD, MPH, FACS</a:t>
            </a:r>
          </a:p>
          <a:p>
            <a:r>
              <a:rPr lang="en-US" sz="2000" dirty="0"/>
              <a:t>Kim Joseph, MD, FACS </a:t>
            </a:r>
          </a:p>
          <a:p>
            <a:r>
              <a:rPr lang="en-US" sz="2000" dirty="0"/>
              <a:t>Andrew Bernard, MD, FACS</a:t>
            </a:r>
          </a:p>
        </p:txBody>
      </p:sp>
    </p:spTree>
    <p:extLst>
      <p:ext uri="{BB962C8B-B14F-4D97-AF65-F5344CB8AC3E}">
        <p14:creationId xmlns:p14="http://schemas.microsoft.com/office/powerpoint/2010/main" val="1794418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544C-31D2-854E-A5D0-716AF63C6044}"/>
              </a:ext>
            </a:extLst>
          </p:cNvPr>
          <p:cNvSpPr>
            <a:spLocks noGrp="1"/>
          </p:cNvSpPr>
          <p:nvPr>
            <p:ph type="title"/>
          </p:nvPr>
        </p:nvSpPr>
        <p:spPr/>
        <p:txBody>
          <a:bodyPr/>
          <a:lstStyle/>
          <a:p>
            <a:r>
              <a:rPr lang="en-US" dirty="0"/>
              <a:t>Region 13 Spotlight</a:t>
            </a:r>
          </a:p>
        </p:txBody>
      </p:sp>
      <p:sp>
        <p:nvSpPr>
          <p:cNvPr id="3" name="Content Placeholder 2">
            <a:extLst>
              <a:ext uri="{FF2B5EF4-FFF2-40B4-BE49-F238E27FC236}">
                <a16:creationId xmlns:a16="http://schemas.microsoft.com/office/drawing/2014/main" id="{F810F3E5-91C9-3A4B-B2EB-47FBE9ABF783}"/>
              </a:ext>
            </a:extLst>
          </p:cNvPr>
          <p:cNvSpPr>
            <a:spLocks noGrp="1"/>
          </p:cNvSpPr>
          <p:nvPr>
            <p:ph idx="1"/>
          </p:nvPr>
        </p:nvSpPr>
        <p:spPr>
          <a:xfrm>
            <a:off x="457200" y="3667125"/>
            <a:ext cx="8305800" cy="1476375"/>
          </a:xfrm>
        </p:spPr>
        <p:txBody>
          <a:bodyPr>
            <a:normAutofit/>
          </a:bodyPr>
          <a:lstStyle/>
          <a:p>
            <a:r>
              <a:rPr lang="en-US" dirty="0"/>
              <a:t>Travis M. Polk, MD, FACS</a:t>
            </a:r>
          </a:p>
          <a:p>
            <a:r>
              <a:rPr lang="en-US" dirty="0"/>
              <a:t>CAPT, MC, USN</a:t>
            </a:r>
          </a:p>
          <a:p>
            <a:r>
              <a:rPr lang="en-US" dirty="0"/>
              <a:t>Region 13 Chief</a:t>
            </a:r>
          </a:p>
        </p:txBody>
      </p:sp>
      <p:pic>
        <p:nvPicPr>
          <p:cNvPr id="4" name="Picture 4" descr="Amazon.com: Army Seal Logo U.S. Army Emblem Military 10&quot; Round Vinyl Decal  Sticker for Cars Trucks Laptops etc...(Red White and Blue) (10 Inch Full  Color) : Automotive">
            <a:extLst>
              <a:ext uri="{FF2B5EF4-FFF2-40B4-BE49-F238E27FC236}">
                <a16:creationId xmlns:a16="http://schemas.microsoft.com/office/drawing/2014/main" id="{C3E2A6DF-5A8E-516A-C6EA-37D8D8C6CF0B}"/>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794" b="97758" l="2655" r="96018">
                        <a14:foregroundMark x1="32301" y1="17937" x2="32301" y2="17937"/>
                        <a14:foregroundMark x1="32301" y1="17937" x2="69469" y2="89686"/>
                        <a14:foregroundMark x1="13274" y1="32287" x2="56195" y2="7623"/>
                        <a14:foregroundMark x1="56195" y1="7623" x2="82743" y2="41256"/>
                        <a14:foregroundMark x1="65487" y1="14798" x2="96018" y2="59641"/>
                        <a14:foregroundMark x1="96018" y1="59641" x2="51327" y2="94619"/>
                        <a14:foregroundMark x1="51327" y1="94619" x2="11062" y2="48879"/>
                        <a14:foregroundMark x1="11062" y1="48879" x2="57965" y2="8520"/>
                        <a14:foregroundMark x1="57965" y1="8520" x2="60619" y2="7623"/>
                        <a14:foregroundMark x1="44690" y1="7623" x2="9735" y2="39910"/>
                        <a14:foregroundMark x1="60619" y1="9865" x2="91150" y2="48430"/>
                        <a14:foregroundMark x1="91150" y1="48430" x2="91150" y2="47982"/>
                        <a14:foregroundMark x1="73451" y1="20628" x2="83628" y2="31839"/>
                        <a14:foregroundMark x1="6195" y1="51121" x2="38938" y2="86547"/>
                        <a14:foregroundMark x1="38938" y1="86547" x2="43805" y2="88789"/>
                        <a14:foregroundMark x1="13274" y1="68161" x2="10177" y2="61435"/>
                        <a14:foregroundMark x1="18584" y1="13004" x2="18584" y2="13004"/>
                        <a14:foregroundMark x1="2655" y1="43946" x2="2655" y2="43946"/>
                        <a14:foregroundMark x1="33186" y1="4933" x2="33186" y2="4933"/>
                        <a14:foregroundMark x1="53540" y1="2242" x2="53540" y2="2242"/>
                        <a14:foregroundMark x1="96460" y1="40807" x2="96460" y2="40807"/>
                        <a14:foregroundMark x1="50000" y1="97758" x2="50000" y2="97758"/>
                      </a14:backgroundRemoval>
                    </a14:imgEffect>
                  </a14:imgLayer>
                </a14:imgProps>
              </a:ext>
              <a:ext uri="{28A0092B-C50C-407E-A947-70E740481C1C}">
                <a14:useLocalDpi xmlns:a14="http://schemas.microsoft.com/office/drawing/2010/main"/>
              </a:ext>
            </a:extLst>
          </a:blip>
          <a:srcRect/>
          <a:stretch>
            <a:fillRect/>
          </a:stretch>
        </p:blipFill>
        <p:spPr bwMode="auto">
          <a:xfrm>
            <a:off x="3124200" y="4262507"/>
            <a:ext cx="778544" cy="768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ted States Department of the Navy - Wikipedia">
            <a:extLst>
              <a:ext uri="{FF2B5EF4-FFF2-40B4-BE49-F238E27FC236}">
                <a16:creationId xmlns:a16="http://schemas.microsoft.com/office/drawing/2014/main" id="{F808EBE0-EF48-D390-A217-56CFDE679DB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778" b="93778" l="5778" r="96000">
                        <a14:foregroundMark x1="28889" y1="16000" x2="78222" y2="32889"/>
                        <a14:foregroundMark x1="78222" y1="32889" x2="96000" y2="49778"/>
                        <a14:foregroundMark x1="10222" y1="26667" x2="10222" y2="26667"/>
                        <a14:foregroundMark x1="10222" y1="26667" x2="24444" y2="12444"/>
                        <a14:foregroundMark x1="9778" y1="28000" x2="12000" y2="73778"/>
                        <a14:foregroundMark x1="12000" y1="73778" x2="51556" y2="94222"/>
                        <a14:foregroundMark x1="51556" y1="94222" x2="60000" y2="84000"/>
                        <a14:foregroundMark x1="6667" y1="39111" x2="9333" y2="26667"/>
                        <a14:foregroundMark x1="6222" y1="64000" x2="7111" y2="40889"/>
                        <a14:foregroundMark x1="34667" y1="92889" x2="17778" y2="81333"/>
                        <a14:foregroundMark x1="29333" y1="8000" x2="64444" y2="5778"/>
                      </a14:backgroundRemoval>
                    </a14:imgEffect>
                  </a14:imgLayer>
                </a14:imgProps>
              </a:ext>
              <a:ext uri="{28A0092B-C50C-407E-A947-70E740481C1C}">
                <a14:useLocalDpi xmlns:a14="http://schemas.microsoft.com/office/drawing/2010/main"/>
              </a:ext>
            </a:extLst>
          </a:blip>
          <a:srcRect/>
          <a:stretch>
            <a:fillRect/>
          </a:stretch>
        </p:blipFill>
        <p:spPr bwMode="auto">
          <a:xfrm>
            <a:off x="3903006" y="4252172"/>
            <a:ext cx="778544" cy="778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ted States Air Force Seal &gt; Air Force Historical Support Division &gt; Fact  Sheets">
            <a:extLst>
              <a:ext uri="{FF2B5EF4-FFF2-40B4-BE49-F238E27FC236}">
                <a16:creationId xmlns:a16="http://schemas.microsoft.com/office/drawing/2014/main" id="{2CC34CC8-D8DB-2FA0-1F09-BE47AD22A391}"/>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333" b="98667" l="889" r="98667">
                        <a14:foregroundMark x1="16889" y1="28000" x2="22667" y2="76444"/>
                        <a14:foregroundMark x1="22667" y1="76444" x2="30667" y2="88000"/>
                        <a14:foregroundMark x1="15111" y1="72889" x2="19111" y2="24000"/>
                        <a14:foregroundMark x1="19111" y1="24000" x2="23556" y2="17778"/>
                        <a14:foregroundMark x1="8889" y1="54667" x2="31111" y2="12444"/>
                        <a14:foregroundMark x1="31111" y1="12444" x2="31556" y2="12000"/>
                        <a14:foregroundMark x1="40000" y1="4889" x2="78222" y2="17778"/>
                        <a14:foregroundMark x1="78222" y1="17778" x2="89333" y2="64889"/>
                        <a14:foregroundMark x1="89333" y1="64889" x2="80889" y2="79111"/>
                        <a14:foregroundMark x1="73333" y1="15111" x2="95111" y2="40444"/>
                        <a14:foregroundMark x1="91111" y1="36889" x2="90222" y2="63556"/>
                        <a14:foregroundMark x1="26222" y1="86222" x2="77333" y2="84444"/>
                        <a14:foregroundMark x1="77333" y1="84444" x2="84000" y2="77333"/>
                        <a14:foregroundMark x1="25778" y1="85333" x2="70222" y2="84000"/>
                        <a14:foregroundMark x1="52444" y1="96000" x2="52444" y2="96000"/>
                        <a14:foregroundMark x1="8889" y1="35111" x2="8889" y2="35111"/>
                        <a14:foregroundMark x1="8889" y1="35111" x2="8889" y2="35111"/>
                        <a14:foregroundMark x1="8889" y1="68000" x2="6667" y2="32889"/>
                        <a14:foregroundMark x1="57333" y1="98667" x2="56444" y2="92000"/>
                        <a14:foregroundMark x1="57333" y1="96889" x2="74667" y2="87556"/>
                        <a14:foregroundMark x1="72889" y1="7556" x2="94667" y2="33333"/>
                        <a14:foregroundMark x1="84889" y1="17333" x2="84889" y2="17333"/>
                        <a14:foregroundMark x1="84889" y1="17333" x2="84889" y2="17333"/>
                        <a14:foregroundMark x1="84889" y1="17333" x2="84889" y2="17333"/>
                        <a14:foregroundMark x1="87556" y1="19556" x2="87556" y2="19556"/>
                        <a14:foregroundMark x1="87556" y1="19556" x2="87556" y2="19556"/>
                        <a14:foregroundMark x1="89333" y1="23556" x2="89333" y2="23556"/>
                        <a14:foregroundMark x1="96889" y1="38222" x2="96889" y2="38222"/>
                        <a14:foregroundMark x1="97333" y1="47111" x2="97333" y2="47111"/>
                        <a14:foregroundMark x1="97778" y1="44889" x2="97778" y2="44889"/>
                        <a14:foregroundMark x1="97778" y1="44889" x2="97778" y2="44889"/>
                        <a14:foregroundMark x1="97333" y1="60000" x2="97333" y2="60000"/>
                        <a14:foregroundMark x1="97333" y1="60000" x2="97333" y2="60000"/>
                        <a14:foregroundMark x1="98667" y1="52000" x2="98667" y2="52000"/>
                        <a14:foregroundMark x1="98667" y1="52000" x2="98667" y2="52000"/>
                        <a14:foregroundMark x1="95556" y1="66667" x2="95556" y2="66667"/>
                        <a14:foregroundMark x1="95556" y1="66667" x2="95556" y2="66667"/>
                        <a14:foregroundMark x1="92000" y1="74667" x2="92000" y2="74667"/>
                        <a14:foregroundMark x1="92000" y1="74667" x2="92000" y2="74667"/>
                        <a14:foregroundMark x1="87111" y1="80889" x2="87111" y2="80889"/>
                        <a14:foregroundMark x1="87111" y1="80889" x2="87111" y2="80889"/>
                        <a14:foregroundMark x1="77333" y1="88444" x2="77333" y2="88444"/>
                        <a14:foregroundMark x1="77333" y1="88444" x2="77333" y2="88444"/>
                        <a14:foregroundMark x1="77778" y1="89778" x2="77778" y2="89778"/>
                        <a14:foregroundMark x1="77778" y1="89778" x2="77778" y2="89778"/>
                        <a14:foregroundMark x1="47111" y1="98667" x2="47111" y2="98667"/>
                        <a14:foregroundMark x1="47111" y1="98667" x2="47111" y2="98667"/>
                        <a14:foregroundMark x1="26222" y1="92000" x2="26222" y2="92000"/>
                        <a14:foregroundMark x1="26222" y1="92000" x2="26222" y2="92000"/>
                        <a14:foregroundMark x1="28889" y1="94667" x2="28889" y2="94667"/>
                        <a14:foregroundMark x1="28889" y1="94667" x2="28889" y2="94667"/>
                        <a14:foregroundMark x1="15111" y1="84889" x2="15111" y2="84889"/>
                        <a14:foregroundMark x1="15111" y1="84889" x2="15111" y2="84889"/>
                        <a14:foregroundMark x1="16889" y1="86222" x2="16889" y2="86222"/>
                        <a14:foregroundMark x1="16889" y1="86222" x2="16889" y2="86222"/>
                        <a14:foregroundMark x1="9030" y1="78667" x2="9333" y2="79556"/>
                        <a14:foregroundMark x1="8727" y1="77778" x2="9030" y2="78667"/>
                        <a14:foregroundMark x1="2667" y1="60000" x2="8727" y2="77778"/>
                        <a14:foregroundMark x1="9778" y1="24889" x2="3556" y2="53333"/>
                        <a14:foregroundMark x1="2222" y1="53778" x2="2222" y2="53778"/>
                        <a14:foregroundMark x1="2222" y1="53778" x2="2222" y2="53778"/>
                        <a14:foregroundMark x1="2667" y1="47556" x2="2667" y2="47556"/>
                        <a14:foregroundMark x1="2667" y1="47556" x2="2667" y2="47556"/>
                        <a14:foregroundMark x1="1333" y1="49333" x2="1333" y2="49333"/>
                        <a14:foregroundMark x1="1333" y1="49333" x2="1333" y2="49333"/>
                        <a14:foregroundMark x1="25778" y1="8889" x2="25778" y2="8889"/>
                        <a14:foregroundMark x1="25778" y1="8889" x2="25778" y2="8889"/>
                        <a14:foregroundMark x1="22667" y1="11111" x2="22667" y2="11111"/>
                        <a14:foregroundMark x1="22667" y1="11111" x2="22667" y2="11111"/>
                        <a14:foregroundMark x1="22222" y1="10667" x2="22222" y2="10667"/>
                        <a14:foregroundMark x1="22222" y1="10667" x2="22222" y2="10667"/>
                        <a14:foregroundMark x1="20000" y1="13333" x2="20000" y2="13333"/>
                        <a14:foregroundMark x1="20000" y1="13333" x2="20000" y2="13333"/>
                        <a14:foregroundMark x1="20000" y1="13333" x2="20000" y2="13333"/>
                        <a14:foregroundMark x1="43111" y1="2222" x2="43111" y2="2222"/>
                        <a14:foregroundMark x1="43111" y1="2222" x2="43111" y2="2222"/>
                        <a14:foregroundMark x1="13333" y1="18222" x2="13333" y2="18222"/>
                        <a14:foregroundMark x1="13333" y1="18222" x2="13333" y2="18222"/>
                        <a14:foregroundMark x1="10222" y1="23111" x2="10222" y2="23111"/>
                        <a14:foregroundMark x1="10222" y1="23111" x2="10222" y2="23111"/>
                        <a14:foregroundMark x1="5778" y1="29778" x2="5778" y2="29778"/>
                        <a14:foregroundMark x1="5778" y1="29778" x2="5778" y2="29778"/>
                        <a14:foregroundMark x1="34667" y1="96000" x2="34667" y2="96000"/>
                        <a14:foregroundMark x1="34667" y1="96000" x2="34667" y2="96000"/>
                        <a14:foregroundMark x1="68444" y1="95556" x2="68444" y2="95556"/>
                        <a14:foregroundMark x1="68444" y1="95556" x2="68444" y2="95556"/>
                        <a14:foregroundMark x1="50667" y1="1333" x2="50667" y2="1333"/>
                        <a14:foregroundMark x1="50667" y1="1333" x2="50667" y2="1333"/>
                        <a14:foregroundMark x1="64444" y1="3111" x2="64444" y2="3111"/>
                        <a14:foregroundMark x1="64444" y1="3111" x2="64444" y2="3111"/>
                        <a14:foregroundMark x1="56000" y1="1778" x2="56000" y2="1778"/>
                        <a14:foregroundMark x1="56000" y1="1778" x2="56000" y2="1778"/>
                        <a14:backgroundMark x1="8889" y1="79556" x2="8889" y2="79556"/>
                        <a14:backgroundMark x1="7556" y1="77778" x2="7556" y2="77778"/>
                        <a14:backgroundMark x1="8000" y1="78667" x2="8000" y2="78667"/>
                        <a14:backgroundMark x1="14667" y1="85333" x2="14667" y2="85333"/>
                        <a14:backgroundMark x1="7556" y1="77778" x2="7556" y2="77778"/>
                      </a14:backgroundRemoval>
                    </a14:imgEffect>
                  </a14:imgLayer>
                </a14:imgProps>
              </a:ext>
              <a:ext uri="{28A0092B-C50C-407E-A947-70E740481C1C}">
                <a14:useLocalDpi xmlns:a14="http://schemas.microsoft.com/office/drawing/2010/main"/>
              </a:ext>
            </a:extLst>
          </a:blip>
          <a:srcRect/>
          <a:stretch>
            <a:fillRect/>
          </a:stretch>
        </p:blipFill>
        <p:spPr bwMode="auto">
          <a:xfrm>
            <a:off x="4683930" y="4255362"/>
            <a:ext cx="775353" cy="775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69F385E7-8F1F-5B68-3C20-353CF2CBF422}"/>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3704" b="98519" l="5500" r="93500">
                        <a14:foregroundMark x1="12500" y1="47407" x2="12500" y2="47407"/>
                        <a14:foregroundMark x1="5500" y1="51852" x2="5500" y2="51852"/>
                        <a14:foregroundMark x1="93500" y1="52222" x2="93500" y2="52222"/>
                        <a14:foregroundMark x1="35500" y1="10370" x2="35500" y2="10370"/>
                        <a14:foregroundMark x1="33500" y1="14074" x2="33500" y2="14074"/>
                        <a14:foregroundMark x1="26000" y1="14815" x2="26000" y2="14815"/>
                        <a14:foregroundMark x1="26000" y1="18148" x2="26000" y2="18148"/>
                        <a14:foregroundMark x1="28000" y1="21111" x2="28000" y2="21111"/>
                        <a14:foregroundMark x1="29500" y1="17778" x2="29500" y2="17778"/>
                        <a14:foregroundMark x1="29500" y1="14074" x2="29500" y2="14074"/>
                        <a14:foregroundMark x1="36500" y1="9630" x2="36500" y2="9630"/>
                        <a14:foregroundMark x1="59000" y1="11111" x2="59000" y2="11111"/>
                        <a14:foregroundMark x1="62500" y1="8519" x2="62500" y2="8519"/>
                        <a14:foregroundMark x1="50000" y1="3704" x2="50000" y2="3704"/>
                        <a14:foregroundMark x1="72000" y1="15926" x2="72000" y2="15926"/>
                        <a14:foregroundMark x1="75000" y1="15556" x2="75000" y2="15556"/>
                        <a14:foregroundMark x1="67500" y1="8148" x2="67500" y2="8148"/>
                        <a14:foregroundMark x1="38500" y1="8148" x2="38500" y2="8148"/>
                        <a14:foregroundMark x1="40500" y1="14444" x2="40500" y2="14444"/>
                        <a14:foregroundMark x1="59500" y1="13704" x2="59500" y2="13704"/>
                        <a14:foregroundMark x1="65000" y1="14815" x2="65000" y2="14815"/>
                        <a14:foregroundMark x1="71500" y1="9630" x2="71500" y2="9630"/>
                        <a14:foregroundMark x1="23000" y1="43333" x2="23000" y2="43333"/>
                        <a14:foregroundMark x1="22000" y1="42593" x2="22000" y2="42593"/>
                        <a14:foregroundMark x1="33500" y1="8148" x2="33500" y2="8148"/>
                        <a14:foregroundMark x1="59000" y1="87778" x2="59000" y2="87778"/>
                        <a14:foregroundMark x1="59000" y1="93704" x2="59000" y2="93704"/>
                        <a14:foregroundMark x1="63000" y1="97407" x2="63000" y2="98519"/>
                        <a14:backgroundMark x1="61500" y1="98519" x2="61500" y2="99630"/>
                        <a14:backgroundMark x1="63500" y1="98889" x2="63500" y2="98889"/>
                        <a14:backgroundMark x1="62500" y1="98889" x2="62500" y2="98889"/>
                      </a14:backgroundRemoval>
                    </a14:imgEffect>
                  </a14:imgLayer>
                </a14:imgProps>
              </a:ext>
              <a:ext uri="{28A0092B-C50C-407E-A947-70E740481C1C}">
                <a14:useLocalDpi xmlns:a14="http://schemas.microsoft.com/office/drawing/2010/main"/>
              </a:ext>
            </a:extLst>
          </a:blip>
          <a:srcRect/>
          <a:stretch>
            <a:fillRect/>
          </a:stretch>
        </p:blipFill>
        <p:spPr bwMode="auto">
          <a:xfrm>
            <a:off x="6295568" y="4243498"/>
            <a:ext cx="562432" cy="7592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epartment of Veterans Affairs seal">
            <a:extLst>
              <a:ext uri="{FF2B5EF4-FFF2-40B4-BE49-F238E27FC236}">
                <a16:creationId xmlns:a16="http://schemas.microsoft.com/office/drawing/2014/main" id="{F94DAB62-889A-4AD1-7D18-99AFE163261B}"/>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2667" b="93778" l="3111" r="96000">
                        <a14:foregroundMark x1="39111" y1="6222" x2="39111" y2="6222"/>
                        <a14:foregroundMark x1="38667" y1="5333" x2="38667" y2="5333"/>
                        <a14:foregroundMark x1="38667" y1="5333" x2="38667" y2="5333"/>
                        <a14:foregroundMark x1="38667" y1="5333" x2="22667" y2="16889"/>
                        <a14:foregroundMark x1="20000" y1="19556" x2="11556" y2="67111"/>
                        <a14:foregroundMark x1="11556" y1="67111" x2="35111" y2="86222"/>
                        <a14:foregroundMark x1="10222" y1="60444" x2="16000" y2="27556"/>
                        <a14:foregroundMark x1="10222" y1="32889" x2="6667" y2="54667"/>
                        <a14:foregroundMark x1="41778" y1="8444" x2="87556" y2="27111"/>
                        <a14:foregroundMark x1="87556" y1="27111" x2="88889" y2="48000"/>
                        <a14:foregroundMark x1="89778" y1="57778" x2="90222" y2="36889"/>
                        <a14:foregroundMark x1="50222" y1="3111" x2="50222" y2="3111"/>
                        <a14:foregroundMark x1="56444" y1="4000" x2="56444" y2="4000"/>
                        <a14:foregroundMark x1="56444" y1="4000" x2="56444" y2="4000"/>
                        <a14:foregroundMark x1="71111" y1="8444" x2="71111" y2="8444"/>
                        <a14:foregroundMark x1="71111" y1="8444" x2="71111" y2="8444"/>
                        <a14:foregroundMark x1="68000" y1="6222" x2="68000" y2="6222"/>
                        <a14:foregroundMark x1="68000" y1="6222" x2="68000" y2="6222"/>
                        <a14:foregroundMark x1="84000" y1="17778" x2="84000" y2="17778"/>
                        <a14:foregroundMark x1="84000" y1="17778" x2="84000" y2="17778"/>
                        <a14:foregroundMark x1="80889" y1="14222" x2="80889" y2="14222"/>
                        <a14:foregroundMark x1="80889" y1="14222" x2="80889" y2="14222"/>
                        <a14:foregroundMark x1="90222" y1="26667" x2="90222" y2="26667"/>
                        <a14:foregroundMark x1="90222" y1="26667" x2="90222" y2="26667"/>
                        <a14:foregroundMark x1="95111" y1="40000" x2="95111" y2="40000"/>
                        <a14:foregroundMark x1="95111" y1="40000" x2="95111" y2="40000"/>
                        <a14:foregroundMark x1="96444" y1="55111" x2="96444" y2="55111"/>
                        <a14:foregroundMark x1="96444" y1="55111" x2="96444" y2="55111"/>
                        <a14:foregroundMark x1="96444" y1="46667" x2="96444" y2="46667"/>
                        <a14:foregroundMark x1="96444" y1="46667" x2="96444" y2="46667"/>
                        <a14:foregroundMark x1="93333" y1="36444" x2="93333" y2="36444"/>
                        <a14:foregroundMark x1="93333" y1="36444" x2="93333" y2="36444"/>
                        <a14:foregroundMark x1="93333" y1="66667" x2="93333" y2="66667"/>
                        <a14:foregroundMark x1="93333" y1="66667" x2="93333" y2="66667"/>
                        <a14:foregroundMark x1="80444" y1="83556" x2="80444" y2="83556"/>
                        <a14:foregroundMark x1="80444" y1="83556" x2="80444" y2="83556"/>
                        <a14:foregroundMark x1="66667" y1="92444" x2="66667" y2="92444"/>
                        <a14:foregroundMark x1="66667" y1="92444" x2="66667" y2="92444"/>
                        <a14:foregroundMark x1="52889" y1="94222" x2="52889" y2="94222"/>
                        <a14:foregroundMark x1="52889" y1="94222" x2="52889" y2="94222"/>
                        <a14:foregroundMark x1="35556" y1="92000" x2="35556" y2="92000"/>
                        <a14:foregroundMark x1="35556" y1="92000" x2="35556" y2="92000"/>
                        <a14:foregroundMark x1="19111" y1="84000" x2="19111" y2="84000"/>
                        <a14:foregroundMark x1="19111" y1="84000" x2="19111" y2="84000"/>
                        <a14:foregroundMark x1="25778" y1="88889" x2="25778" y2="88889"/>
                        <a14:foregroundMark x1="25778" y1="88889" x2="25778" y2="88889"/>
                        <a14:foregroundMark x1="8444" y1="71111" x2="8444" y2="71111"/>
                        <a14:foregroundMark x1="8444" y1="71111" x2="8444" y2="71111"/>
                        <a14:foregroundMark x1="12889" y1="79111" x2="12889" y2="79111"/>
                        <a14:foregroundMark x1="12889" y1="79111" x2="12889" y2="79111"/>
                        <a14:foregroundMark x1="3111" y1="54222" x2="3111" y2="54222"/>
                        <a14:foregroundMark x1="3111" y1="54222" x2="3111" y2="54222"/>
                        <a14:foregroundMark x1="4444" y1="62222" x2="4444" y2="62222"/>
                        <a14:foregroundMark x1="4444" y1="62222" x2="4444" y2="62222"/>
                        <a14:foregroundMark x1="6222" y1="65778" x2="6222" y2="65778"/>
                        <a14:foregroundMark x1="6222" y1="65778" x2="6222" y2="65778"/>
                        <a14:foregroundMark x1="4444" y1="58667" x2="4444" y2="58667"/>
                        <a14:foregroundMark x1="4444" y1="58667" x2="4444" y2="58667"/>
                        <a14:foregroundMark x1="3111" y1="49333" x2="3111" y2="49333"/>
                        <a14:foregroundMark x1="3111" y1="49333" x2="3111" y2="49333"/>
                        <a14:foregroundMark x1="3556" y1="42222" x2="3556" y2="42222"/>
                        <a14:foregroundMark x1="3556" y1="42222" x2="3556" y2="42222"/>
                        <a14:foregroundMark x1="6667" y1="33333" x2="6667" y2="33333"/>
                        <a14:foregroundMark x1="6667" y1="33333" x2="6667" y2="33333"/>
                        <a14:foregroundMark x1="6222" y1="34667" x2="5778" y2="38667"/>
                        <a14:foregroundMark x1="20444" y1="14667" x2="9778" y2="29333"/>
                        <a14:foregroundMark x1="9333" y1="26667" x2="9333" y2="26667"/>
                        <a14:foregroundMark x1="9333" y1="26667" x2="9333" y2="26667"/>
                        <a14:foregroundMark x1="13333" y1="20889" x2="13333" y2="20889"/>
                        <a14:foregroundMark x1="13333" y1="20889" x2="13333" y2="20889"/>
                        <a14:foregroundMark x1="11111" y1="23111" x2="11111" y2="23111"/>
                        <a14:foregroundMark x1="11111" y1="23111" x2="11111" y2="23111"/>
                        <a14:foregroundMark x1="16000" y1="18667" x2="16000" y2="18667"/>
                        <a14:foregroundMark x1="16000" y1="18667" x2="16000" y2="18667"/>
                        <a14:foregroundMark x1="25333" y1="9778" x2="25333" y2="9778"/>
                        <a14:foregroundMark x1="25333" y1="9778" x2="25333" y2="9778"/>
                        <a14:foregroundMark x1="29778" y1="8000" x2="29778" y2="8000"/>
                        <a14:foregroundMark x1="29778" y1="8000" x2="29778" y2="8000"/>
                        <a14:foregroundMark x1="34667" y1="6222" x2="34667" y2="6222"/>
                        <a14:foregroundMark x1="34667" y1="6222" x2="34667" y2="6222"/>
                        <a14:foregroundMark x1="19556" y1="13333" x2="19556" y2="13333"/>
                        <a14:foregroundMark x1="19556" y1="13333" x2="19556" y2="13333"/>
                        <a14:foregroundMark x1="17778" y1="16000" x2="17778" y2="16000"/>
                        <a14:foregroundMark x1="17778" y1="16000" x2="17778" y2="16000"/>
                        <a14:foregroundMark x1="14667" y1="18667" x2="14667" y2="18667"/>
                        <a14:foregroundMark x1="14667" y1="18667" x2="14667" y2="18667"/>
                      </a14:backgroundRemoval>
                    </a14:imgEffect>
                  </a14:imgLayer>
                </a14:imgProps>
              </a:ext>
              <a:ext uri="{28A0092B-C50C-407E-A947-70E740481C1C}">
                <a14:useLocalDpi xmlns:a14="http://schemas.microsoft.com/office/drawing/2010/main"/>
              </a:ext>
            </a:extLst>
          </a:blip>
          <a:srcRect/>
          <a:stretch>
            <a:fillRect/>
          </a:stretch>
        </p:blipFill>
        <p:spPr bwMode="auto">
          <a:xfrm>
            <a:off x="5459282" y="4262507"/>
            <a:ext cx="775353" cy="77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80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58F81-FB95-6D81-1678-62CBB81DAB83}"/>
              </a:ext>
            </a:extLst>
          </p:cNvPr>
          <p:cNvSpPr>
            <a:spLocks noGrp="1"/>
          </p:cNvSpPr>
          <p:nvPr>
            <p:ph type="title"/>
          </p:nvPr>
        </p:nvSpPr>
        <p:spPr/>
        <p:txBody>
          <a:bodyPr/>
          <a:lstStyle/>
          <a:p>
            <a:r>
              <a:rPr lang="en-US" dirty="0"/>
              <a:t>Military Trauma Ecosystem</a:t>
            </a:r>
          </a:p>
        </p:txBody>
      </p:sp>
      <p:sp>
        <p:nvSpPr>
          <p:cNvPr id="6" name="Content Placeholder 5">
            <a:extLst>
              <a:ext uri="{FF2B5EF4-FFF2-40B4-BE49-F238E27FC236}">
                <a16:creationId xmlns:a16="http://schemas.microsoft.com/office/drawing/2014/main" id="{1DB10E42-0BB0-A30B-829F-1251DDCC2D06}"/>
              </a:ext>
            </a:extLst>
          </p:cNvPr>
          <p:cNvSpPr>
            <a:spLocks noGrp="1"/>
          </p:cNvSpPr>
          <p:nvPr>
            <p:ph idx="1"/>
          </p:nvPr>
        </p:nvSpPr>
        <p:spPr/>
        <p:txBody>
          <a:bodyPr/>
          <a:lstStyle/>
          <a:p>
            <a:r>
              <a:rPr lang="en-US" dirty="0"/>
              <a:t>ACS COT</a:t>
            </a:r>
          </a:p>
        </p:txBody>
      </p:sp>
      <p:pic>
        <p:nvPicPr>
          <p:cNvPr id="7" name="Picture 6">
            <a:extLst>
              <a:ext uri="{FF2B5EF4-FFF2-40B4-BE49-F238E27FC236}">
                <a16:creationId xmlns:a16="http://schemas.microsoft.com/office/drawing/2014/main" id="{D6EFFBC6-E390-AA70-F53A-7E51CC645F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685" y="1841453"/>
            <a:ext cx="3360276" cy="845517"/>
          </a:xfrm>
          <a:prstGeom prst="rect">
            <a:avLst/>
          </a:prstGeom>
        </p:spPr>
      </p:pic>
      <p:pic>
        <p:nvPicPr>
          <p:cNvPr id="8" name="Picture 7">
            <a:extLst>
              <a:ext uri="{FF2B5EF4-FFF2-40B4-BE49-F238E27FC236}">
                <a16:creationId xmlns:a16="http://schemas.microsoft.com/office/drawing/2014/main" id="{2DEFD647-B62E-E96E-E29D-9D22FE52D5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3566938"/>
            <a:ext cx="3096960" cy="902668"/>
          </a:xfrm>
          <a:prstGeom prst="rect">
            <a:avLst/>
          </a:prstGeom>
        </p:spPr>
      </p:pic>
      <p:pic>
        <p:nvPicPr>
          <p:cNvPr id="9" name="Picture 9" descr="Picture 9">
            <a:extLst>
              <a:ext uri="{FF2B5EF4-FFF2-40B4-BE49-F238E27FC236}">
                <a16:creationId xmlns:a16="http://schemas.microsoft.com/office/drawing/2014/main" id="{3BE673AB-0C1E-7082-8F84-C17CE93F2B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2914" y="3536966"/>
            <a:ext cx="2218173" cy="932640"/>
          </a:xfrm>
          <a:prstGeom prst="rect">
            <a:avLst/>
          </a:prstGeom>
          <a:ln w="12700">
            <a:miter lim="400000"/>
          </a:ln>
          <a:effectLst>
            <a:outerShdw blurRad="50800" dist="139700" dir="2700000" rotWithShape="0">
              <a:srgbClr val="000000">
                <a:alpha val="43000"/>
              </a:srgbClr>
            </a:outerShdw>
          </a:effectLst>
        </p:spPr>
      </p:pic>
      <p:sp>
        <p:nvSpPr>
          <p:cNvPr id="10" name="AutoShape 2" descr="Prytime Medical">
            <a:extLst>
              <a:ext uri="{FF2B5EF4-FFF2-40B4-BE49-F238E27FC236}">
                <a16:creationId xmlns:a16="http://schemas.microsoft.com/office/drawing/2014/main" id="{8EF2EC58-A1B1-7749-ADAF-10B9583F7B9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D3723953-0D24-F92D-BA88-E0A7DE46F8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2825728"/>
            <a:ext cx="2209800" cy="661164"/>
          </a:xfrm>
          <a:prstGeom prst="rect">
            <a:avLst/>
          </a:prstGeom>
          <a:ln>
            <a:solidFill>
              <a:schemeClr val="tx1"/>
            </a:solidFill>
          </a:ln>
        </p:spPr>
      </p:pic>
      <p:pic>
        <p:nvPicPr>
          <p:cNvPr id="15" name="Picture 14">
            <a:extLst>
              <a:ext uri="{FF2B5EF4-FFF2-40B4-BE49-F238E27FC236}">
                <a16:creationId xmlns:a16="http://schemas.microsoft.com/office/drawing/2014/main" id="{BBE3307D-B580-F5D8-98B1-DBAEF78C1F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6400" y="2787878"/>
            <a:ext cx="2133600" cy="603196"/>
          </a:xfrm>
          <a:prstGeom prst="rect">
            <a:avLst/>
          </a:prstGeom>
          <a:ln>
            <a:solidFill>
              <a:schemeClr val="tx1"/>
            </a:solidFill>
          </a:ln>
        </p:spPr>
      </p:pic>
      <p:pic>
        <p:nvPicPr>
          <p:cNvPr id="16" name="Picture 2" descr="Frank David Salazar on LinkedIn: I'm happy to share that I've obtained a  new membership :Excelsior Surgical…">
            <a:extLst>
              <a:ext uri="{FF2B5EF4-FFF2-40B4-BE49-F238E27FC236}">
                <a16:creationId xmlns:a16="http://schemas.microsoft.com/office/drawing/2014/main" id="{2911D6FE-BF46-D0C1-E8C4-CF1CEDFA4B4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98039" y="1874240"/>
            <a:ext cx="2949363" cy="7799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A8F7106-8468-E9F5-C6AA-76744358B651}"/>
              </a:ext>
            </a:extLst>
          </p:cNvPr>
          <p:cNvPicPr>
            <a:picLocks noChangeAspect="1"/>
          </p:cNvPicPr>
          <p:nvPr/>
        </p:nvPicPr>
        <p:blipFill>
          <a:blip r:embed="rId8"/>
          <a:stretch>
            <a:fillRect/>
          </a:stretch>
        </p:blipFill>
        <p:spPr>
          <a:xfrm>
            <a:off x="419099" y="1050925"/>
            <a:ext cx="6706863" cy="748933"/>
          </a:xfrm>
          <a:prstGeom prst="rect">
            <a:avLst/>
          </a:prstGeom>
          <a:ln>
            <a:solidFill>
              <a:schemeClr val="tx1"/>
            </a:solidFill>
          </a:ln>
        </p:spPr>
      </p:pic>
      <p:pic>
        <p:nvPicPr>
          <p:cNvPr id="5126" name="Picture 6" descr="USU Home">
            <a:extLst>
              <a:ext uri="{FF2B5EF4-FFF2-40B4-BE49-F238E27FC236}">
                <a16:creationId xmlns:a16="http://schemas.microsoft.com/office/drawing/2014/main" id="{16AE639E-15EC-D0E4-F6B2-C9C65EA7673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18442" y="3622466"/>
            <a:ext cx="3246902" cy="6611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71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3B96-FE94-0A9A-E157-A10582BC4342}"/>
              </a:ext>
            </a:extLst>
          </p:cNvPr>
          <p:cNvSpPr>
            <a:spLocks noGrp="1"/>
          </p:cNvSpPr>
          <p:nvPr>
            <p:ph type="title"/>
          </p:nvPr>
        </p:nvSpPr>
        <p:spPr>
          <a:xfrm>
            <a:off x="457200" y="90048"/>
            <a:ext cx="8229600" cy="436768"/>
          </a:xfrm>
        </p:spPr>
        <p:txBody>
          <a:bodyPr/>
          <a:lstStyle/>
          <a:p>
            <a:r>
              <a:rPr lang="en-US" dirty="0"/>
              <a:t>Region 13 Leadership</a:t>
            </a:r>
          </a:p>
        </p:txBody>
      </p:sp>
      <p:sp>
        <p:nvSpPr>
          <p:cNvPr id="3" name="Content Placeholder 2">
            <a:extLst>
              <a:ext uri="{FF2B5EF4-FFF2-40B4-BE49-F238E27FC236}">
                <a16:creationId xmlns:a16="http://schemas.microsoft.com/office/drawing/2014/main" id="{33FD02C6-51AC-7E7E-D48A-393F0DB19B4F}"/>
              </a:ext>
            </a:extLst>
          </p:cNvPr>
          <p:cNvSpPr>
            <a:spLocks noGrp="1"/>
          </p:cNvSpPr>
          <p:nvPr>
            <p:ph idx="1"/>
          </p:nvPr>
        </p:nvSpPr>
        <p:spPr>
          <a:xfrm>
            <a:off x="1274701" y="758407"/>
            <a:ext cx="3334859" cy="3106737"/>
          </a:xfrm>
        </p:spPr>
        <p:txBody>
          <a:bodyPr/>
          <a:lstStyle/>
          <a:p>
            <a:pPr>
              <a:lnSpc>
                <a:spcPct val="100000"/>
              </a:lnSpc>
              <a:spcBef>
                <a:spcPts val="0"/>
              </a:spcBef>
            </a:pPr>
            <a:r>
              <a:rPr lang="en-US" sz="2000" b="1" dirty="0"/>
              <a:t>REGION 13 CHIEF</a:t>
            </a:r>
          </a:p>
          <a:p>
            <a:pPr>
              <a:lnSpc>
                <a:spcPct val="100000"/>
              </a:lnSpc>
              <a:spcBef>
                <a:spcPts val="0"/>
              </a:spcBef>
            </a:pPr>
            <a:r>
              <a:rPr lang="en-US" sz="2000" dirty="0"/>
              <a:t>CAPT Travis Polk</a:t>
            </a:r>
          </a:p>
          <a:p>
            <a:pPr>
              <a:lnSpc>
                <a:spcPct val="100000"/>
              </a:lnSpc>
              <a:spcBef>
                <a:spcPts val="0"/>
              </a:spcBef>
            </a:pPr>
            <a:endParaRPr lang="en-US" sz="1000" dirty="0"/>
          </a:p>
          <a:p>
            <a:pPr>
              <a:lnSpc>
                <a:spcPct val="100000"/>
              </a:lnSpc>
              <a:spcBef>
                <a:spcPts val="0"/>
              </a:spcBef>
            </a:pPr>
            <a:r>
              <a:rPr lang="en-US" sz="2000" b="1" dirty="0"/>
              <a:t>ARMY</a:t>
            </a:r>
          </a:p>
          <a:p>
            <a:pPr>
              <a:lnSpc>
                <a:spcPct val="100000"/>
              </a:lnSpc>
              <a:spcBef>
                <a:spcPts val="0"/>
              </a:spcBef>
            </a:pPr>
            <a:r>
              <a:rPr lang="en-US" sz="2000" dirty="0"/>
              <a:t>COL Jennifer Gurney</a:t>
            </a:r>
          </a:p>
          <a:p>
            <a:pPr>
              <a:lnSpc>
                <a:spcPct val="100000"/>
              </a:lnSpc>
              <a:spcBef>
                <a:spcPts val="0"/>
              </a:spcBef>
            </a:pPr>
            <a:r>
              <a:rPr lang="en-US" sz="2000" dirty="0"/>
              <a:t>(VC: Dilday, </a:t>
            </a:r>
            <a:r>
              <a:rPr lang="en-US" sz="2000" dirty="0" err="1"/>
              <a:t>Hofman</a:t>
            </a:r>
            <a:r>
              <a:rPr lang="en-US" sz="2000" dirty="0"/>
              <a:t>, Becker, Graybill, Gamble, Hathaway, Hardin)</a:t>
            </a:r>
          </a:p>
          <a:p>
            <a:pPr>
              <a:lnSpc>
                <a:spcPct val="100000"/>
              </a:lnSpc>
              <a:spcBef>
                <a:spcPts val="0"/>
              </a:spcBef>
            </a:pPr>
            <a:endParaRPr lang="en-US" sz="1000" dirty="0"/>
          </a:p>
          <a:p>
            <a:pPr>
              <a:lnSpc>
                <a:spcPct val="100000"/>
              </a:lnSpc>
              <a:spcBef>
                <a:spcPts val="0"/>
              </a:spcBef>
            </a:pPr>
            <a:r>
              <a:rPr lang="en-US" sz="2000" b="1" dirty="0"/>
              <a:t>NAVY</a:t>
            </a:r>
          </a:p>
          <a:p>
            <a:pPr>
              <a:lnSpc>
                <a:spcPct val="100000"/>
              </a:lnSpc>
              <a:spcBef>
                <a:spcPts val="0"/>
              </a:spcBef>
            </a:pPr>
            <a:r>
              <a:rPr lang="en-US" sz="2000" dirty="0"/>
              <a:t>CAPT Matthew Bradley</a:t>
            </a:r>
          </a:p>
          <a:p>
            <a:pPr>
              <a:lnSpc>
                <a:spcPct val="100000"/>
              </a:lnSpc>
              <a:spcBef>
                <a:spcPts val="0"/>
              </a:spcBef>
            </a:pPr>
            <a:r>
              <a:rPr lang="en-US" sz="2000" dirty="0"/>
              <a:t>(VC: Tadlock, Jensen, Fitch)</a:t>
            </a:r>
          </a:p>
        </p:txBody>
      </p:sp>
      <p:sp>
        <p:nvSpPr>
          <p:cNvPr id="11" name="Content Placeholder 2">
            <a:extLst>
              <a:ext uri="{FF2B5EF4-FFF2-40B4-BE49-F238E27FC236}">
                <a16:creationId xmlns:a16="http://schemas.microsoft.com/office/drawing/2014/main" id="{DED47E44-BC20-2148-66CA-CE8135FA0113}"/>
              </a:ext>
            </a:extLst>
          </p:cNvPr>
          <p:cNvSpPr txBox="1">
            <a:spLocks/>
          </p:cNvSpPr>
          <p:nvPr/>
        </p:nvSpPr>
        <p:spPr>
          <a:xfrm>
            <a:off x="6019800" y="957065"/>
            <a:ext cx="3611134" cy="31067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dirty="0"/>
              <a:t>AIR FORCE</a:t>
            </a:r>
          </a:p>
          <a:p>
            <a:pPr>
              <a:lnSpc>
                <a:spcPct val="100000"/>
              </a:lnSpc>
              <a:spcBef>
                <a:spcPts val="0"/>
              </a:spcBef>
            </a:pPr>
            <a:r>
              <a:rPr lang="en-US" sz="2000" dirty="0"/>
              <a:t>Col Brian Gavitt</a:t>
            </a:r>
          </a:p>
          <a:p>
            <a:pPr>
              <a:lnSpc>
                <a:spcPct val="100000"/>
              </a:lnSpc>
              <a:spcBef>
                <a:spcPts val="0"/>
              </a:spcBef>
            </a:pPr>
            <a:r>
              <a:rPr lang="en-US" sz="2000" dirty="0"/>
              <a:t>(VC: How, Russo, Feldt, Stuever, DeSoucy)</a:t>
            </a:r>
          </a:p>
          <a:p>
            <a:pPr marL="0" marR="0">
              <a:spcBef>
                <a:spcPts val="0"/>
              </a:spcBef>
              <a:spcAft>
                <a:spcPts val="0"/>
              </a:spcAft>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endParaRPr lang="en-US" sz="900" dirty="0">
              <a:effectLst/>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Helvetica" panose="020B0604020202020204" pitchFamily="34" charset="0"/>
              </a:rPr>
              <a:t>VETERANS AFFAIRS</a:t>
            </a:r>
          </a:p>
          <a:p>
            <a:pPr marL="0" marR="0">
              <a:spcBef>
                <a:spcPts val="0"/>
              </a:spcBef>
              <a:spcAft>
                <a:spcPts val="0"/>
              </a:spcAft>
            </a:pPr>
            <a:r>
              <a:rPr lang="en-US" sz="2000" dirty="0">
                <a:effectLst/>
                <a:latin typeface="Helvetica" panose="020B0604020202020204" pitchFamily="34" charset="0"/>
                <a:ea typeface="Calibri" panose="020F0502020204030204" pitchFamily="34" charset="0"/>
                <a:cs typeface="Helvetica" panose="020B0604020202020204" pitchFamily="34" charset="0"/>
              </a:rPr>
              <a:t>Dr. W. Brian Perry</a:t>
            </a: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endParaRPr lang="en-US" sz="800" dirty="0">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2000" b="1" dirty="0">
                <a:latin typeface="Helvetica" panose="020B0604020202020204" pitchFamily="34" charset="0"/>
                <a:ea typeface="Calibri" panose="020F0502020204030204" pitchFamily="34" charset="0"/>
                <a:cs typeface="Helvetica" panose="020B0604020202020204" pitchFamily="34" charset="0"/>
              </a:rPr>
              <a:t>CANADIAN </a:t>
            </a:r>
          </a:p>
          <a:p>
            <a:pPr marL="0" marR="0">
              <a:spcBef>
                <a:spcPts val="0"/>
              </a:spcBef>
              <a:spcAft>
                <a:spcPts val="0"/>
              </a:spcAft>
            </a:pPr>
            <a:r>
              <a:rPr lang="en-US" sz="2000" b="1" dirty="0">
                <a:latin typeface="Helvetica" panose="020B0604020202020204" pitchFamily="34" charset="0"/>
                <a:ea typeface="Calibri" panose="020F0502020204030204" pitchFamily="34" charset="0"/>
                <a:cs typeface="Helvetica" panose="020B0604020202020204" pitchFamily="34" charset="0"/>
              </a:rPr>
              <a:t>ARMED FORCES</a:t>
            </a:r>
          </a:p>
          <a:p>
            <a:pPr marL="0" marR="0">
              <a:spcBef>
                <a:spcPts val="0"/>
              </a:spcBef>
              <a:spcAft>
                <a:spcPts val="0"/>
              </a:spcAft>
            </a:pPr>
            <a:r>
              <a:rPr lang="en-US" sz="2000" dirty="0">
                <a:latin typeface="Helvetica" panose="020B0604020202020204" pitchFamily="34" charset="0"/>
                <a:ea typeface="Calibri" panose="020F0502020204030204" pitchFamily="34" charset="0"/>
                <a:cs typeface="Helvetica" panose="020B0604020202020204" pitchFamily="34" charset="0"/>
              </a:rPr>
              <a:t>Lt Col. </a:t>
            </a:r>
            <a:r>
              <a:rPr lang="en-US" sz="2000" dirty="0">
                <a:effectLst/>
                <a:latin typeface="Helvetica" panose="020B0604020202020204" pitchFamily="34" charset="0"/>
                <a:ea typeface="Calibri" panose="020F0502020204030204" pitchFamily="34" charset="0"/>
                <a:cs typeface="Helvetica" panose="020B0604020202020204" pitchFamily="34" charset="0"/>
              </a:rPr>
              <a:t>Jean Philip Dawe</a:t>
            </a:r>
          </a:p>
          <a:p>
            <a:pPr marL="0" marR="0">
              <a:spcBef>
                <a:spcPts val="0"/>
              </a:spcBef>
              <a:spcAft>
                <a:spcPts val="0"/>
              </a:spcAft>
            </a:pPr>
            <a:r>
              <a:rPr lang="en-US" sz="2000" dirty="0">
                <a:latin typeface="Helvetica" panose="020B0604020202020204" pitchFamily="34" charset="0"/>
                <a:ea typeface="Calibri" panose="020F0502020204030204" pitchFamily="34" charset="0"/>
                <a:cs typeface="Helvetica" panose="020B0604020202020204" pitchFamily="34" charset="0"/>
              </a:rPr>
              <a:t> </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endParaRPr lang="en-US" dirty="0"/>
          </a:p>
        </p:txBody>
      </p:sp>
      <p:pic>
        <p:nvPicPr>
          <p:cNvPr id="3074" name="Picture 2" descr="EAST on X: &quot;COL Jennifer M. Gurney, MD, FACS receives EAST ...">
            <a:extLst>
              <a:ext uri="{FF2B5EF4-FFF2-40B4-BE49-F238E27FC236}">
                <a16:creationId xmlns:a16="http://schemas.microsoft.com/office/drawing/2014/main" id="{3E936453-3D48-7D6E-5F04-2094072EA7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54" y="1801948"/>
            <a:ext cx="1084741" cy="10196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a:extLst>
              <a:ext uri="{FF2B5EF4-FFF2-40B4-BE49-F238E27FC236}">
                <a16:creationId xmlns:a16="http://schemas.microsoft.com/office/drawing/2014/main" id="{0AC8D25D-7EF9-75BC-9D6A-F1BD9B86C56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50F5A20A-65C4-C604-35C0-CF23586CA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8457" y="3393315"/>
            <a:ext cx="1066800" cy="1100910"/>
          </a:xfrm>
          <a:prstGeom prst="rect">
            <a:avLst/>
          </a:prstGeom>
        </p:spPr>
      </p:pic>
      <p:pic>
        <p:nvPicPr>
          <p:cNvPr id="14" name="Picture 13">
            <a:extLst>
              <a:ext uri="{FF2B5EF4-FFF2-40B4-BE49-F238E27FC236}">
                <a16:creationId xmlns:a16="http://schemas.microsoft.com/office/drawing/2014/main" id="{76AB3ABB-3F74-3E65-B3B5-745FC85A1D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2170464"/>
            <a:ext cx="1100910" cy="1100910"/>
          </a:xfrm>
          <a:prstGeom prst="rect">
            <a:avLst/>
          </a:prstGeom>
        </p:spPr>
      </p:pic>
      <p:pic>
        <p:nvPicPr>
          <p:cNvPr id="16" name="Picture 15">
            <a:extLst>
              <a:ext uri="{FF2B5EF4-FFF2-40B4-BE49-F238E27FC236}">
                <a16:creationId xmlns:a16="http://schemas.microsoft.com/office/drawing/2014/main" id="{71832C91-49F0-847B-9994-3DE3B1DC59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444" y="3271374"/>
            <a:ext cx="1084741" cy="1019657"/>
          </a:xfrm>
          <a:prstGeom prst="rect">
            <a:avLst/>
          </a:prstGeom>
        </p:spPr>
      </p:pic>
      <p:pic>
        <p:nvPicPr>
          <p:cNvPr id="17" name="Picture 16">
            <a:extLst>
              <a:ext uri="{FF2B5EF4-FFF2-40B4-BE49-F238E27FC236}">
                <a16:creationId xmlns:a16="http://schemas.microsoft.com/office/drawing/2014/main" id="{E9CF890F-081A-EBFE-0BB4-6D30A846D2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0600" y="957065"/>
            <a:ext cx="1084741" cy="1020932"/>
          </a:xfrm>
          <a:prstGeom prst="rect">
            <a:avLst/>
          </a:prstGeom>
        </p:spPr>
      </p:pic>
      <p:pic>
        <p:nvPicPr>
          <p:cNvPr id="19" name="Picture 18" descr="A person in a suit&#10;&#10;Description automatically generated with low confidence">
            <a:extLst>
              <a:ext uri="{FF2B5EF4-FFF2-40B4-BE49-F238E27FC236}">
                <a16:creationId xmlns:a16="http://schemas.microsoft.com/office/drawing/2014/main" id="{FD559DA2-50C9-D0D5-6C73-CB160BCF6D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3382" y="615989"/>
            <a:ext cx="982613" cy="1096786"/>
          </a:xfrm>
          <a:prstGeom prst="rect">
            <a:avLst/>
          </a:prstGeom>
        </p:spPr>
      </p:pic>
    </p:spTree>
    <p:extLst>
      <p:ext uri="{BB962C8B-B14F-4D97-AF65-F5344CB8AC3E}">
        <p14:creationId xmlns:p14="http://schemas.microsoft.com/office/powerpoint/2010/main" val="790162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4DA0-6F8B-B689-51B5-46E86D65AF57}"/>
              </a:ext>
            </a:extLst>
          </p:cNvPr>
          <p:cNvSpPr>
            <a:spLocks noGrp="1"/>
          </p:cNvSpPr>
          <p:nvPr>
            <p:ph type="title"/>
          </p:nvPr>
        </p:nvSpPr>
        <p:spPr/>
        <p:txBody>
          <a:bodyPr/>
          <a:lstStyle/>
          <a:p>
            <a:r>
              <a:rPr lang="en-US" dirty="0"/>
              <a:t>Military Future Trauma Leaders</a:t>
            </a:r>
          </a:p>
        </p:txBody>
      </p:sp>
      <p:sp>
        <p:nvSpPr>
          <p:cNvPr id="6" name="Content Placeholder 5">
            <a:extLst>
              <a:ext uri="{FF2B5EF4-FFF2-40B4-BE49-F238E27FC236}">
                <a16:creationId xmlns:a16="http://schemas.microsoft.com/office/drawing/2014/main" id="{140F735A-54D2-76EF-70BF-57E09990E0F3}"/>
              </a:ext>
            </a:extLst>
          </p:cNvPr>
          <p:cNvSpPr>
            <a:spLocks noGrp="1"/>
          </p:cNvSpPr>
          <p:nvPr>
            <p:ph idx="1"/>
          </p:nvPr>
        </p:nvSpPr>
        <p:spPr>
          <a:xfrm>
            <a:off x="685800" y="971550"/>
            <a:ext cx="7924800" cy="3106737"/>
          </a:xfrm>
        </p:spPr>
        <p:txBody>
          <a:bodyPr/>
          <a:lstStyle/>
          <a:p>
            <a:r>
              <a:rPr lang="en-US" dirty="0"/>
              <a:t>Margaret Morgan (2017)</a:t>
            </a:r>
          </a:p>
          <a:p>
            <a:r>
              <a:rPr lang="en-US" dirty="0"/>
              <a:t>Kyle Remick (2017)</a:t>
            </a:r>
          </a:p>
          <a:p>
            <a:r>
              <a:rPr lang="en-US" dirty="0"/>
              <a:t>Brian </a:t>
            </a:r>
            <a:r>
              <a:rPr lang="en-US" dirty="0" err="1"/>
              <a:t>Beldowicz</a:t>
            </a:r>
            <a:r>
              <a:rPr lang="en-US" dirty="0"/>
              <a:t> (2018)</a:t>
            </a:r>
          </a:p>
          <a:p>
            <a:r>
              <a:rPr lang="en-US" dirty="0"/>
              <a:t>Rachel Russo (2022)</a:t>
            </a:r>
          </a:p>
          <a:p>
            <a:r>
              <a:rPr lang="en-US" dirty="0"/>
              <a:t>Emily Hathaway (2022-2023)</a:t>
            </a:r>
          </a:p>
          <a:p>
            <a:r>
              <a:rPr lang="en-US" dirty="0"/>
              <a:t>Mary Stuever (2024)</a:t>
            </a:r>
          </a:p>
          <a:p>
            <a:endParaRPr lang="en-US" dirty="0"/>
          </a:p>
        </p:txBody>
      </p:sp>
      <p:pic>
        <p:nvPicPr>
          <p:cNvPr id="5" name="Picture 4">
            <a:extLst>
              <a:ext uri="{FF2B5EF4-FFF2-40B4-BE49-F238E27FC236}">
                <a16:creationId xmlns:a16="http://schemas.microsoft.com/office/drawing/2014/main" id="{8E08AE70-1B80-E675-E32F-00E087B788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1733550"/>
            <a:ext cx="4191000" cy="1054491"/>
          </a:xfrm>
          <a:prstGeom prst="rect">
            <a:avLst/>
          </a:prstGeom>
        </p:spPr>
      </p:pic>
    </p:spTree>
    <p:extLst>
      <p:ext uri="{BB962C8B-B14F-4D97-AF65-F5344CB8AC3E}">
        <p14:creationId xmlns:p14="http://schemas.microsoft.com/office/powerpoint/2010/main" val="4240254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F296-2F93-8A4C-BA70-CAAE662FD15C}"/>
              </a:ext>
            </a:extLst>
          </p:cNvPr>
          <p:cNvSpPr>
            <a:spLocks noGrp="1"/>
          </p:cNvSpPr>
          <p:nvPr>
            <p:ph type="title"/>
          </p:nvPr>
        </p:nvSpPr>
        <p:spPr>
          <a:xfrm>
            <a:off x="285750" y="145259"/>
            <a:ext cx="8229600" cy="620712"/>
          </a:xfrm>
        </p:spPr>
        <p:txBody>
          <a:bodyPr/>
          <a:lstStyle/>
          <a:p>
            <a:r>
              <a:rPr lang="en-US" sz="3200" dirty="0"/>
              <a:t>Resident and Fellow Trauma Paper Competition</a:t>
            </a:r>
          </a:p>
        </p:txBody>
      </p:sp>
      <p:sp>
        <p:nvSpPr>
          <p:cNvPr id="7" name="Content Placeholder 6">
            <a:extLst>
              <a:ext uri="{FF2B5EF4-FFF2-40B4-BE49-F238E27FC236}">
                <a16:creationId xmlns:a16="http://schemas.microsoft.com/office/drawing/2014/main" id="{436AA391-8DBD-D6AA-4D40-11A6AD053203}"/>
              </a:ext>
            </a:extLst>
          </p:cNvPr>
          <p:cNvSpPr>
            <a:spLocks noGrp="1"/>
          </p:cNvSpPr>
          <p:nvPr>
            <p:ph sz="half" idx="1"/>
          </p:nvPr>
        </p:nvSpPr>
        <p:spPr>
          <a:xfrm>
            <a:off x="329460" y="1123950"/>
            <a:ext cx="4114800" cy="3259137"/>
          </a:xfrm>
        </p:spPr>
        <p:txBody>
          <a:bodyPr/>
          <a:lstStyle/>
          <a:p>
            <a:r>
              <a:rPr lang="en-US" sz="2000" dirty="0"/>
              <a:t>Army, Navy, and Air Force State Competitions- AAST</a:t>
            </a:r>
          </a:p>
          <a:p>
            <a:r>
              <a:rPr lang="en-US" sz="2000" dirty="0"/>
              <a:t>(18 papers)</a:t>
            </a:r>
          </a:p>
        </p:txBody>
      </p:sp>
      <p:sp>
        <p:nvSpPr>
          <p:cNvPr id="8" name="Content Placeholder 7">
            <a:extLst>
              <a:ext uri="{FF2B5EF4-FFF2-40B4-BE49-F238E27FC236}">
                <a16:creationId xmlns:a16="http://schemas.microsoft.com/office/drawing/2014/main" id="{718FD2B6-9E53-7545-FF17-6713F34F4388}"/>
              </a:ext>
            </a:extLst>
          </p:cNvPr>
          <p:cNvSpPr>
            <a:spLocks noGrp="1"/>
          </p:cNvSpPr>
          <p:nvPr>
            <p:ph sz="half" idx="10"/>
          </p:nvPr>
        </p:nvSpPr>
        <p:spPr>
          <a:xfrm>
            <a:off x="4400550" y="1117190"/>
            <a:ext cx="4623540" cy="3259137"/>
          </a:xfrm>
        </p:spPr>
        <p:txBody>
          <a:bodyPr/>
          <a:lstStyle/>
          <a:p>
            <a:r>
              <a:rPr lang="en-US" dirty="0"/>
              <a:t>Region 13 Competition- ACS Clinical Congress (7 papers)</a:t>
            </a:r>
          </a:p>
          <a:p>
            <a:r>
              <a:rPr lang="en-US" sz="2000" i="1" dirty="0">
                <a:solidFill>
                  <a:schemeClr val="tx1"/>
                </a:solidFill>
              </a:rPr>
              <a:t>Winner:  Capt Kelly Harrell, USAF</a:t>
            </a:r>
          </a:p>
          <a:p>
            <a:r>
              <a:rPr lang="en-US" sz="2000" i="1" dirty="0">
                <a:solidFill>
                  <a:schemeClr val="tx1"/>
                </a:solidFill>
              </a:rPr>
              <a:t>From Brothers to Heroes in Arms: Expanding Walking Blood Banks to include Women leading to the Potential for More Lives Saved </a:t>
            </a:r>
          </a:p>
        </p:txBody>
      </p:sp>
      <p:pic>
        <p:nvPicPr>
          <p:cNvPr id="6" name="Picture 5">
            <a:extLst>
              <a:ext uri="{FF2B5EF4-FFF2-40B4-BE49-F238E27FC236}">
                <a16:creationId xmlns:a16="http://schemas.microsoft.com/office/drawing/2014/main" id="{8CE95F1F-494D-CB25-4DFE-C2373174C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462" y="2223504"/>
            <a:ext cx="3876675" cy="2180630"/>
          </a:xfrm>
          <a:prstGeom prst="rect">
            <a:avLst/>
          </a:prstGeom>
          <a:ln>
            <a:solidFill>
              <a:schemeClr val="tx1"/>
            </a:solidFill>
          </a:ln>
        </p:spPr>
      </p:pic>
      <p:pic>
        <p:nvPicPr>
          <p:cNvPr id="1026" name="Picture 2" descr="Frank David Salazar on LinkedIn: I'm happy to share that I've obtained a  new membership :Excelsior Surgical…">
            <a:extLst>
              <a:ext uri="{FF2B5EF4-FFF2-40B4-BE49-F238E27FC236}">
                <a16:creationId xmlns:a16="http://schemas.microsoft.com/office/drawing/2014/main" id="{E73C0952-F8E8-25CF-52F3-AC8A888017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1221" y="3398795"/>
            <a:ext cx="4745909" cy="125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7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C6F8-D706-99C4-AF91-D29F6296FC43}"/>
              </a:ext>
            </a:extLst>
          </p:cNvPr>
          <p:cNvSpPr>
            <a:spLocks noGrp="1"/>
          </p:cNvSpPr>
          <p:nvPr>
            <p:ph type="title"/>
          </p:nvPr>
        </p:nvSpPr>
        <p:spPr/>
        <p:txBody>
          <a:bodyPr/>
          <a:lstStyle/>
          <a:p>
            <a:r>
              <a:rPr lang="en-US" dirty="0"/>
              <a:t>ATLS</a:t>
            </a:r>
          </a:p>
        </p:txBody>
      </p:sp>
      <p:grpSp>
        <p:nvGrpSpPr>
          <p:cNvPr id="38" name="Group 37">
            <a:extLst>
              <a:ext uri="{FF2B5EF4-FFF2-40B4-BE49-F238E27FC236}">
                <a16:creationId xmlns:a16="http://schemas.microsoft.com/office/drawing/2014/main" id="{A211EF43-F631-FA05-0E0A-50CC6EB6F070}"/>
              </a:ext>
            </a:extLst>
          </p:cNvPr>
          <p:cNvGrpSpPr>
            <a:grpSpLocks/>
          </p:cNvGrpSpPr>
          <p:nvPr/>
        </p:nvGrpSpPr>
        <p:grpSpPr>
          <a:xfrm>
            <a:off x="0" y="0"/>
            <a:ext cx="10058400" cy="5490740"/>
            <a:chOff x="709777" y="881217"/>
            <a:chExt cx="7843285" cy="3587885"/>
          </a:xfrm>
        </p:grpSpPr>
        <p:pic>
          <p:nvPicPr>
            <p:cNvPr id="17" name="Picture 16">
              <a:extLst>
                <a:ext uri="{FF2B5EF4-FFF2-40B4-BE49-F238E27FC236}">
                  <a16:creationId xmlns:a16="http://schemas.microsoft.com/office/drawing/2014/main" id="{378DF294-65B7-AF3A-0654-7661298C6D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777" y="881217"/>
              <a:ext cx="7843285" cy="3587885"/>
            </a:xfrm>
            <a:prstGeom prst="rect">
              <a:avLst/>
            </a:prstGeom>
            <a:ln>
              <a:solidFill>
                <a:schemeClr val="tx1"/>
              </a:solidFill>
            </a:ln>
          </p:spPr>
        </p:pic>
        <p:sp>
          <p:nvSpPr>
            <p:cNvPr id="28" name="Star: 5 Points 27">
              <a:extLst>
                <a:ext uri="{FF2B5EF4-FFF2-40B4-BE49-F238E27FC236}">
                  <a16:creationId xmlns:a16="http://schemas.microsoft.com/office/drawing/2014/main" id="{E7948408-9844-0032-0D1E-6B059F64DF18}"/>
                </a:ext>
              </a:extLst>
            </p:cNvPr>
            <p:cNvSpPr>
              <a:spLocks/>
            </p:cNvSpPr>
            <p:nvPr/>
          </p:nvSpPr>
          <p:spPr>
            <a:xfrm>
              <a:off x="1219199" y="2352655"/>
              <a:ext cx="147401" cy="182543"/>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ar: 5 Points 28">
              <a:extLst>
                <a:ext uri="{FF2B5EF4-FFF2-40B4-BE49-F238E27FC236}">
                  <a16:creationId xmlns:a16="http://schemas.microsoft.com/office/drawing/2014/main" id="{7F451303-ED43-2CF6-18FE-DC7B329C8406}"/>
                </a:ext>
              </a:extLst>
            </p:cNvPr>
            <p:cNvSpPr>
              <a:spLocks/>
            </p:cNvSpPr>
            <p:nvPr/>
          </p:nvSpPr>
          <p:spPr>
            <a:xfrm>
              <a:off x="2133598" y="1993422"/>
              <a:ext cx="201855" cy="13019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05E22157-CAE6-39A2-8478-3612B414305A}"/>
                </a:ext>
              </a:extLst>
            </p:cNvPr>
            <p:cNvSpPr>
              <a:spLocks/>
            </p:cNvSpPr>
            <p:nvPr/>
          </p:nvSpPr>
          <p:spPr>
            <a:xfrm>
              <a:off x="2870259" y="1980414"/>
              <a:ext cx="122258" cy="78853"/>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7813545A-AD9D-422D-897E-ABC429A8DC38}"/>
                </a:ext>
              </a:extLst>
            </p:cNvPr>
            <p:cNvSpPr>
              <a:spLocks/>
            </p:cNvSpPr>
            <p:nvPr/>
          </p:nvSpPr>
          <p:spPr>
            <a:xfrm>
              <a:off x="2917780" y="2053070"/>
              <a:ext cx="122258" cy="78853"/>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tar: 5 Points 31">
              <a:extLst>
                <a:ext uri="{FF2B5EF4-FFF2-40B4-BE49-F238E27FC236}">
                  <a16:creationId xmlns:a16="http://schemas.microsoft.com/office/drawing/2014/main" id="{158F3936-D621-DA0F-3810-9AE1C5AD6159}"/>
                </a:ext>
              </a:extLst>
            </p:cNvPr>
            <p:cNvSpPr>
              <a:spLocks/>
            </p:cNvSpPr>
            <p:nvPr/>
          </p:nvSpPr>
          <p:spPr>
            <a:xfrm>
              <a:off x="2758270" y="2066994"/>
              <a:ext cx="117592" cy="75843"/>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B9632E6A-E129-A732-32BB-D0CB8EE96982}"/>
                </a:ext>
              </a:extLst>
            </p:cNvPr>
            <p:cNvSpPr>
              <a:spLocks/>
            </p:cNvSpPr>
            <p:nvPr/>
          </p:nvSpPr>
          <p:spPr>
            <a:xfrm>
              <a:off x="2450817" y="2116813"/>
              <a:ext cx="122258" cy="78853"/>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C28384DF-D9EB-1DE6-5ED3-DC7643886493}"/>
                </a:ext>
              </a:extLst>
            </p:cNvPr>
            <p:cNvSpPr>
              <a:spLocks/>
            </p:cNvSpPr>
            <p:nvPr/>
          </p:nvSpPr>
          <p:spPr>
            <a:xfrm>
              <a:off x="7661779" y="2416548"/>
              <a:ext cx="122258" cy="788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844325FD-45DA-2C14-97E6-356900730809}"/>
                </a:ext>
              </a:extLst>
            </p:cNvPr>
            <p:cNvSpPr>
              <a:spLocks/>
            </p:cNvSpPr>
            <p:nvPr/>
          </p:nvSpPr>
          <p:spPr>
            <a:xfrm>
              <a:off x="2354237" y="2115658"/>
              <a:ext cx="155693" cy="1004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tar: 5 Points 35">
              <a:extLst>
                <a:ext uri="{FF2B5EF4-FFF2-40B4-BE49-F238E27FC236}">
                  <a16:creationId xmlns:a16="http://schemas.microsoft.com/office/drawing/2014/main" id="{7C6C4AE3-6AF3-457B-A97F-E646115DEDD1}"/>
                </a:ext>
              </a:extLst>
            </p:cNvPr>
            <p:cNvSpPr>
              <a:spLocks/>
            </p:cNvSpPr>
            <p:nvPr/>
          </p:nvSpPr>
          <p:spPr>
            <a:xfrm>
              <a:off x="2072471" y="1819832"/>
              <a:ext cx="201855" cy="130190"/>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tar: 5 Points 36">
              <a:extLst>
                <a:ext uri="{FF2B5EF4-FFF2-40B4-BE49-F238E27FC236}">
                  <a16:creationId xmlns:a16="http://schemas.microsoft.com/office/drawing/2014/main" id="{9F1209EE-62AE-82B1-DD4A-EC1FA550108F}"/>
                </a:ext>
              </a:extLst>
            </p:cNvPr>
            <p:cNvSpPr>
              <a:spLocks/>
            </p:cNvSpPr>
            <p:nvPr/>
          </p:nvSpPr>
          <p:spPr>
            <a:xfrm>
              <a:off x="4687885" y="1636115"/>
              <a:ext cx="144695" cy="160104"/>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tar: 5 Points 2">
            <a:extLst>
              <a:ext uri="{FF2B5EF4-FFF2-40B4-BE49-F238E27FC236}">
                <a16:creationId xmlns:a16="http://schemas.microsoft.com/office/drawing/2014/main" id="{4F98A11B-BA64-F2F8-3EFB-1C6B472A52FF}"/>
              </a:ext>
            </a:extLst>
          </p:cNvPr>
          <p:cNvSpPr>
            <a:spLocks/>
          </p:cNvSpPr>
          <p:nvPr/>
        </p:nvSpPr>
        <p:spPr>
          <a:xfrm>
            <a:off x="8503229" y="2005342"/>
            <a:ext cx="156786" cy="12067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056D59A2-DC5F-5FB1-8FFE-D791EEE2DDE6}"/>
              </a:ext>
            </a:extLst>
          </p:cNvPr>
          <p:cNvSpPr>
            <a:spLocks/>
          </p:cNvSpPr>
          <p:nvPr/>
        </p:nvSpPr>
        <p:spPr>
          <a:xfrm>
            <a:off x="8803643" y="1582467"/>
            <a:ext cx="156786" cy="12067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9C30B39E-22D9-EB33-6A95-7A2E65AF2872}"/>
              </a:ext>
            </a:extLst>
          </p:cNvPr>
          <p:cNvSpPr>
            <a:spLocks/>
          </p:cNvSpPr>
          <p:nvPr/>
        </p:nvSpPr>
        <p:spPr>
          <a:xfrm>
            <a:off x="8382004" y="1618693"/>
            <a:ext cx="156786" cy="120673"/>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4D4B503-5CB7-949E-639F-F5BF025720DE}"/>
              </a:ext>
            </a:extLst>
          </p:cNvPr>
          <p:cNvSpPr>
            <a:spLocks/>
          </p:cNvSpPr>
          <p:nvPr/>
        </p:nvSpPr>
        <p:spPr>
          <a:xfrm>
            <a:off x="4872414" y="1631268"/>
            <a:ext cx="156786" cy="12067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09EB3E2-AC2D-4339-2D7C-F57E64B7D6C1}"/>
              </a:ext>
            </a:extLst>
          </p:cNvPr>
          <p:cNvSpPr>
            <a:spLocks/>
          </p:cNvSpPr>
          <p:nvPr/>
        </p:nvSpPr>
        <p:spPr>
          <a:xfrm>
            <a:off x="2850543" y="1859280"/>
            <a:ext cx="150802" cy="116067"/>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255297D6-170B-243C-B5B9-8EC02B0CE43C}"/>
              </a:ext>
            </a:extLst>
          </p:cNvPr>
          <p:cNvSpPr>
            <a:spLocks/>
          </p:cNvSpPr>
          <p:nvPr/>
        </p:nvSpPr>
        <p:spPr>
          <a:xfrm>
            <a:off x="3036669" y="1540249"/>
            <a:ext cx="156786" cy="120673"/>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4C3B8D42-FDC1-B5CD-8F21-3FD78C687763}"/>
              </a:ext>
            </a:extLst>
          </p:cNvPr>
          <p:cNvSpPr>
            <a:spLocks/>
          </p:cNvSpPr>
          <p:nvPr/>
        </p:nvSpPr>
        <p:spPr>
          <a:xfrm>
            <a:off x="2905049" y="1577073"/>
            <a:ext cx="156786" cy="120673"/>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8BB3474D-42C6-39A6-6C95-03A402D97E4A}"/>
              </a:ext>
            </a:extLst>
          </p:cNvPr>
          <p:cNvSpPr>
            <a:spLocks/>
          </p:cNvSpPr>
          <p:nvPr/>
        </p:nvSpPr>
        <p:spPr>
          <a:xfrm>
            <a:off x="1834788" y="1567257"/>
            <a:ext cx="156786" cy="120673"/>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4A4176-B879-B88E-9364-E32378B82B62}"/>
              </a:ext>
            </a:extLst>
          </p:cNvPr>
          <p:cNvSpPr txBox="1"/>
          <p:nvPr/>
        </p:nvSpPr>
        <p:spPr>
          <a:xfrm>
            <a:off x="798607" y="2654215"/>
            <a:ext cx="8304399" cy="2308324"/>
          </a:xfrm>
          <a:prstGeom prst="rect">
            <a:avLst/>
          </a:prstGeom>
          <a:solidFill>
            <a:schemeClr val="accent1">
              <a:lumMod val="40000"/>
              <a:lumOff val="60000"/>
            </a:schemeClr>
          </a:solidFill>
          <a:ln w="60325">
            <a:solidFill>
              <a:schemeClr val="accent1">
                <a:shade val="15000"/>
              </a:schemeClr>
            </a:solidFill>
          </a:ln>
        </p:spPr>
        <p:txBody>
          <a:bodyPr wrap="square" rtlCol="0">
            <a:spAutoFit/>
          </a:bodyPr>
          <a:lstStyle/>
          <a:p>
            <a:r>
              <a:rPr lang="en-US" sz="2400" b="1" dirty="0"/>
              <a:t>Core component of trauma readiness – required for all providers. Military specific content in development for 11</a:t>
            </a:r>
            <a:r>
              <a:rPr lang="en-US" sz="2400" b="1" baseline="30000" dirty="0"/>
              <a:t>th</a:t>
            </a:r>
            <a:r>
              <a:rPr lang="en-US" sz="2400" b="1" dirty="0"/>
              <a:t> edition</a:t>
            </a:r>
          </a:p>
          <a:p>
            <a:endParaRPr lang="en-US" sz="2400" b="1" dirty="0"/>
          </a:p>
          <a:p>
            <a:r>
              <a:rPr lang="en-US" sz="2400" b="1" dirty="0"/>
              <a:t>36 active sites</a:t>
            </a:r>
          </a:p>
          <a:p>
            <a:r>
              <a:rPr lang="en-US" sz="2400" b="1" dirty="0"/>
              <a:t>166 courses since 2/2023</a:t>
            </a:r>
          </a:p>
        </p:txBody>
      </p:sp>
      <p:sp>
        <p:nvSpPr>
          <p:cNvPr id="13" name="Star: 5 Points 12">
            <a:extLst>
              <a:ext uri="{FF2B5EF4-FFF2-40B4-BE49-F238E27FC236}">
                <a16:creationId xmlns:a16="http://schemas.microsoft.com/office/drawing/2014/main" id="{7AB7A25F-A25A-9001-0257-917974403C8F}"/>
              </a:ext>
            </a:extLst>
          </p:cNvPr>
          <p:cNvSpPr>
            <a:spLocks/>
          </p:cNvSpPr>
          <p:nvPr/>
        </p:nvSpPr>
        <p:spPr>
          <a:xfrm>
            <a:off x="2779433" y="1729684"/>
            <a:ext cx="156786" cy="128305"/>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18C7C92-763F-8632-4394-A5AE018B068A}"/>
              </a:ext>
            </a:extLst>
          </p:cNvPr>
          <p:cNvPicPr>
            <a:picLocks noChangeAspect="1"/>
          </p:cNvPicPr>
          <p:nvPr/>
        </p:nvPicPr>
        <p:blipFill>
          <a:blip r:embed="rId3"/>
          <a:stretch>
            <a:fillRect/>
          </a:stretch>
        </p:blipFill>
        <p:spPr>
          <a:xfrm>
            <a:off x="366829" y="317501"/>
            <a:ext cx="3435945" cy="922615"/>
          </a:xfrm>
          <a:prstGeom prst="rect">
            <a:avLst/>
          </a:prstGeom>
          <a:ln>
            <a:solidFill>
              <a:schemeClr val="accent1">
                <a:shade val="15000"/>
              </a:schemeClr>
            </a:solidFill>
          </a:ln>
        </p:spPr>
      </p:pic>
      <p:sp>
        <p:nvSpPr>
          <p:cNvPr id="22" name="Star: 5 Points 21">
            <a:extLst>
              <a:ext uri="{FF2B5EF4-FFF2-40B4-BE49-F238E27FC236}">
                <a16:creationId xmlns:a16="http://schemas.microsoft.com/office/drawing/2014/main" id="{33FA7E27-49A1-3C68-8EE7-08F05EF1E70C}"/>
              </a:ext>
            </a:extLst>
          </p:cNvPr>
          <p:cNvSpPr>
            <a:spLocks/>
          </p:cNvSpPr>
          <p:nvPr/>
        </p:nvSpPr>
        <p:spPr>
          <a:xfrm>
            <a:off x="2432815" y="1709848"/>
            <a:ext cx="156786" cy="128305"/>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1534CE91-F0CC-8DDB-5376-600360874C70}"/>
              </a:ext>
            </a:extLst>
          </p:cNvPr>
          <p:cNvSpPr>
            <a:spLocks/>
          </p:cNvSpPr>
          <p:nvPr/>
        </p:nvSpPr>
        <p:spPr>
          <a:xfrm>
            <a:off x="2896113" y="1693622"/>
            <a:ext cx="156786" cy="120673"/>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id="{107E54BD-4CE5-7CB2-C75F-5D80B48525C0}"/>
              </a:ext>
            </a:extLst>
          </p:cNvPr>
          <p:cNvSpPr>
            <a:spLocks/>
          </p:cNvSpPr>
          <p:nvPr/>
        </p:nvSpPr>
        <p:spPr>
          <a:xfrm>
            <a:off x="2740077" y="1540249"/>
            <a:ext cx="156786" cy="120673"/>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61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5db94f2fcf_0_80"/>
          <p:cNvSpPr txBox="1">
            <a:spLocks noGrp="1"/>
          </p:cNvSpPr>
          <p:nvPr>
            <p:ph type="title"/>
          </p:nvPr>
        </p:nvSpPr>
        <p:spPr>
          <a:xfrm>
            <a:off x="207543" y="0"/>
            <a:ext cx="8229600" cy="993775"/>
          </a:xfrm>
          <a:prstGeom prst="rect">
            <a:avLst/>
          </a:prstGeom>
          <a:noFill/>
          <a:ln>
            <a:noFill/>
          </a:ln>
        </p:spPr>
        <p:txBody>
          <a:bodyPr spcFirstLastPara="1" wrap="square" lIns="91425" tIns="45700" rIns="91425" bIns="45700" anchor="ctr" anchorCtr="0">
            <a:normAutofit/>
          </a:bodyPr>
          <a:lstStyle/>
          <a:p>
            <a:r>
              <a:rPr lang="en-US" dirty="0"/>
              <a:t>ASSET+</a:t>
            </a:r>
            <a:endParaRPr dirty="0"/>
          </a:p>
        </p:txBody>
      </p:sp>
      <p:pic>
        <p:nvPicPr>
          <p:cNvPr id="119" name="Google Shape;119;g25db94f2fcf_0_80" descr="C:\Users\MBowyer\AppData\Roaming\PixelMetrics\CaptureWiz\Temp\8.png"/>
          <p:cNvPicPr preferRelativeResize="0"/>
          <p:nvPr/>
        </p:nvPicPr>
        <p:blipFill rotWithShape="1">
          <a:blip r:embed="rId3">
            <a:alphaModFix/>
          </a:blip>
          <a:srcRect/>
          <a:stretch/>
        </p:blipFill>
        <p:spPr>
          <a:xfrm>
            <a:off x="153113" y="1358566"/>
            <a:ext cx="2342634" cy="2918846"/>
          </a:xfrm>
          <a:prstGeom prst="rect">
            <a:avLst/>
          </a:prstGeom>
          <a:noFill/>
          <a:ln>
            <a:noFill/>
          </a:ln>
        </p:spPr>
      </p:pic>
      <p:sp>
        <p:nvSpPr>
          <p:cNvPr id="121" name="Google Shape;121;g25db94f2fcf_0_80"/>
          <p:cNvSpPr txBox="1"/>
          <p:nvPr/>
        </p:nvSpPr>
        <p:spPr>
          <a:xfrm>
            <a:off x="2799834" y="248052"/>
            <a:ext cx="6342027" cy="4647396"/>
          </a:xfrm>
          <a:prstGeom prst="rect">
            <a:avLst/>
          </a:prstGeom>
          <a:noFill/>
          <a:ln>
            <a:noFill/>
          </a:ln>
        </p:spPr>
        <p:txBody>
          <a:bodyPr spcFirstLastPara="1" wrap="square" lIns="91425" tIns="91425" rIns="91425" bIns="91425" anchor="t" anchorCtr="0">
            <a:spAutoFit/>
          </a:bodyPr>
          <a:lstStyle/>
          <a:p>
            <a:pPr defTabSz="685800">
              <a:lnSpc>
                <a:spcPct val="170000"/>
              </a:lnSpc>
            </a:pPr>
            <a:r>
              <a:rPr lang="en-US" sz="2000" b="1" i="1" dirty="0">
                <a:highlight>
                  <a:srgbClr val="FFFFFF"/>
                </a:highlight>
                <a:latin typeface="Roboto"/>
                <a:ea typeface="Roboto"/>
                <a:cs typeface="Roboto"/>
                <a:sym typeface="Roboto"/>
              </a:rPr>
              <a:t>2-day course – Required for all military general surgeons every 3 years</a:t>
            </a:r>
          </a:p>
          <a:p>
            <a:pPr marL="800100" lvl="1" indent="-342900" defTabSz="685800">
              <a:lnSpc>
                <a:spcPct val="170000"/>
              </a:lnSpc>
              <a:buFont typeface="Arial" panose="020B0604020202020204" pitchFamily="34" charset="0"/>
              <a:buChar char="•"/>
            </a:pPr>
            <a:r>
              <a:rPr lang="en-US" sz="2000" dirty="0">
                <a:solidFill>
                  <a:srgbClr val="212529"/>
                </a:solidFill>
                <a:highlight>
                  <a:srgbClr val="FFFFFF"/>
                </a:highlight>
                <a:latin typeface="Roboto"/>
                <a:ea typeface="Roboto"/>
                <a:cs typeface="Roboto"/>
                <a:sym typeface="Roboto"/>
              </a:rPr>
              <a:t>1: 1 Faculty to Student Ratio</a:t>
            </a:r>
          </a:p>
          <a:p>
            <a:pPr marL="800100" lvl="1" indent="-342900" defTabSz="685800">
              <a:lnSpc>
                <a:spcPct val="170000"/>
              </a:lnSpc>
              <a:buFont typeface="Arial" panose="020B0604020202020204" pitchFamily="34" charset="0"/>
              <a:buChar char="•"/>
            </a:pPr>
            <a:r>
              <a:rPr lang="en-US" sz="2000" dirty="0">
                <a:solidFill>
                  <a:srgbClr val="212529"/>
                </a:solidFill>
                <a:highlight>
                  <a:srgbClr val="FFFFFF"/>
                </a:highlight>
                <a:latin typeface="Roboto"/>
                <a:ea typeface="Roboto"/>
                <a:cs typeface="Roboto"/>
                <a:sym typeface="Roboto"/>
              </a:rPr>
              <a:t>Formative and Summative Assessment using structured tool</a:t>
            </a:r>
          </a:p>
          <a:p>
            <a:pPr marL="800100" lvl="1" indent="-342900" defTabSz="685800">
              <a:lnSpc>
                <a:spcPct val="170000"/>
              </a:lnSpc>
              <a:buFont typeface="Arial" panose="020B0604020202020204" pitchFamily="34" charset="0"/>
              <a:buChar char="•"/>
            </a:pPr>
            <a:r>
              <a:rPr lang="en-US" sz="2000" dirty="0">
                <a:solidFill>
                  <a:srgbClr val="212529"/>
                </a:solidFill>
                <a:highlight>
                  <a:srgbClr val="FFFFFF"/>
                </a:highlight>
                <a:latin typeface="Roboto"/>
                <a:ea typeface="Roboto"/>
                <a:cs typeface="Roboto"/>
                <a:sym typeface="Roboto"/>
              </a:rPr>
              <a:t>Additional skills familiarization- </a:t>
            </a:r>
          </a:p>
          <a:p>
            <a:pPr lvl="2" defTabSz="685800">
              <a:lnSpc>
                <a:spcPct val="170000"/>
              </a:lnSpc>
            </a:pPr>
            <a:r>
              <a:rPr lang="en-US" sz="2000" dirty="0">
                <a:solidFill>
                  <a:srgbClr val="212529"/>
                </a:solidFill>
                <a:highlight>
                  <a:srgbClr val="FFFFFF"/>
                </a:highlight>
                <a:latin typeface="Roboto"/>
                <a:ea typeface="Roboto"/>
                <a:cs typeface="Roboto"/>
                <a:sym typeface="Roboto"/>
              </a:rPr>
              <a:t>Lateral canthotomy, C-section, Decompressive craniotomy, amputation, external fixation</a:t>
            </a:r>
            <a:endParaRPr sz="1600" dirty="0">
              <a:solidFill>
                <a:srgbClr val="283446"/>
              </a:solidFill>
              <a:latin typeface="Arial"/>
            </a:endParaRPr>
          </a:p>
          <a:p>
            <a:pPr defTabSz="685800"/>
            <a:endParaRPr dirty="0">
              <a:solidFill>
                <a:srgbClr val="283446"/>
              </a:solidFill>
              <a:latin typeface="Calibri"/>
              <a:ea typeface="Calibri"/>
              <a:cs typeface="Calibri"/>
              <a:sym typeface="Calibri"/>
            </a:endParaRPr>
          </a:p>
        </p:txBody>
      </p:sp>
      <p:sp>
        <p:nvSpPr>
          <p:cNvPr id="122" name="Google Shape;122;g25db94f2fcf_0_80"/>
          <p:cNvSpPr txBox="1"/>
          <p:nvPr/>
        </p:nvSpPr>
        <p:spPr>
          <a:xfrm>
            <a:off x="0" y="3147325"/>
            <a:ext cx="2237700" cy="1212300"/>
          </a:xfrm>
          <a:prstGeom prst="rect">
            <a:avLst/>
          </a:prstGeom>
          <a:noFill/>
          <a:ln>
            <a:noFill/>
          </a:ln>
        </p:spPr>
        <p:txBody>
          <a:bodyPr spcFirstLastPara="1" wrap="square" lIns="91425" tIns="91425" rIns="91425" bIns="91425" anchor="t" anchorCtr="0">
            <a:noAutofit/>
          </a:bodyPr>
          <a:lstStyle/>
          <a:p>
            <a:pPr defTabSz="685800"/>
            <a:endParaRPr dirty="0">
              <a:solidFill>
                <a:srgbClr val="283446"/>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88285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1995" y="1519671"/>
            <a:ext cx="1912272" cy="1215600"/>
          </a:xfrm>
          <a:prstGeom prst="rect">
            <a:avLst/>
          </a:prstGeom>
        </p:spPr>
      </p:pic>
      <p:pic>
        <p:nvPicPr>
          <p:cNvPr id="10" name="Picture 9"/>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74415" y="3300020"/>
            <a:ext cx="1393780" cy="1393780"/>
          </a:xfrm>
          <a:prstGeom prst="rect">
            <a:avLst/>
          </a:prstGeom>
        </p:spPr>
      </p:pic>
      <p:sp>
        <p:nvSpPr>
          <p:cNvPr id="2" name="TextBox 1"/>
          <p:cNvSpPr txBox="1"/>
          <p:nvPr/>
        </p:nvSpPr>
        <p:spPr>
          <a:xfrm>
            <a:off x="459980" y="1213250"/>
            <a:ext cx="158816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MORE THAN </a:t>
            </a:r>
          </a:p>
        </p:txBody>
      </p:sp>
      <p:sp>
        <p:nvSpPr>
          <p:cNvPr id="27" name="TextBox 26"/>
          <p:cNvSpPr txBox="1"/>
          <p:nvPr/>
        </p:nvSpPr>
        <p:spPr>
          <a:xfrm>
            <a:off x="154553" y="1857299"/>
            <a:ext cx="18567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rgbClr val="FFFF00"/>
                  </a:solidFill>
                </a:ln>
                <a:solidFill>
                  <a:srgbClr val="283446"/>
                </a:solidFill>
                <a:effectLst/>
                <a:uLnTx/>
                <a:uFillTx/>
                <a:latin typeface="Franklin Gothic Book" panose="020B0503020102020204"/>
                <a:ea typeface="+mn-ea"/>
                <a:cs typeface="+mn-cs"/>
              </a:rPr>
              <a:t>400</a:t>
            </a:r>
          </a:p>
        </p:txBody>
      </p:sp>
      <p:sp>
        <p:nvSpPr>
          <p:cNvPr id="28" name="TextBox 27"/>
          <p:cNvSpPr txBox="1"/>
          <p:nvPr/>
        </p:nvSpPr>
        <p:spPr>
          <a:xfrm>
            <a:off x="234033" y="3205994"/>
            <a:ext cx="20547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LICENSED EDUCATIONAL PARTNERS</a:t>
            </a:r>
          </a:p>
        </p:txBody>
      </p:sp>
      <p:cxnSp>
        <p:nvCxnSpPr>
          <p:cNvPr id="7" name="Straight Connector 6"/>
          <p:cNvCxnSpPr/>
          <p:nvPr/>
        </p:nvCxnSpPr>
        <p:spPr>
          <a:xfrm>
            <a:off x="2288780" y="1213250"/>
            <a:ext cx="0" cy="3307194"/>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82294" y="1600201"/>
            <a:ext cx="1485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FF00"/>
                  </a:solidFill>
                </a:ln>
                <a:solidFill>
                  <a:srgbClr val="283446"/>
                </a:solidFill>
                <a:effectLst/>
                <a:uLnTx/>
                <a:uFillTx/>
                <a:latin typeface="Franklin Gothic Book" panose="020B0503020102020204"/>
                <a:ea typeface="+mn-ea"/>
                <a:cs typeface="+mn-cs"/>
              </a:rPr>
              <a:t>50</a:t>
            </a:r>
          </a:p>
        </p:txBody>
      </p:sp>
      <p:sp>
        <p:nvSpPr>
          <p:cNvPr id="32" name="TextBox 31"/>
          <p:cNvSpPr txBox="1"/>
          <p:nvPr/>
        </p:nvSpPr>
        <p:spPr>
          <a:xfrm>
            <a:off x="2525144" y="1321956"/>
            <a:ext cx="1688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PARTNERS IN:</a:t>
            </a:r>
          </a:p>
        </p:txBody>
      </p:sp>
      <p:sp>
        <p:nvSpPr>
          <p:cNvPr id="33" name="TextBox 32"/>
          <p:cNvSpPr txBox="1"/>
          <p:nvPr/>
        </p:nvSpPr>
        <p:spPr>
          <a:xfrm>
            <a:off x="2532969" y="2411934"/>
            <a:ext cx="18625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U.S.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AND ALL U.S. TERRITORIES</a:t>
            </a:r>
          </a:p>
        </p:txBody>
      </p:sp>
      <p:cxnSp>
        <p:nvCxnSpPr>
          <p:cNvPr id="9" name="Straight Connector 8"/>
          <p:cNvCxnSpPr/>
          <p:nvPr/>
        </p:nvCxnSpPr>
        <p:spPr>
          <a:xfrm>
            <a:off x="2582294" y="3086100"/>
            <a:ext cx="154693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62518" y="3144852"/>
            <a:ext cx="16969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PARTNERS IN:</a:t>
            </a:r>
          </a:p>
        </p:txBody>
      </p:sp>
      <p:sp>
        <p:nvSpPr>
          <p:cNvPr id="37" name="TextBox 36"/>
          <p:cNvSpPr txBox="1"/>
          <p:nvPr/>
        </p:nvSpPr>
        <p:spPr>
          <a:xfrm>
            <a:off x="2396327" y="3656494"/>
            <a:ext cx="19636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83446"/>
                </a:solidFill>
                <a:effectLst/>
                <a:uLnTx/>
                <a:uFillTx/>
                <a:latin typeface="Arial" panose="020B0604020202020204" pitchFamily="34" charset="0"/>
                <a:ea typeface="+mn-ea"/>
                <a:cs typeface="Arial" panose="020B0604020202020204" pitchFamily="34" charset="0"/>
              </a:rPr>
              <a:t>BELGIUM, CANADA, AUSTRALIA               &amp; THE U.K and 114 other countries</a:t>
            </a:r>
          </a:p>
        </p:txBody>
      </p:sp>
      <p:cxnSp>
        <p:nvCxnSpPr>
          <p:cNvPr id="38" name="Straight Connector 37"/>
          <p:cNvCxnSpPr/>
          <p:nvPr/>
        </p:nvCxnSpPr>
        <p:spPr>
          <a:xfrm>
            <a:off x="4495800" y="1262099"/>
            <a:ext cx="0" cy="33071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object 2"/>
          <p:cNvSpPr/>
          <p:nvPr/>
        </p:nvSpPr>
        <p:spPr>
          <a:xfrm>
            <a:off x="5045074" y="3205994"/>
            <a:ext cx="1170648" cy="148780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9" name="object 4"/>
          <p:cNvSpPr/>
          <p:nvPr/>
        </p:nvSpPr>
        <p:spPr>
          <a:xfrm>
            <a:off x="5159303" y="718637"/>
            <a:ext cx="2819399" cy="91440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4" name="object 9"/>
          <p:cNvSpPr/>
          <p:nvPr/>
        </p:nvSpPr>
        <p:spPr>
          <a:xfrm>
            <a:off x="6934200" y="3172370"/>
            <a:ext cx="1335220" cy="141036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5" name="object 9"/>
          <p:cNvSpPr txBox="1"/>
          <p:nvPr/>
        </p:nvSpPr>
        <p:spPr>
          <a:xfrm>
            <a:off x="4704681" y="1705811"/>
            <a:ext cx="3795794" cy="1379224"/>
          </a:xfrm>
          <a:prstGeom prst="rect">
            <a:avLst/>
          </a:prstGeom>
          <a:ln w="9144">
            <a:solidFill>
              <a:srgbClr val="000066"/>
            </a:solidFill>
          </a:ln>
        </p:spPr>
        <p:txBody>
          <a:bodyPr vert="horz" wrap="square" lIns="0" tIns="24765" rIns="0" bIns="0" rtlCol="0">
            <a:spAutoFit/>
          </a:bodyPr>
          <a:lstStyle/>
          <a:p>
            <a:pPr marL="68104" marR="0" lvl="0" indent="0" algn="l" defTabSz="914400" rtl="0" eaLnBrk="1" fontAlgn="auto" latinLnBrk="0" hangingPunct="1">
              <a:lnSpc>
                <a:spcPct val="100000"/>
              </a:lnSpc>
              <a:spcBef>
                <a:spcPts val="195"/>
              </a:spcBef>
              <a:spcAft>
                <a:spcPts val="0"/>
              </a:spcAft>
              <a:buClrTx/>
              <a:buSzTx/>
              <a:buFontTx/>
              <a:buNone/>
              <a:tabLst/>
              <a:defRPr/>
            </a:pPr>
            <a:r>
              <a:rPr lang="en-US" sz="1400" b="1" dirty="0">
                <a:solidFill>
                  <a:prstClr val="black"/>
                </a:solidFill>
                <a:latin typeface="Arial" panose="020B0604020202020204" pitchFamily="34" charset="0"/>
                <a:cs typeface="Arial" panose="020B0604020202020204" pitchFamily="34" charset="0"/>
              </a:rPr>
              <a:t>DOD</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LICENSING of </a:t>
            </a:r>
            <a:r>
              <a:rPr kumimoji="0" sz="1400" b="1" i="1" u="none" strike="noStrike" kern="1200" cap="none" spc="-8"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STOP </a:t>
            </a:r>
            <a:r>
              <a:rPr kumimoji="0" sz="1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a:t>
            </a:r>
            <a:r>
              <a:rPr kumimoji="0" sz="1400" b="1" i="1" u="none" strike="noStrike" kern="1200" cap="none" spc="-4"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BLEED</a:t>
            </a:r>
            <a:r>
              <a:rPr kumimoji="0" sz="1400" b="1" i="1" u="none" strike="noStrike" kern="1200" cap="none" spc="26"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LOGO</a:t>
            </a: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104" marR="62865" lvl="0" indent="0" algn="l" defTabSz="914400" rtl="0" eaLnBrk="1" fontAlgn="auto" latinLnBrk="0" hangingPunct="1">
              <a:lnSpc>
                <a:spcPct val="100000"/>
              </a:lnSpc>
              <a:spcBef>
                <a:spcPts val="4"/>
              </a:spcBef>
              <a:spcAft>
                <a:spcPts val="0"/>
              </a:spcAft>
              <a:buClrTx/>
              <a:buSzTx/>
              <a:buFontTx/>
              <a:buNone/>
              <a:tabLst/>
              <a:defRPr/>
            </a:pPr>
            <a:r>
              <a:rPr kumimoji="0" sz="1200" b="1" i="0" u="none" strike="noStrike" kern="1200" cap="none" spc="-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CCCRP</a:t>
            </a:r>
            <a:r>
              <a:rPr kumimoji="0" lang="en-US" sz="1200" b="1" i="0" u="none" strike="noStrike" kern="1200" cap="none" spc="-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continues to license logo  for </a:t>
            </a:r>
          </a:p>
          <a:p>
            <a:pPr marL="296704" marR="62865" lvl="0" indent="-228600" algn="l" defTabSz="914400" rtl="0" eaLnBrk="1" fontAlgn="auto" latinLnBrk="0" hangingPunct="1">
              <a:lnSpc>
                <a:spcPct val="100000"/>
              </a:lnSpc>
              <a:spcBef>
                <a:spcPts val="4"/>
              </a:spcBef>
              <a:spcAft>
                <a:spcPts val="0"/>
              </a:spcAft>
              <a:buClrTx/>
              <a:buSzTx/>
              <a:buFontTx/>
              <a:buAutoNum type="arabicParenR"/>
              <a:tabLst/>
              <a:defRPr/>
            </a:pPr>
            <a:r>
              <a:rPr lang="en-US" sz="1200" b="1" spc="-4" dirty="0">
                <a:solidFill>
                  <a:prstClr val="black"/>
                </a:solidFill>
                <a:latin typeface="Arial" panose="020B0604020202020204" pitchFamily="34" charset="0"/>
                <a:cs typeface="Arial" panose="020B0604020202020204" pitchFamily="34" charset="0"/>
              </a:rPr>
              <a:t>Use in educational and public awareness efforts</a:t>
            </a:r>
          </a:p>
          <a:p>
            <a:pPr marL="296704" marR="62865" lvl="0" indent="-228600" algn="l" defTabSz="914400" rtl="0" eaLnBrk="1" fontAlgn="auto" latinLnBrk="0" hangingPunct="1">
              <a:lnSpc>
                <a:spcPct val="100000"/>
              </a:lnSpc>
              <a:spcBef>
                <a:spcPts val="4"/>
              </a:spcBef>
              <a:spcAft>
                <a:spcPts val="0"/>
              </a:spcAft>
              <a:buClrTx/>
              <a:buSzTx/>
              <a:buFontTx/>
              <a:buAutoNum type="arabicParenR"/>
              <a:tabLst/>
              <a:defRPr/>
            </a:pPr>
            <a:r>
              <a:rPr kumimoji="0" lang="en-US" sz="1200" b="1" i="0" u="none" strike="noStrike" kern="1200" cap="none" spc="-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placement on appropriate products included in bleeding control kits.</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7">
            <a:extLst>
              <a:ext uri="{FF2B5EF4-FFF2-40B4-BE49-F238E27FC236}">
                <a16:creationId xmlns:a16="http://schemas.microsoft.com/office/drawing/2014/main" id="{AD6C068C-9BD1-0AD7-F5EB-52A3B2D4D4C8}"/>
              </a:ext>
            </a:extLst>
          </p:cNvPr>
          <p:cNvSpPr>
            <a:spLocks noGrp="1"/>
          </p:cNvSpPr>
          <p:nvPr>
            <p:ph type="title"/>
          </p:nvPr>
        </p:nvSpPr>
        <p:spPr>
          <a:xfrm>
            <a:off x="1054361" y="215306"/>
            <a:ext cx="8229600" cy="993775"/>
          </a:xfrm>
        </p:spPr>
        <p:txBody>
          <a:bodyPr/>
          <a:lstStyle/>
          <a:p>
            <a:r>
              <a:rPr lang="en-US" dirty="0"/>
              <a:t>STOP THE BLEED PROGRAM</a:t>
            </a:r>
          </a:p>
        </p:txBody>
      </p:sp>
    </p:spTree>
    <p:extLst>
      <p:ext uri="{BB962C8B-B14F-4D97-AF65-F5344CB8AC3E}">
        <p14:creationId xmlns:p14="http://schemas.microsoft.com/office/powerpoint/2010/main" val="87656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9B1B35-BC99-CFBE-DDCE-79F98FEC1377}"/>
              </a:ext>
            </a:extLst>
          </p:cNvPr>
          <p:cNvSpPr>
            <a:spLocks noGrp="1"/>
          </p:cNvSpPr>
          <p:nvPr>
            <p:ph type="ctrTitle"/>
          </p:nvPr>
        </p:nvSpPr>
        <p:spPr>
          <a:xfrm>
            <a:off x="805490" y="485475"/>
            <a:ext cx="7533018" cy="658297"/>
          </a:xfrm>
          <a:solidFill>
            <a:srgbClr val="741000"/>
          </a:solidFill>
        </p:spPr>
        <p:txBody>
          <a:bodyPr vert="horz" lIns="91440" tIns="45720" rIns="91440" bIns="45720" rtlCol="0" anchor="ctr">
            <a:normAutofit/>
          </a:bodyPr>
          <a:lstStyle/>
          <a:p>
            <a:pPr algn="ctr"/>
            <a:r>
              <a:rPr lang="en-US" sz="4000" kern="1200" dirty="0">
                <a:solidFill>
                  <a:srgbClr val="FFFFFF"/>
                </a:solidFill>
                <a:latin typeface="+mj-lt"/>
                <a:ea typeface="+mj-ea"/>
                <a:cs typeface="+mj-cs"/>
              </a:rPr>
              <a:t>COT Vision Statement</a:t>
            </a:r>
          </a:p>
        </p:txBody>
      </p:sp>
      <p:sp>
        <p:nvSpPr>
          <p:cNvPr id="6" name="TextBox 5">
            <a:extLst>
              <a:ext uri="{FF2B5EF4-FFF2-40B4-BE49-F238E27FC236}">
                <a16:creationId xmlns:a16="http://schemas.microsoft.com/office/drawing/2014/main" id="{92E70B82-4D6D-4047-B0FC-06187796890F}"/>
              </a:ext>
            </a:extLst>
          </p:cNvPr>
          <p:cNvSpPr txBox="1"/>
          <p:nvPr/>
        </p:nvSpPr>
        <p:spPr>
          <a:xfrm>
            <a:off x="810487" y="1570385"/>
            <a:ext cx="8202776" cy="1938992"/>
          </a:xfrm>
          <a:prstGeom prst="rect">
            <a:avLst/>
          </a:prstGeom>
          <a:noFill/>
        </p:spPr>
        <p:txBody>
          <a:bodyPr wrap="square" rtlCol="0">
            <a:spAutoFit/>
          </a:bodyPr>
          <a:lstStyle/>
          <a:p>
            <a:pPr marL="0" marR="0" lvl="0" indent="0" algn="l" defTabSz="1024128"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Eliminate preventable death and disabilities from traumatic injury across the globe…….</a:t>
            </a:r>
          </a:p>
        </p:txBody>
      </p:sp>
      <p:pic>
        <p:nvPicPr>
          <p:cNvPr id="8" name="Picture 7" descr="A picture containing font, graphics, white&#10;&#10;Description automatically generated">
            <a:extLst>
              <a:ext uri="{FF2B5EF4-FFF2-40B4-BE49-F238E27FC236}">
                <a16:creationId xmlns:a16="http://schemas.microsoft.com/office/drawing/2014/main" id="{170AC1EB-FD48-5D49-50C3-512C62C91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105150"/>
            <a:ext cx="2397387" cy="1187331"/>
          </a:xfrm>
          <a:prstGeom prst="rect">
            <a:avLst/>
          </a:prstGeom>
          <a:ln>
            <a:noFill/>
          </a:ln>
        </p:spPr>
      </p:pic>
    </p:spTree>
    <p:extLst>
      <p:ext uri="{BB962C8B-B14F-4D97-AF65-F5344CB8AC3E}">
        <p14:creationId xmlns:p14="http://schemas.microsoft.com/office/powerpoint/2010/main" val="249474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88A5-E7BD-01B5-95C4-274E59F1560B}"/>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1A5FB40-8A01-7EA1-C96D-321D289BC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02" y="2823645"/>
            <a:ext cx="8935795" cy="1576905"/>
          </a:xfrm>
          <a:prstGeom prst="rect">
            <a:avLst/>
          </a:prstGeom>
        </p:spPr>
      </p:pic>
      <p:pic>
        <p:nvPicPr>
          <p:cNvPr id="10" name="Picture 9">
            <a:extLst>
              <a:ext uri="{FF2B5EF4-FFF2-40B4-BE49-F238E27FC236}">
                <a16:creationId xmlns:a16="http://schemas.microsoft.com/office/drawing/2014/main" id="{F9778E07-8E15-99D8-D060-3DDE4A1B49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0120" y="129759"/>
            <a:ext cx="3867222" cy="2518191"/>
          </a:xfrm>
          <a:prstGeom prst="rect">
            <a:avLst/>
          </a:prstGeom>
        </p:spPr>
      </p:pic>
      <p:sp>
        <p:nvSpPr>
          <p:cNvPr id="11" name="TextBox 10">
            <a:extLst>
              <a:ext uri="{FF2B5EF4-FFF2-40B4-BE49-F238E27FC236}">
                <a16:creationId xmlns:a16="http://schemas.microsoft.com/office/drawing/2014/main" id="{44E4C9B3-106A-E65A-4FFF-6F3052E0EBFB}"/>
              </a:ext>
            </a:extLst>
          </p:cNvPr>
          <p:cNvSpPr txBox="1"/>
          <p:nvPr/>
        </p:nvSpPr>
        <p:spPr>
          <a:xfrm>
            <a:off x="228600" y="2343150"/>
            <a:ext cx="4343400" cy="461665"/>
          </a:xfrm>
          <a:prstGeom prst="rect">
            <a:avLst/>
          </a:prstGeom>
          <a:noFill/>
        </p:spPr>
        <p:txBody>
          <a:bodyPr wrap="square" rtlCol="0">
            <a:spAutoFit/>
          </a:bodyPr>
          <a:lstStyle/>
          <a:p>
            <a:r>
              <a:rPr lang="en-US" sz="2400" b="1" dirty="0"/>
              <a:t>Defense Committees on Trauma </a:t>
            </a:r>
          </a:p>
        </p:txBody>
      </p:sp>
      <p:pic>
        <p:nvPicPr>
          <p:cNvPr id="6" name="Picture 5">
            <a:extLst>
              <a:ext uri="{FF2B5EF4-FFF2-40B4-BE49-F238E27FC236}">
                <a16:creationId xmlns:a16="http://schemas.microsoft.com/office/drawing/2014/main" id="{6950027D-201B-F910-5E52-7C2713DEA0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 y="77806"/>
            <a:ext cx="5410200" cy="1576905"/>
          </a:xfrm>
          <a:prstGeom prst="rect">
            <a:avLst/>
          </a:prstGeom>
        </p:spPr>
      </p:pic>
    </p:spTree>
    <p:extLst>
      <p:ext uri="{BB962C8B-B14F-4D97-AF65-F5344CB8AC3E}">
        <p14:creationId xmlns:p14="http://schemas.microsoft.com/office/powerpoint/2010/main" val="140497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E7E5-5DF2-5FFA-C010-A726B4A129D7}"/>
              </a:ext>
            </a:extLst>
          </p:cNvPr>
          <p:cNvSpPr>
            <a:spLocks noGrp="1"/>
          </p:cNvSpPr>
          <p:nvPr>
            <p:ph type="title"/>
          </p:nvPr>
        </p:nvSpPr>
        <p:spPr>
          <a:xfrm>
            <a:off x="152400" y="133350"/>
            <a:ext cx="5867400" cy="993775"/>
          </a:xfrm>
        </p:spPr>
        <p:txBody>
          <a:bodyPr/>
          <a:lstStyle/>
          <a:p>
            <a:r>
              <a:rPr lang="en-US" dirty="0"/>
              <a:t>Trauma System Support and Consultation Branch</a:t>
            </a:r>
          </a:p>
        </p:txBody>
      </p:sp>
      <p:sp>
        <p:nvSpPr>
          <p:cNvPr id="5" name="Content Placeholder 4">
            <a:extLst>
              <a:ext uri="{FF2B5EF4-FFF2-40B4-BE49-F238E27FC236}">
                <a16:creationId xmlns:a16="http://schemas.microsoft.com/office/drawing/2014/main" id="{AE95DF62-F5A2-1E67-09D3-9DF0248C9EA9}"/>
              </a:ext>
            </a:extLst>
          </p:cNvPr>
          <p:cNvSpPr>
            <a:spLocks noGrp="1"/>
          </p:cNvSpPr>
          <p:nvPr>
            <p:ph idx="1"/>
          </p:nvPr>
        </p:nvSpPr>
        <p:spPr>
          <a:xfrm>
            <a:off x="876300" y="1504950"/>
            <a:ext cx="7391400" cy="2895601"/>
          </a:xfrm>
        </p:spPr>
        <p:txBody>
          <a:bodyPr/>
          <a:lstStyle/>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 optimal trauma center level for  military treatment facilities (MTF)</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Perform a gap analysis to assess what is required to elevate an MTF from current state to desired state</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Mentor Trauma Medical Directors/ Trauma Program Managers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Guide the development of the MTFs Performance Improvement Program</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Guide the MTF use of the Department of Defense Trauma Registry</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Advise the MTF on staffing requirements to meet verification standards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Mock trauma survey in advance of form survey by the ACS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Advise optimal plan for local and regional trauma systems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 existing local and regional trauma systems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Mentor leaders in development of combatant command trauma systems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7" name="Picture 6">
            <a:extLst>
              <a:ext uri="{FF2B5EF4-FFF2-40B4-BE49-F238E27FC236}">
                <a16:creationId xmlns:a16="http://schemas.microsoft.com/office/drawing/2014/main" id="{89E011E5-293E-79B8-7023-B3EC3A8694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5962" y="133350"/>
            <a:ext cx="3343275" cy="1114425"/>
          </a:xfrm>
          <a:prstGeom prst="rect">
            <a:avLst/>
          </a:prstGeom>
        </p:spPr>
      </p:pic>
    </p:spTree>
    <p:extLst>
      <p:ext uri="{BB962C8B-B14F-4D97-AF65-F5344CB8AC3E}">
        <p14:creationId xmlns:p14="http://schemas.microsoft.com/office/powerpoint/2010/main" val="1496460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0FBDF44-E6B2-1DFF-BEB4-EF3D901250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053"/>
            <a:ext cx="9031579" cy="4476750"/>
          </a:xfrm>
          <a:prstGeom prst="rect">
            <a:avLst/>
          </a:prstGeom>
        </p:spPr>
      </p:pic>
      <p:sp>
        <p:nvSpPr>
          <p:cNvPr id="2" name="Title 1">
            <a:extLst>
              <a:ext uri="{FF2B5EF4-FFF2-40B4-BE49-F238E27FC236}">
                <a16:creationId xmlns:a16="http://schemas.microsoft.com/office/drawing/2014/main" id="{A3C7C6F8-D706-99C4-AF91-D29F6296FC43}"/>
              </a:ext>
            </a:extLst>
          </p:cNvPr>
          <p:cNvSpPr>
            <a:spLocks noGrp="1"/>
          </p:cNvSpPr>
          <p:nvPr>
            <p:ph type="title"/>
          </p:nvPr>
        </p:nvSpPr>
        <p:spPr>
          <a:xfrm>
            <a:off x="304800" y="99060"/>
            <a:ext cx="5618811" cy="620712"/>
          </a:xfrm>
          <a:solidFill>
            <a:schemeClr val="bg1"/>
          </a:solidFill>
        </p:spPr>
        <p:txBody>
          <a:bodyPr/>
          <a:lstStyle/>
          <a:p>
            <a:r>
              <a:rPr lang="en-US" dirty="0"/>
              <a:t>Military Trauma Centers</a:t>
            </a:r>
          </a:p>
        </p:txBody>
      </p:sp>
    </p:spTree>
    <p:extLst>
      <p:ext uri="{BB962C8B-B14F-4D97-AF65-F5344CB8AC3E}">
        <p14:creationId xmlns:p14="http://schemas.microsoft.com/office/powerpoint/2010/main" val="97898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4DA5C2-88A6-6F21-3D1D-35CBF276B19C}"/>
              </a:ext>
            </a:extLst>
          </p:cNvPr>
          <p:cNvSpPr>
            <a:spLocks noGrp="1"/>
          </p:cNvSpPr>
          <p:nvPr>
            <p:ph type="title"/>
          </p:nvPr>
        </p:nvSpPr>
        <p:spPr/>
        <p:txBody>
          <a:bodyPr/>
          <a:lstStyle/>
          <a:p>
            <a:r>
              <a:rPr lang="en-US" dirty="0"/>
              <a:t>Military- Civilian Partnerships</a:t>
            </a:r>
          </a:p>
        </p:txBody>
      </p:sp>
      <p:pic>
        <p:nvPicPr>
          <p:cNvPr id="11" name="Content Placeholder 10">
            <a:extLst>
              <a:ext uri="{FF2B5EF4-FFF2-40B4-BE49-F238E27FC236}">
                <a16:creationId xmlns:a16="http://schemas.microsoft.com/office/drawing/2014/main" id="{BD9B5EC5-B5C6-695B-669A-AFB07A6F35A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29000" y="1208825"/>
            <a:ext cx="5486400" cy="3291840"/>
          </a:xfrm>
        </p:spPr>
      </p:pic>
      <p:pic>
        <p:nvPicPr>
          <p:cNvPr id="7" name="Picture 6">
            <a:extLst>
              <a:ext uri="{FF2B5EF4-FFF2-40B4-BE49-F238E27FC236}">
                <a16:creationId xmlns:a16="http://schemas.microsoft.com/office/drawing/2014/main" id="{6F80F503-B474-8AF7-19E5-EB5AEEE862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811933"/>
            <a:ext cx="2487890" cy="3519633"/>
          </a:xfrm>
          <a:prstGeom prst="rect">
            <a:avLst/>
          </a:prstGeom>
        </p:spPr>
      </p:pic>
      <p:sp>
        <p:nvSpPr>
          <p:cNvPr id="13" name="TextBox 12">
            <a:extLst>
              <a:ext uri="{FF2B5EF4-FFF2-40B4-BE49-F238E27FC236}">
                <a16:creationId xmlns:a16="http://schemas.microsoft.com/office/drawing/2014/main" id="{23C16379-78DC-F0D4-96FE-1B4FFC9A6A08}"/>
              </a:ext>
            </a:extLst>
          </p:cNvPr>
          <p:cNvSpPr txBox="1"/>
          <p:nvPr/>
        </p:nvSpPr>
        <p:spPr>
          <a:xfrm>
            <a:off x="3200400" y="811933"/>
            <a:ext cx="4495800" cy="400110"/>
          </a:xfrm>
          <a:prstGeom prst="rect">
            <a:avLst/>
          </a:prstGeom>
          <a:noFill/>
        </p:spPr>
        <p:txBody>
          <a:bodyPr wrap="square" rtlCol="0">
            <a:spAutoFit/>
          </a:bodyPr>
          <a:lstStyle/>
          <a:p>
            <a:r>
              <a:rPr lang="en-US" sz="2000" b="1" dirty="0"/>
              <a:t>Mission Zero Act Grant Awardees</a:t>
            </a:r>
          </a:p>
        </p:txBody>
      </p:sp>
    </p:spTree>
    <p:extLst>
      <p:ext uri="{BB962C8B-B14F-4D97-AF65-F5344CB8AC3E}">
        <p14:creationId xmlns:p14="http://schemas.microsoft.com/office/powerpoint/2010/main" val="126194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D8B3E4-5F3D-3454-C3B8-22ECF7C3157B}"/>
              </a:ext>
            </a:extLst>
          </p:cNvPr>
          <p:cNvSpPr>
            <a:spLocks noGrp="1"/>
          </p:cNvSpPr>
          <p:nvPr>
            <p:ph idx="1"/>
          </p:nvPr>
        </p:nvSpPr>
        <p:spPr>
          <a:xfrm>
            <a:off x="195478" y="2007353"/>
            <a:ext cx="1930635" cy="1981200"/>
          </a:xfrm>
        </p:spPr>
        <p:txBody>
          <a:bodyPr>
            <a:normAutofit fontScale="47500" lnSpcReduction="20000"/>
          </a:bodyPr>
          <a:lstStyle/>
          <a:p>
            <a:pPr marL="0" indent="0">
              <a:buNone/>
            </a:pPr>
            <a:r>
              <a:rPr lang="en-US" b="1" dirty="0"/>
              <a:t>Incorporation into FITBIR underway</a:t>
            </a:r>
          </a:p>
          <a:p>
            <a:pPr marL="0" indent="0">
              <a:buNone/>
            </a:pPr>
            <a:r>
              <a:rPr lang="en-US" b="1" dirty="0"/>
              <a:t>CDEs under development</a:t>
            </a:r>
          </a:p>
          <a:p>
            <a:pPr marL="0" indent="0">
              <a:buNone/>
            </a:pPr>
            <a:endParaRPr lang="en-US" b="1" dirty="0"/>
          </a:p>
          <a:p>
            <a:pPr marL="0" indent="0">
              <a:buNone/>
            </a:pPr>
            <a:r>
              <a:rPr lang="en-US" b="1" dirty="0"/>
              <a:t>Partnership effort between DoD, NIH and Coalition for National Trauma Research (CNTR)</a:t>
            </a:r>
          </a:p>
          <a:p>
            <a:pPr marL="0" indent="0">
              <a:buNone/>
            </a:pPr>
            <a:endParaRPr lang="en-US" b="1" dirty="0"/>
          </a:p>
          <a:p>
            <a:pPr marL="0" indent="0">
              <a:buNone/>
            </a:pPr>
            <a:r>
              <a:rPr lang="en-US" b="1" dirty="0"/>
              <a:t>Available in late 2024</a:t>
            </a:r>
          </a:p>
        </p:txBody>
      </p:sp>
      <p:sp>
        <p:nvSpPr>
          <p:cNvPr id="15" name="Title 14">
            <a:extLst>
              <a:ext uri="{FF2B5EF4-FFF2-40B4-BE49-F238E27FC236}">
                <a16:creationId xmlns:a16="http://schemas.microsoft.com/office/drawing/2014/main" id="{25974E7A-DFC7-268D-1A81-6082A20149D7}"/>
              </a:ext>
            </a:extLst>
          </p:cNvPr>
          <p:cNvSpPr>
            <a:spLocks noGrp="1"/>
          </p:cNvSpPr>
          <p:nvPr>
            <p:ph type="title"/>
          </p:nvPr>
        </p:nvSpPr>
        <p:spPr>
          <a:xfrm>
            <a:off x="457200" y="82536"/>
            <a:ext cx="8229600" cy="993775"/>
          </a:xfrm>
        </p:spPr>
        <p:txBody>
          <a:bodyPr/>
          <a:lstStyle/>
          <a:p>
            <a:r>
              <a:rPr lang="en-US" dirty="0"/>
              <a:t>National Trauma Research Repository</a:t>
            </a:r>
          </a:p>
        </p:txBody>
      </p:sp>
      <p:pic>
        <p:nvPicPr>
          <p:cNvPr id="6" name="Picture 5">
            <a:extLst>
              <a:ext uri="{FF2B5EF4-FFF2-40B4-BE49-F238E27FC236}">
                <a16:creationId xmlns:a16="http://schemas.microsoft.com/office/drawing/2014/main" id="{10E3887D-8E2F-6498-5A48-D709867D55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135" y="1188509"/>
            <a:ext cx="2393026" cy="742253"/>
          </a:xfrm>
          <a:prstGeom prst="rect">
            <a:avLst/>
          </a:prstGeom>
        </p:spPr>
      </p:pic>
      <p:pic>
        <p:nvPicPr>
          <p:cNvPr id="1026" name="Picture 2">
            <a:extLst>
              <a:ext uri="{FF2B5EF4-FFF2-40B4-BE49-F238E27FC236}">
                <a16:creationId xmlns:a16="http://schemas.microsoft.com/office/drawing/2014/main" id="{575DC3E1-79DD-EED9-55DD-51A11A9283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6174" y="296373"/>
            <a:ext cx="2252348" cy="23294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AB7291F-B763-DD72-21F5-CBE7113D2249}"/>
              </a:ext>
            </a:extLst>
          </p:cNvPr>
          <p:cNvGrpSpPr/>
          <p:nvPr/>
        </p:nvGrpSpPr>
        <p:grpSpPr>
          <a:xfrm>
            <a:off x="2319652" y="1504950"/>
            <a:ext cx="4775573" cy="2982758"/>
            <a:chOff x="5194475" y="1856627"/>
            <a:chExt cx="6367430" cy="3977011"/>
          </a:xfrm>
        </p:grpSpPr>
        <p:sp>
          <p:nvSpPr>
            <p:cNvPr id="8" name="Flowchart: Connector 7">
              <a:extLst>
                <a:ext uri="{FF2B5EF4-FFF2-40B4-BE49-F238E27FC236}">
                  <a16:creationId xmlns:a16="http://schemas.microsoft.com/office/drawing/2014/main" id="{6CC8B417-7F13-1F83-4032-577097F41647}"/>
                </a:ext>
              </a:extLst>
            </p:cNvPr>
            <p:cNvSpPr/>
            <p:nvPr/>
          </p:nvSpPr>
          <p:spPr>
            <a:xfrm>
              <a:off x="7672811" y="1856627"/>
              <a:ext cx="3889094" cy="3977011"/>
            </a:xfrm>
            <a:prstGeom prst="flowChartConnector">
              <a:avLst/>
            </a:prstGeom>
            <a:solidFill>
              <a:schemeClr val="accent5">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nvGrpSpPr>
            <p:cNvPr id="13" name="Group 12">
              <a:extLst>
                <a:ext uri="{FF2B5EF4-FFF2-40B4-BE49-F238E27FC236}">
                  <a16:creationId xmlns:a16="http://schemas.microsoft.com/office/drawing/2014/main" id="{E31673CC-FA56-7071-8AFA-31751637167F}"/>
                </a:ext>
              </a:extLst>
            </p:cNvPr>
            <p:cNvGrpSpPr/>
            <p:nvPr/>
          </p:nvGrpSpPr>
          <p:grpSpPr>
            <a:xfrm>
              <a:off x="5194475" y="1856627"/>
              <a:ext cx="6254331" cy="3977011"/>
              <a:chOff x="5194475" y="1856627"/>
              <a:chExt cx="6254331" cy="3977011"/>
            </a:xfrm>
          </p:grpSpPr>
          <p:sp>
            <p:nvSpPr>
              <p:cNvPr id="7" name="Flowchart: Connector 6">
                <a:extLst>
                  <a:ext uri="{FF2B5EF4-FFF2-40B4-BE49-F238E27FC236}">
                    <a16:creationId xmlns:a16="http://schemas.microsoft.com/office/drawing/2014/main" id="{62C6FE82-E88A-DB07-9E41-1076EEB448BE}"/>
                  </a:ext>
                </a:extLst>
              </p:cNvPr>
              <p:cNvSpPr/>
              <p:nvPr/>
            </p:nvSpPr>
            <p:spPr>
              <a:xfrm>
                <a:off x="5194475" y="1856627"/>
                <a:ext cx="3889094" cy="3977011"/>
              </a:xfrm>
              <a:prstGeom prst="flowChartConnector">
                <a:avLst/>
              </a:prstGeom>
              <a:solidFill>
                <a:schemeClr val="accent4">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5426038B-67D0-2457-A314-12399987DCAF}"/>
                  </a:ext>
                </a:extLst>
              </p:cNvPr>
              <p:cNvSpPr txBox="1"/>
              <p:nvPr/>
            </p:nvSpPr>
            <p:spPr>
              <a:xfrm>
                <a:off x="7419492" y="3385944"/>
                <a:ext cx="1929440" cy="1231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83446"/>
                    </a:solidFill>
                    <a:effectLst/>
                    <a:uLnTx/>
                    <a:uFillTx/>
                    <a:latin typeface="Franklin Gothic Book" panose="020B0503020102020204"/>
                    <a:ea typeface="+mn-ea"/>
                    <a:cs typeface="+mn-cs"/>
                  </a:rPr>
                  <a:t>TBI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83446"/>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83446"/>
                    </a:solidFill>
                    <a:effectLst/>
                    <a:uLnTx/>
                    <a:uFillTx/>
                    <a:latin typeface="Franklin Gothic Book" panose="020B0503020102020204"/>
                    <a:ea typeface="+mn-ea"/>
                    <a:cs typeface="+mn-cs"/>
                  </a:rPr>
                  <a:t>Trauma</a:t>
                </a:r>
              </a:p>
            </p:txBody>
          </p:sp>
          <p:sp>
            <p:nvSpPr>
              <p:cNvPr id="11" name="TextBox 10">
                <a:extLst>
                  <a:ext uri="{FF2B5EF4-FFF2-40B4-BE49-F238E27FC236}">
                    <a16:creationId xmlns:a16="http://schemas.microsoft.com/office/drawing/2014/main" id="{EBE4439F-F368-F368-7CF6-F39FA43BE27E}"/>
                  </a:ext>
                </a:extLst>
              </p:cNvPr>
              <p:cNvSpPr txBox="1"/>
              <p:nvPr/>
            </p:nvSpPr>
            <p:spPr>
              <a:xfrm>
                <a:off x="9267758" y="3471572"/>
                <a:ext cx="218104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3446"/>
                    </a:solidFill>
                    <a:effectLst/>
                    <a:uLnTx/>
                    <a:uFillTx/>
                    <a:latin typeface="Franklin Gothic Book" panose="020B0503020102020204"/>
                    <a:ea typeface="+mn-ea"/>
                    <a:cs typeface="+mn-cs"/>
                  </a:rPr>
                  <a:t>Polytrauma</a:t>
                </a:r>
              </a:p>
            </p:txBody>
          </p:sp>
          <p:sp>
            <p:nvSpPr>
              <p:cNvPr id="12" name="TextBox 11">
                <a:extLst>
                  <a:ext uri="{FF2B5EF4-FFF2-40B4-BE49-F238E27FC236}">
                    <a16:creationId xmlns:a16="http://schemas.microsoft.com/office/drawing/2014/main" id="{234D0D93-7A05-4FDC-DAFE-707C52AC8338}"/>
                  </a:ext>
                </a:extLst>
              </p:cNvPr>
              <p:cNvSpPr txBox="1"/>
              <p:nvPr/>
            </p:nvSpPr>
            <p:spPr>
              <a:xfrm>
                <a:off x="5559183" y="3471572"/>
                <a:ext cx="123024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3446"/>
                    </a:solidFill>
                    <a:effectLst/>
                    <a:uLnTx/>
                    <a:uFillTx/>
                    <a:latin typeface="Franklin Gothic Book" panose="020B0503020102020204"/>
                    <a:ea typeface="+mn-ea"/>
                    <a:cs typeface="+mn-cs"/>
                  </a:rPr>
                  <a:t>TBI</a:t>
                </a:r>
              </a:p>
            </p:txBody>
          </p:sp>
        </p:grpSp>
      </p:grpSp>
      <p:sp>
        <p:nvSpPr>
          <p:cNvPr id="16" name="TextBox 15">
            <a:extLst>
              <a:ext uri="{FF2B5EF4-FFF2-40B4-BE49-F238E27FC236}">
                <a16:creationId xmlns:a16="http://schemas.microsoft.com/office/drawing/2014/main" id="{E0A8C86F-A7E1-FD24-992B-6D64359FE04B}"/>
              </a:ext>
            </a:extLst>
          </p:cNvPr>
          <p:cNvSpPr txBox="1"/>
          <p:nvPr/>
        </p:nvSpPr>
        <p:spPr>
          <a:xfrm>
            <a:off x="6781716" y="3871752"/>
            <a:ext cx="2252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3446"/>
                </a:solidFill>
                <a:effectLst/>
                <a:uLnTx/>
                <a:uFillTx/>
                <a:latin typeface="Franklin Gothic Book" panose="020B0503020102020204"/>
                <a:ea typeface="+mn-ea"/>
                <a:cs typeface="+mn-cs"/>
                <a:hlinkClick r:id="rId4"/>
              </a:rPr>
              <a:t>https://ntrr-nti.org/</a:t>
            </a:r>
            <a:endParaRPr kumimoji="0" lang="en-US"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3446"/>
                </a:solidFill>
                <a:effectLst/>
                <a:uLnTx/>
                <a:uFillTx/>
                <a:latin typeface="Franklin Gothic Book" panose="020B0503020102020204"/>
                <a:ea typeface="+mn-ea"/>
                <a:cs typeface="+mn-cs"/>
                <a:hlinkClick r:id="rId5"/>
              </a:rPr>
              <a:t>https://fitbir.nih.gov/</a:t>
            </a:r>
            <a:endParaRPr kumimoji="0" lang="en-US"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pic>
        <p:nvPicPr>
          <p:cNvPr id="2" name="Picture 1">
            <a:extLst>
              <a:ext uri="{FF2B5EF4-FFF2-40B4-BE49-F238E27FC236}">
                <a16:creationId xmlns:a16="http://schemas.microsoft.com/office/drawing/2014/main" id="{31EBE3D0-8773-EB27-C106-49DD75A426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65518" y="3984676"/>
            <a:ext cx="643422" cy="541192"/>
          </a:xfrm>
          <a:prstGeom prst="rect">
            <a:avLst/>
          </a:prstGeom>
        </p:spPr>
      </p:pic>
      <p:pic>
        <p:nvPicPr>
          <p:cNvPr id="4" name="Picture 3">
            <a:extLst>
              <a:ext uri="{FF2B5EF4-FFF2-40B4-BE49-F238E27FC236}">
                <a16:creationId xmlns:a16="http://schemas.microsoft.com/office/drawing/2014/main" id="{DC78F4B9-A052-A6AB-6330-FD5B2AD9CA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62931" y="4092798"/>
            <a:ext cx="859527" cy="424391"/>
          </a:xfrm>
          <a:prstGeom prst="rect">
            <a:avLst/>
          </a:prstGeom>
        </p:spPr>
      </p:pic>
      <p:pic>
        <p:nvPicPr>
          <p:cNvPr id="9" name="Picture 6" descr="Picture 6">
            <a:extLst>
              <a:ext uri="{FF2B5EF4-FFF2-40B4-BE49-F238E27FC236}">
                <a16:creationId xmlns:a16="http://schemas.microsoft.com/office/drawing/2014/main" id="{E2EDF1E1-CFF6-2009-04BF-1E48E77397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836" y="4108681"/>
            <a:ext cx="941463" cy="389458"/>
          </a:xfrm>
          <a:prstGeom prst="rect">
            <a:avLst/>
          </a:prstGeom>
          <a:ln w="12700">
            <a:miter lim="400000"/>
          </a:ln>
          <a:effectLst>
            <a:outerShdw blurRad="50800" dist="190500" dir="2700000" rotWithShape="0">
              <a:srgbClr val="000000">
                <a:alpha val="43000"/>
              </a:srgbClr>
            </a:outerShdw>
          </a:effectLst>
        </p:spPr>
      </p:pic>
    </p:spTree>
    <p:extLst>
      <p:ext uri="{BB962C8B-B14F-4D97-AF65-F5344CB8AC3E}">
        <p14:creationId xmlns:p14="http://schemas.microsoft.com/office/powerpoint/2010/main" val="2112647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76200" y="3581944"/>
            <a:ext cx="3619500" cy="830997"/>
          </a:xfrm>
          <a:prstGeom prst="rect">
            <a:avLst/>
          </a:prstGeom>
          <a:solidFill>
            <a:schemeClr val="bg1"/>
          </a:solidFill>
          <a:ln w="19050">
            <a:noFill/>
          </a:ln>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Over 40 trauma center/ prehospital system sites </a:t>
            </a:r>
            <a:r>
              <a:rPr kumimoji="0" lang="en-US" sz="1200" b="0" i="1" u="none" strike="noStrike" kern="1200" cap="none" spc="0" normalizeH="0" baseline="0" noProof="0" dirty="0">
                <a:ln>
                  <a:noFill/>
                </a:ln>
                <a:solidFill>
                  <a:srgbClr val="000000"/>
                </a:solidFill>
                <a:effectLst/>
                <a:uLnTx/>
                <a:uFillTx/>
                <a:latin typeface="Arial"/>
                <a:ea typeface="+mn-ea"/>
                <a:cs typeface="+mn-cs"/>
              </a:rPr>
              <a:t>(lead site--U Pitt)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8</a:t>
            </a:r>
            <a:r>
              <a:rPr kumimoji="0" lang="en-US" sz="1200" b="1" i="0" u="none" strike="noStrike" kern="1200" cap="none" spc="0" normalizeH="0" baseline="0" noProof="0" dirty="0">
                <a:ln>
                  <a:noFill/>
                </a:ln>
                <a:solidFill>
                  <a:prstClr val="black"/>
                </a:solidFill>
                <a:effectLst/>
                <a:uLnTx/>
                <a:uFillTx/>
                <a:latin typeface="Arial"/>
                <a:ea typeface="+mn-ea"/>
                <a:cs typeface="+mn-cs"/>
              </a:rPr>
              <a:t> multicenter studies resuscitation, pain, and airway management.</a:t>
            </a:r>
          </a:p>
        </p:txBody>
      </p:sp>
      <p:sp>
        <p:nvSpPr>
          <p:cNvPr id="11" name="Rectangle 10"/>
          <p:cNvSpPr/>
          <p:nvPr/>
        </p:nvSpPr>
        <p:spPr>
          <a:xfrm flipH="1">
            <a:off x="163643" y="903337"/>
            <a:ext cx="8644820" cy="507831"/>
          </a:xfrm>
          <a:prstGeom prst="rect">
            <a:avLst/>
          </a:prstGeom>
        </p:spPr>
        <p:txBody>
          <a:bodyPr wrap="square">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34" charset="-128"/>
                <a:cs typeface="Arial" panose="020B0604020202020204" pitchFamily="34" charset="0"/>
              </a:rPr>
              <a:t>Mission: To create a research network of US trauma systems and centers with the capability to conduct prospective, multicenter, injury care and outcomes research of relevance to the Department of Defense.</a:t>
            </a:r>
          </a:p>
        </p:txBody>
      </p:sp>
      <p:sp>
        <p:nvSpPr>
          <p:cNvPr id="3" name="Title 2"/>
          <p:cNvSpPr>
            <a:spLocks noGrp="1"/>
          </p:cNvSpPr>
          <p:nvPr>
            <p:ph type="title"/>
          </p:nvPr>
        </p:nvSpPr>
        <p:spPr>
          <a:xfrm>
            <a:off x="158646" y="-22774"/>
            <a:ext cx="6477000" cy="857250"/>
          </a:xfrm>
        </p:spPr>
        <p:txBody>
          <a:bodyPr>
            <a:noAutofit/>
          </a:bodyPr>
          <a:lstStyle/>
          <a:p>
            <a:pPr>
              <a:defRPr/>
            </a:pPr>
            <a:br>
              <a:rPr lang="en-US" sz="1200" dirty="0"/>
            </a:br>
            <a:r>
              <a:rPr lang="en-US" sz="2400" dirty="0">
                <a:latin typeface=" Arial"/>
                <a:ea typeface="+mn-ea"/>
                <a:cs typeface="Times New Roman" pitchFamily="18" charset="0"/>
              </a:rPr>
              <a:t>Linking Investigation in Trauma &amp; Emergency Services</a:t>
            </a:r>
            <a:br>
              <a:rPr lang="en-US" sz="2400" dirty="0">
                <a:latin typeface=" Arial"/>
                <a:ea typeface="+mn-ea"/>
                <a:cs typeface="Times New Roman" pitchFamily="18" charset="0"/>
              </a:rPr>
            </a:br>
            <a:endParaRPr lang="en-US" sz="2400" dirty="0">
              <a:latin typeface=" Arial"/>
            </a:endParaRPr>
          </a:p>
        </p:txBody>
      </p:sp>
      <p:sp>
        <p:nvSpPr>
          <p:cNvPr id="2" name="Content Placeholder 1"/>
          <p:cNvSpPr>
            <a:spLocks noGrp="1"/>
          </p:cNvSpPr>
          <p:nvPr>
            <p:ph idx="1"/>
          </p:nvPr>
        </p:nvSpPr>
        <p:spPr>
          <a:xfrm>
            <a:off x="3518808" y="1478517"/>
            <a:ext cx="5625192" cy="3116581"/>
          </a:xfrm>
          <a:solidFill>
            <a:schemeClr val="bg2"/>
          </a:solidFill>
          <a:ln w="15875">
            <a:solidFill>
              <a:schemeClr val="tx1"/>
            </a:solidFill>
          </a:ln>
        </p:spPr>
        <p:txBody>
          <a:bodyPr>
            <a:noAutofit/>
          </a:bodyPr>
          <a:lstStyle/>
          <a:p>
            <a:pPr marL="385763" indent="-385763">
              <a:buFont typeface="+mj-lt"/>
              <a:buAutoNum type="arabicParenR"/>
            </a:pPr>
            <a:r>
              <a:rPr lang="en-US" sz="1200" b="1" dirty="0"/>
              <a:t>Epidemiology of trauma in US / mortality analysis</a:t>
            </a:r>
          </a:p>
          <a:p>
            <a:pPr marL="385763" indent="-385763">
              <a:buFont typeface="+mj-lt"/>
              <a:buAutoNum type="arabicParenR"/>
            </a:pPr>
            <a:r>
              <a:rPr lang="en-US" sz="1200" b="1" dirty="0"/>
              <a:t>Shock, whole blood and TBI (SWAT) -- </a:t>
            </a:r>
            <a:r>
              <a:rPr lang="en-US" sz="1200" dirty="0"/>
              <a:t>Component vs whole Blood; Hemorrhagic shock (HS) and HS+ Traumatic Brian Injury (TBI)</a:t>
            </a:r>
          </a:p>
          <a:p>
            <a:pPr marL="385763" indent="-385763">
              <a:buFont typeface="+mj-lt"/>
              <a:buAutoNum type="arabicParenR"/>
            </a:pPr>
            <a:r>
              <a:rPr lang="en-US" sz="1200" b="1" dirty="0"/>
              <a:t>Prehospital Airway Control Trial (PACT)—</a:t>
            </a:r>
            <a:r>
              <a:rPr lang="en-US" sz="1200" dirty="0"/>
              <a:t>standard practice vs </a:t>
            </a:r>
            <a:r>
              <a:rPr lang="en-US" sz="1200" dirty="0" err="1"/>
              <a:t>supraglottic</a:t>
            </a:r>
            <a:r>
              <a:rPr lang="en-US" sz="1200" dirty="0"/>
              <a:t> airway</a:t>
            </a:r>
          </a:p>
          <a:p>
            <a:pPr marL="385763" indent="-385763">
              <a:buFont typeface="+mj-lt"/>
              <a:buAutoNum type="arabicParenR"/>
            </a:pPr>
            <a:r>
              <a:rPr lang="en-US" sz="1200" b="1" dirty="0"/>
              <a:t>Cold Stored Platelet Early Intervention (CriSP-HS and CriSP-TBI)</a:t>
            </a:r>
          </a:p>
          <a:p>
            <a:pPr marL="385763" indent="-385763">
              <a:buFont typeface="+mj-lt"/>
              <a:buAutoNum type="arabicParenR"/>
            </a:pPr>
            <a:r>
              <a:rPr lang="en-US" sz="1200" b="1" dirty="0"/>
              <a:t>Prehospital Analgesia Intervention (PAIN) – </a:t>
            </a:r>
            <a:r>
              <a:rPr lang="en-US" sz="1200" dirty="0"/>
              <a:t>IV fentanyl vs ketamine  </a:t>
            </a:r>
          </a:p>
          <a:p>
            <a:pPr marL="385763" indent="-385763">
              <a:buFont typeface="+mj-lt"/>
              <a:buAutoNum type="arabicParenR"/>
            </a:pPr>
            <a:r>
              <a:rPr lang="en-US" sz="1200" b="1" dirty="0"/>
              <a:t>Type O Whole blood and assessment of Age early Resuscitation (TOWAR) -- </a:t>
            </a:r>
            <a:r>
              <a:rPr lang="en-US" sz="1200" dirty="0"/>
              <a:t>&lt;14day old vs &gt;14day old </a:t>
            </a:r>
          </a:p>
          <a:p>
            <a:pPr marL="385763" indent="-385763">
              <a:buFont typeface="+mj-lt"/>
              <a:buAutoNum type="arabicParenR"/>
            </a:pPr>
            <a:r>
              <a:rPr lang="en-US" sz="1200" b="1" dirty="0"/>
              <a:t>Desuvia Early Evaluation of Pain (DEEP) – </a:t>
            </a:r>
            <a:r>
              <a:rPr lang="en-US" sz="1200" dirty="0"/>
              <a:t>standard therapy vs SL sufentanil in injured patients</a:t>
            </a:r>
          </a:p>
          <a:p>
            <a:pPr marL="385763" indent="-385763">
              <a:buFont typeface="+mj-lt"/>
              <a:buAutoNum type="arabicParenR"/>
            </a:pPr>
            <a:r>
              <a:rPr lang="en-US" sz="1200" b="1" dirty="0"/>
              <a:t>Calcium and </a:t>
            </a:r>
            <a:r>
              <a:rPr lang="en-US" sz="1200" b="1" dirty="0" err="1"/>
              <a:t>Vasopression</a:t>
            </a:r>
            <a:r>
              <a:rPr lang="en-US" sz="1200" b="1" dirty="0"/>
              <a:t> in Early </a:t>
            </a:r>
            <a:r>
              <a:rPr lang="en-US" sz="1200" b="1" dirty="0" err="1"/>
              <a:t>Resusitation</a:t>
            </a:r>
            <a:r>
              <a:rPr lang="en-US" sz="1200" b="1" dirty="0"/>
              <a:t> (CAVALIER)</a:t>
            </a:r>
          </a:p>
        </p:txBody>
      </p:sp>
      <p:pic>
        <p:nvPicPr>
          <p:cNvPr id="109" name="Picture 3" descr="LIT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158139"/>
            <a:ext cx="1226527" cy="495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1638580"/>
            <a:ext cx="2901332" cy="1848394"/>
          </a:xfrm>
          <a:prstGeom prst="rect">
            <a:avLst/>
          </a:prstGeom>
        </p:spPr>
      </p:pic>
      <p:sp>
        <p:nvSpPr>
          <p:cNvPr id="7" name="Slide Number Placeholder 5">
            <a:extLst>
              <a:ext uri="{FF2B5EF4-FFF2-40B4-BE49-F238E27FC236}">
                <a16:creationId xmlns:a16="http://schemas.microsoft.com/office/drawing/2014/main" id="{5B5C4A90-82F9-06C0-13F7-443486DA2292}"/>
              </a:ext>
            </a:extLst>
          </p:cNvPr>
          <p:cNvSpPr>
            <a:spLocks noGrp="1"/>
          </p:cNvSpPr>
          <p:nvPr>
            <p:ph type="sldNum" sz="quarter" idx="4"/>
          </p:nvPr>
        </p:nvSpPr>
        <p:spPr>
          <a:xfrm>
            <a:off x="69342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F2A82C8F-9068-F10C-22F4-AF037D8FDD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5006" y="115378"/>
            <a:ext cx="804734" cy="804734"/>
          </a:xfrm>
          <a:prstGeom prst="rect">
            <a:avLst/>
          </a:prstGeom>
        </p:spPr>
      </p:pic>
    </p:spTree>
    <p:extLst>
      <p:ext uri="{BB962C8B-B14F-4D97-AF65-F5344CB8AC3E}">
        <p14:creationId xmlns:p14="http://schemas.microsoft.com/office/powerpoint/2010/main" val="3512390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3350"/>
            <a:ext cx="8686800" cy="801245"/>
          </a:xfrm>
          <a:prstGeom prst="rect">
            <a:avLst/>
          </a:prstGeom>
        </p:spPr>
        <p:txBody>
          <a:bodyPr spcFirstLastPara="1" vert="horz" wrap="square" lIns="0" tIns="12700" rIns="0" bIns="0" rtlCol="0" anchor="ctr" anchorCtr="0">
            <a:spAutoFit/>
          </a:bodyPr>
          <a:lstStyle/>
          <a:p>
            <a:pPr marL="12700">
              <a:spcBef>
                <a:spcPts val="100"/>
              </a:spcBef>
            </a:pPr>
            <a:r>
              <a:rPr lang="en-US" sz="2800" dirty="0"/>
              <a:t>Ukraine partnerships (</a:t>
            </a:r>
            <a:r>
              <a:rPr sz="2800" dirty="0"/>
              <a:t>FY23 </a:t>
            </a:r>
            <a:r>
              <a:rPr sz="2800" spc="-15" dirty="0"/>
              <a:t>N</a:t>
            </a:r>
            <a:r>
              <a:rPr lang="en-US" sz="2800" spc="-15" dirty="0"/>
              <a:t>ational Defense Authorization Act,  </a:t>
            </a:r>
            <a:r>
              <a:rPr sz="2800" dirty="0"/>
              <a:t>Section </a:t>
            </a:r>
            <a:r>
              <a:rPr sz="2800" spc="-5" dirty="0"/>
              <a:t>736</a:t>
            </a:r>
            <a:r>
              <a:rPr lang="en-US" sz="2800" spc="-5" dirty="0"/>
              <a:t>)  </a:t>
            </a:r>
            <a:endParaRPr sz="2800" dirty="0"/>
          </a:p>
        </p:txBody>
      </p:sp>
      <p:sp>
        <p:nvSpPr>
          <p:cNvPr id="4" name="object 4"/>
          <p:cNvSpPr txBox="1">
            <a:spLocks noGrp="1"/>
          </p:cNvSpPr>
          <p:nvPr>
            <p:ph type="ftr" sz="quarter" idx="5"/>
          </p:nvPr>
        </p:nvSpPr>
        <p:spPr>
          <a:xfrm>
            <a:off x="3060532" y="6344275"/>
            <a:ext cx="6071445" cy="246221"/>
          </a:xfrm>
          <a:prstGeom prst="rect">
            <a:avLst/>
          </a:prstGeom>
        </p:spPr>
        <p:txBody>
          <a:bodyPr vert="horz" wrap="square" lIns="0" tIns="0" rIns="0" bIns="0" rtlCol="0">
            <a:spAutoFit/>
          </a:bodyPr>
          <a:lstStyle>
            <a:defPPr>
              <a:defRPr lang="en-US"/>
            </a:defPPr>
            <a:lvl1pPr marL="0" algn="l" defTabSz="914378" rtl="0" eaLnBrk="1" latinLnBrk="0" hangingPunct="1">
              <a:defRPr sz="1600" b="0" i="0" kern="1200">
                <a:solidFill>
                  <a:schemeClr val="bg1"/>
                </a:solidFill>
                <a:latin typeface="Franklin Gothic Book"/>
                <a:ea typeface="+mn-ea"/>
                <a:cs typeface="Franklin Gothic Book"/>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12700" defTabSz="914355">
              <a:defRPr/>
            </a:pPr>
            <a:r>
              <a:rPr lang="en-US" spc="-13">
                <a:solidFill>
                  <a:srgbClr val="FFFFFF"/>
                </a:solidFill>
              </a:rPr>
              <a:t>Improving </a:t>
            </a:r>
            <a:r>
              <a:rPr lang="en-US">
                <a:solidFill>
                  <a:srgbClr val="FFFFFF"/>
                </a:solidFill>
              </a:rPr>
              <a:t>Health and </a:t>
            </a:r>
            <a:r>
              <a:rPr lang="en-US" spc="-7">
                <a:solidFill>
                  <a:srgbClr val="FFFFFF"/>
                </a:solidFill>
              </a:rPr>
              <a:t>Building Readiness. Anytime, </a:t>
            </a:r>
            <a:r>
              <a:rPr lang="en-US" spc="-13">
                <a:solidFill>
                  <a:srgbClr val="FFFFFF"/>
                </a:solidFill>
              </a:rPr>
              <a:t>Anywhere </a:t>
            </a:r>
            <a:r>
              <a:rPr lang="en-US">
                <a:solidFill>
                  <a:srgbClr val="FFFFFF"/>
                </a:solidFill>
              </a:rPr>
              <a:t>—</a:t>
            </a:r>
            <a:r>
              <a:rPr lang="en-US" spc="73">
                <a:solidFill>
                  <a:srgbClr val="FFFFFF"/>
                </a:solidFill>
              </a:rPr>
              <a:t> </a:t>
            </a:r>
            <a:r>
              <a:rPr lang="en-US" spc="-13">
                <a:solidFill>
                  <a:srgbClr val="FFFFFF"/>
                </a:solidFill>
              </a:rPr>
              <a:t>Always</a:t>
            </a:r>
            <a:endParaRPr sz="1200" spc="-10" dirty="0">
              <a:solidFill>
                <a:prstClr val="white"/>
              </a:solidFill>
            </a:endParaRPr>
          </a:p>
        </p:txBody>
      </p:sp>
      <p:sp>
        <p:nvSpPr>
          <p:cNvPr id="3" name="object 3"/>
          <p:cNvSpPr txBox="1"/>
          <p:nvPr/>
        </p:nvSpPr>
        <p:spPr>
          <a:xfrm>
            <a:off x="535941" y="1019304"/>
            <a:ext cx="8002270" cy="3443635"/>
          </a:xfrm>
          <a:prstGeom prst="rect">
            <a:avLst/>
          </a:prstGeom>
        </p:spPr>
        <p:txBody>
          <a:bodyPr vert="horz" wrap="square" lIns="0" tIns="12700" rIns="0" bIns="0" rtlCol="0">
            <a:spAutoFit/>
          </a:bodyPr>
          <a:lstStyle/>
          <a:p>
            <a:pPr marL="12700" marR="33653" defTabSz="914355">
              <a:spcBef>
                <a:spcPts val="100"/>
              </a:spcBef>
              <a:defRPr/>
            </a:pPr>
            <a:r>
              <a:rPr sz="1200" spc="-5" dirty="0">
                <a:solidFill>
                  <a:srgbClr val="454545"/>
                </a:solidFill>
                <a:latin typeface="Franklin Gothic Book"/>
                <a:cs typeface="Franklin Gothic Book"/>
              </a:rPr>
              <a:t>By </a:t>
            </a:r>
            <a:r>
              <a:rPr sz="1200" dirty="0">
                <a:solidFill>
                  <a:srgbClr val="454545"/>
                </a:solidFill>
                <a:latin typeface="Franklin Gothic Book"/>
                <a:cs typeface="Franklin Gothic Book"/>
              </a:rPr>
              <a:t>February </a:t>
            </a:r>
            <a:r>
              <a:rPr sz="1200" spc="-25" dirty="0">
                <a:solidFill>
                  <a:srgbClr val="454545"/>
                </a:solidFill>
                <a:latin typeface="Franklin Gothic Book"/>
                <a:cs typeface="Franklin Gothic Book"/>
              </a:rPr>
              <a:t>24, </a:t>
            </a:r>
            <a:r>
              <a:rPr sz="1200" spc="-5" dirty="0">
                <a:solidFill>
                  <a:srgbClr val="454545"/>
                </a:solidFill>
                <a:latin typeface="Franklin Gothic Book"/>
                <a:cs typeface="Franklin Gothic Book"/>
              </a:rPr>
              <a:t>2023, </a:t>
            </a:r>
            <a:r>
              <a:rPr sz="1200" dirty="0">
                <a:solidFill>
                  <a:srgbClr val="454545"/>
                </a:solidFill>
                <a:latin typeface="Franklin Gothic Book"/>
                <a:cs typeface="Franklin Gothic Book"/>
              </a:rPr>
              <a:t>the Secretary of </a:t>
            </a:r>
            <a:r>
              <a:rPr sz="1200" spc="-10" dirty="0">
                <a:solidFill>
                  <a:srgbClr val="454545"/>
                </a:solidFill>
                <a:latin typeface="Franklin Gothic Book"/>
                <a:cs typeface="Franklin Gothic Book"/>
              </a:rPr>
              <a:t>Defense </a:t>
            </a:r>
            <a:r>
              <a:rPr sz="1200" dirty="0">
                <a:solidFill>
                  <a:srgbClr val="454545"/>
                </a:solidFill>
                <a:latin typeface="Franklin Gothic Book"/>
                <a:cs typeface="Franklin Gothic Book"/>
              </a:rPr>
              <a:t>shall seek </a:t>
            </a:r>
            <a:r>
              <a:rPr sz="1200" spc="-10" dirty="0">
                <a:solidFill>
                  <a:srgbClr val="454545"/>
                </a:solidFill>
                <a:latin typeface="Franklin Gothic Book"/>
                <a:cs typeface="Franklin Gothic Book"/>
              </a:rPr>
              <a:t>to </a:t>
            </a:r>
            <a:r>
              <a:rPr sz="1200" spc="-5" dirty="0">
                <a:solidFill>
                  <a:srgbClr val="454545"/>
                </a:solidFill>
                <a:latin typeface="Franklin Gothic Book"/>
                <a:cs typeface="Franklin Gothic Book"/>
              </a:rPr>
              <a:t>enter </a:t>
            </a:r>
            <a:r>
              <a:rPr sz="1200" spc="-10" dirty="0">
                <a:solidFill>
                  <a:srgbClr val="454545"/>
                </a:solidFill>
                <a:latin typeface="Franklin Gothic Book"/>
                <a:cs typeface="Franklin Gothic Book"/>
              </a:rPr>
              <a:t>into </a:t>
            </a:r>
            <a:r>
              <a:rPr sz="1200" dirty="0">
                <a:solidFill>
                  <a:srgbClr val="454545"/>
                </a:solidFill>
                <a:latin typeface="Franklin Gothic Book"/>
                <a:cs typeface="Franklin Gothic Book"/>
              </a:rPr>
              <a:t>a partnership </a:t>
            </a:r>
            <a:r>
              <a:rPr sz="1200" spc="-5" dirty="0">
                <a:solidFill>
                  <a:srgbClr val="454545"/>
                </a:solidFill>
                <a:latin typeface="Franklin Gothic Book"/>
                <a:cs typeface="Franklin Gothic Book"/>
              </a:rPr>
              <a:t>with </a:t>
            </a:r>
            <a:r>
              <a:rPr sz="1200" dirty="0">
                <a:solidFill>
                  <a:srgbClr val="454545"/>
                </a:solidFill>
                <a:latin typeface="Franklin Gothic Book"/>
                <a:cs typeface="Franklin Gothic Book"/>
              </a:rPr>
              <a:t>the </a:t>
            </a:r>
            <a:r>
              <a:rPr sz="1200" spc="-5" dirty="0">
                <a:solidFill>
                  <a:srgbClr val="454545"/>
                </a:solidFill>
                <a:latin typeface="Franklin Gothic Book"/>
                <a:cs typeface="Franklin Gothic Book"/>
              </a:rPr>
              <a:t>appropriate counterpart </a:t>
            </a:r>
            <a:r>
              <a:rPr sz="1200" spc="-10" dirty="0">
                <a:solidFill>
                  <a:srgbClr val="454545"/>
                </a:solidFill>
                <a:latin typeface="Franklin Gothic Book"/>
                <a:cs typeface="Franklin Gothic Book"/>
              </a:rPr>
              <a:t>from  </a:t>
            </a:r>
            <a:r>
              <a:rPr sz="1200" dirty="0">
                <a:solidFill>
                  <a:srgbClr val="454545"/>
                </a:solidFill>
                <a:latin typeface="Franklin Gothic Book"/>
                <a:cs typeface="Franklin Gothic Book"/>
              </a:rPr>
              <a:t>the </a:t>
            </a:r>
            <a:r>
              <a:rPr sz="1200" spc="-5" dirty="0">
                <a:solidFill>
                  <a:srgbClr val="454545"/>
                </a:solidFill>
                <a:latin typeface="Franklin Gothic Book"/>
                <a:cs typeface="Franklin Gothic Book"/>
              </a:rPr>
              <a:t>Government </a:t>
            </a:r>
            <a:r>
              <a:rPr sz="1200" dirty="0">
                <a:solidFill>
                  <a:srgbClr val="454545"/>
                </a:solidFill>
                <a:latin typeface="Franklin Gothic Book"/>
                <a:cs typeface="Franklin Gothic Book"/>
              </a:rPr>
              <a:t>of Ukraine </a:t>
            </a:r>
            <a:r>
              <a:rPr sz="1200" spc="-10" dirty="0">
                <a:solidFill>
                  <a:srgbClr val="454545"/>
                </a:solidFill>
                <a:latin typeface="Franklin Gothic Book"/>
                <a:cs typeface="Franklin Gothic Book"/>
              </a:rPr>
              <a:t>for </a:t>
            </a:r>
            <a:r>
              <a:rPr sz="1200" dirty="0">
                <a:solidFill>
                  <a:srgbClr val="454545"/>
                </a:solidFill>
                <a:latin typeface="Franklin Gothic Book"/>
                <a:cs typeface="Franklin Gothic Book"/>
              </a:rPr>
              <a:t>the </a:t>
            </a:r>
            <a:r>
              <a:rPr sz="1200" spc="-5" dirty="0">
                <a:solidFill>
                  <a:srgbClr val="454545"/>
                </a:solidFill>
                <a:latin typeface="Franklin Gothic Book"/>
                <a:cs typeface="Franklin Gothic Book"/>
              </a:rPr>
              <a:t>establishment </a:t>
            </a:r>
            <a:r>
              <a:rPr sz="1200" dirty="0">
                <a:solidFill>
                  <a:srgbClr val="454545"/>
                </a:solidFill>
                <a:latin typeface="Franklin Gothic Book"/>
                <a:cs typeface="Franklin Gothic Book"/>
              </a:rPr>
              <a:t>of a joint </a:t>
            </a:r>
            <a:r>
              <a:rPr sz="1200" spc="-5" dirty="0">
                <a:solidFill>
                  <a:srgbClr val="454545"/>
                </a:solidFill>
                <a:latin typeface="Franklin Gothic Book"/>
                <a:cs typeface="Franklin Gothic Book"/>
              </a:rPr>
              <a:t>program </a:t>
            </a:r>
            <a:r>
              <a:rPr sz="1200" dirty="0">
                <a:solidFill>
                  <a:srgbClr val="454545"/>
                </a:solidFill>
                <a:latin typeface="Franklin Gothic Book"/>
                <a:cs typeface="Franklin Gothic Book"/>
              </a:rPr>
              <a:t>on military trauma care and </a:t>
            </a:r>
            <a:r>
              <a:rPr sz="1200" spc="-5" dirty="0">
                <a:solidFill>
                  <a:srgbClr val="454545"/>
                </a:solidFill>
                <a:latin typeface="Franklin Gothic Book"/>
                <a:cs typeface="Franklin Gothic Book"/>
              </a:rPr>
              <a:t>research, </a:t>
            </a:r>
            <a:r>
              <a:rPr sz="1200" dirty="0">
                <a:solidFill>
                  <a:srgbClr val="454545"/>
                </a:solidFill>
                <a:latin typeface="Franklin Gothic Book"/>
                <a:cs typeface="Franklin Gothic Book"/>
              </a:rPr>
              <a:t>consisting</a:t>
            </a:r>
            <a:r>
              <a:rPr sz="1200" spc="120" dirty="0">
                <a:solidFill>
                  <a:srgbClr val="454545"/>
                </a:solidFill>
                <a:latin typeface="Franklin Gothic Book"/>
                <a:cs typeface="Franklin Gothic Book"/>
              </a:rPr>
              <a:t> </a:t>
            </a:r>
            <a:r>
              <a:rPr sz="1200" dirty="0">
                <a:solidFill>
                  <a:srgbClr val="454545"/>
                </a:solidFill>
                <a:latin typeface="Franklin Gothic Book"/>
                <a:cs typeface="Franklin Gothic Book"/>
              </a:rPr>
              <a:t>of:</a:t>
            </a:r>
            <a:endParaRPr sz="1200" dirty="0">
              <a:solidFill>
                <a:prstClr val="black"/>
              </a:solidFill>
              <a:latin typeface="Franklin Gothic Book"/>
              <a:cs typeface="Franklin Gothic Book"/>
            </a:endParaRPr>
          </a:p>
          <a:p>
            <a:pPr marL="243828" indent="-231764" defTabSz="914355">
              <a:lnSpc>
                <a:spcPts val="1600"/>
              </a:lnSpc>
              <a:spcBef>
                <a:spcPts val="600"/>
              </a:spcBef>
              <a:buClr>
                <a:srgbClr val="572830"/>
              </a:buClr>
              <a:buSzPct val="122727"/>
              <a:buFontTx/>
              <a:buAutoNum type="arabicPeriod"/>
              <a:tabLst>
                <a:tab pos="244463" algn="l"/>
              </a:tabLst>
              <a:defRPr/>
            </a:pPr>
            <a:r>
              <a:rPr sz="1100" spc="-10" dirty="0">
                <a:solidFill>
                  <a:srgbClr val="454545"/>
                </a:solidFill>
                <a:latin typeface="Franklin Gothic Book"/>
                <a:cs typeface="Franklin Gothic Book"/>
              </a:rPr>
              <a:t>Sharing </a:t>
            </a:r>
            <a:r>
              <a:rPr sz="1100" u="sng" dirty="0">
                <a:solidFill>
                  <a:srgbClr val="454545"/>
                </a:solidFill>
                <a:uFill>
                  <a:solidFill>
                    <a:srgbClr val="454545"/>
                  </a:solidFill>
                </a:uFill>
                <a:latin typeface="Franklin Gothic Book"/>
                <a:cs typeface="Franklin Gothic Book"/>
              </a:rPr>
              <a:t>lessons </a:t>
            </a:r>
            <a:r>
              <a:rPr sz="1100" u="sng" spc="-5" dirty="0">
                <a:solidFill>
                  <a:srgbClr val="454545"/>
                </a:solidFill>
                <a:uFill>
                  <a:solidFill>
                    <a:srgbClr val="454545"/>
                  </a:solidFill>
                </a:uFill>
                <a:latin typeface="Franklin Gothic Book"/>
                <a:cs typeface="Franklin Gothic Book"/>
              </a:rPr>
              <a:t>learned</a:t>
            </a:r>
            <a:r>
              <a:rPr sz="1100" spc="-5" dirty="0">
                <a:solidFill>
                  <a:srgbClr val="454545"/>
                </a:solidFill>
                <a:latin typeface="Franklin Gothic Book"/>
                <a:cs typeface="Franklin Gothic Book"/>
              </a:rPr>
              <a:t> from the Russo-Ukraine</a:t>
            </a:r>
            <a:r>
              <a:rPr sz="1100" spc="45" dirty="0">
                <a:solidFill>
                  <a:srgbClr val="454545"/>
                </a:solidFill>
                <a:latin typeface="Franklin Gothic Book"/>
                <a:cs typeface="Franklin Gothic Book"/>
              </a:rPr>
              <a:t> </a:t>
            </a:r>
            <a:r>
              <a:rPr sz="1100" spc="-5" dirty="0">
                <a:solidFill>
                  <a:srgbClr val="454545"/>
                </a:solidFill>
                <a:latin typeface="Franklin Gothic Book"/>
                <a:cs typeface="Franklin Gothic Book"/>
              </a:rPr>
              <a:t>War</a:t>
            </a:r>
            <a:endParaRPr sz="1100" dirty="0">
              <a:solidFill>
                <a:prstClr val="black"/>
              </a:solidFill>
              <a:latin typeface="Franklin Gothic Book"/>
              <a:cs typeface="Franklin Gothic Book"/>
            </a:endParaRPr>
          </a:p>
          <a:p>
            <a:pPr marL="243828" indent="-231764" defTabSz="914355">
              <a:lnSpc>
                <a:spcPts val="1585"/>
              </a:lnSpc>
              <a:buClr>
                <a:srgbClr val="572830"/>
              </a:buClr>
              <a:buSzPct val="122727"/>
              <a:buFontTx/>
              <a:buAutoNum type="arabicPeriod"/>
              <a:tabLst>
                <a:tab pos="244463" algn="l"/>
              </a:tabLst>
              <a:defRPr/>
            </a:pPr>
            <a:r>
              <a:rPr sz="1100" u="sng" spc="-5" dirty="0">
                <a:solidFill>
                  <a:srgbClr val="454545"/>
                </a:solidFill>
                <a:uFill>
                  <a:solidFill>
                    <a:srgbClr val="454545"/>
                  </a:solidFill>
                </a:uFill>
                <a:latin typeface="Franklin Gothic Book"/>
                <a:cs typeface="Franklin Gothic Book"/>
              </a:rPr>
              <a:t>Joint conferences </a:t>
            </a:r>
            <a:r>
              <a:rPr sz="1100" u="sng" dirty="0">
                <a:solidFill>
                  <a:srgbClr val="454545"/>
                </a:solidFill>
                <a:uFill>
                  <a:solidFill>
                    <a:srgbClr val="454545"/>
                  </a:solidFill>
                </a:uFill>
                <a:latin typeface="Franklin Gothic Book"/>
                <a:cs typeface="Franklin Gothic Book"/>
              </a:rPr>
              <a:t>and exchanges</a:t>
            </a:r>
            <a:r>
              <a:rPr sz="1100" dirty="0">
                <a:solidFill>
                  <a:srgbClr val="454545"/>
                </a:solidFill>
                <a:latin typeface="Franklin Gothic Book"/>
                <a:cs typeface="Franklin Gothic Book"/>
              </a:rPr>
              <a:t> </a:t>
            </a:r>
            <a:r>
              <a:rPr sz="1100" spc="-5" dirty="0">
                <a:solidFill>
                  <a:srgbClr val="454545"/>
                </a:solidFill>
                <a:latin typeface="Franklin Gothic Book"/>
                <a:cs typeface="Franklin Gothic Book"/>
              </a:rPr>
              <a:t>with military medical professionals from Ukraine and the</a:t>
            </a:r>
            <a:r>
              <a:rPr sz="1100" spc="100" dirty="0">
                <a:solidFill>
                  <a:srgbClr val="454545"/>
                </a:solidFill>
                <a:latin typeface="Franklin Gothic Book"/>
                <a:cs typeface="Franklin Gothic Book"/>
              </a:rPr>
              <a:t> </a:t>
            </a:r>
            <a:r>
              <a:rPr sz="1100" spc="-5" dirty="0">
                <a:solidFill>
                  <a:srgbClr val="454545"/>
                </a:solidFill>
                <a:latin typeface="Franklin Gothic Book"/>
                <a:cs typeface="Franklin Gothic Book"/>
              </a:rPr>
              <a:t>US</a:t>
            </a:r>
            <a:endParaRPr sz="1100" dirty="0">
              <a:solidFill>
                <a:prstClr val="black"/>
              </a:solidFill>
              <a:latin typeface="Franklin Gothic Book"/>
              <a:cs typeface="Franklin Gothic Book"/>
            </a:endParaRPr>
          </a:p>
          <a:p>
            <a:pPr marL="243828" marR="5080" indent="-231764" defTabSz="914355">
              <a:lnSpc>
                <a:spcPts val="1320"/>
              </a:lnSpc>
              <a:spcBef>
                <a:spcPts val="280"/>
              </a:spcBef>
              <a:buClr>
                <a:srgbClr val="572830"/>
              </a:buClr>
              <a:buSzPct val="122727"/>
              <a:buFontTx/>
              <a:buAutoNum type="arabicPeriod"/>
              <a:tabLst>
                <a:tab pos="244463" algn="l"/>
              </a:tabLst>
              <a:defRPr/>
            </a:pPr>
            <a:r>
              <a:rPr sz="1100" spc="-5" dirty="0">
                <a:solidFill>
                  <a:srgbClr val="454545"/>
                </a:solidFill>
                <a:latin typeface="Franklin Gothic Book"/>
                <a:cs typeface="Franklin Gothic Book"/>
              </a:rPr>
              <a:t>Collaboration with the armed forces of Ukraine on matters relating to </a:t>
            </a:r>
            <a:r>
              <a:rPr sz="1100" u="sng" dirty="0">
                <a:solidFill>
                  <a:srgbClr val="454545"/>
                </a:solidFill>
                <a:uFill>
                  <a:solidFill>
                    <a:srgbClr val="454545"/>
                  </a:solidFill>
                </a:uFill>
                <a:latin typeface="Franklin Gothic Book"/>
                <a:cs typeface="Franklin Gothic Book"/>
              </a:rPr>
              <a:t>health policy, health </a:t>
            </a:r>
            <a:r>
              <a:rPr sz="1100" u="sng" spc="-5" dirty="0">
                <a:solidFill>
                  <a:srgbClr val="454545"/>
                </a:solidFill>
                <a:uFill>
                  <a:solidFill>
                    <a:srgbClr val="454545"/>
                  </a:solidFill>
                </a:uFill>
                <a:latin typeface="Franklin Gothic Book"/>
                <a:cs typeface="Franklin Gothic Book"/>
              </a:rPr>
              <a:t>administration, </a:t>
            </a:r>
            <a:r>
              <a:rPr sz="1100" u="sng" dirty="0">
                <a:solidFill>
                  <a:srgbClr val="454545"/>
                </a:solidFill>
                <a:uFill>
                  <a:solidFill>
                    <a:srgbClr val="454545"/>
                  </a:solidFill>
                </a:uFill>
                <a:latin typeface="Franklin Gothic Book"/>
                <a:cs typeface="Franklin Gothic Book"/>
              </a:rPr>
              <a:t>and medical supplies and  </a:t>
            </a:r>
            <a:r>
              <a:rPr sz="1100" u="sng" spc="-5" dirty="0">
                <a:solidFill>
                  <a:srgbClr val="454545"/>
                </a:solidFill>
                <a:uFill>
                  <a:solidFill>
                    <a:srgbClr val="454545"/>
                  </a:solidFill>
                </a:uFill>
                <a:latin typeface="Franklin Gothic Book"/>
                <a:cs typeface="Franklin Gothic Book"/>
              </a:rPr>
              <a:t>equipment</a:t>
            </a:r>
            <a:r>
              <a:rPr sz="1100" spc="-5" dirty="0">
                <a:solidFill>
                  <a:srgbClr val="454545"/>
                </a:solidFill>
                <a:latin typeface="Franklin Gothic Book"/>
                <a:cs typeface="Franklin Gothic Book"/>
              </a:rPr>
              <a:t>, including through knowledge</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exchanges</a:t>
            </a:r>
            <a:endParaRPr sz="1100" dirty="0">
              <a:solidFill>
                <a:prstClr val="black"/>
              </a:solidFill>
              <a:latin typeface="Franklin Gothic Book"/>
              <a:cs typeface="Franklin Gothic Book"/>
            </a:endParaRPr>
          </a:p>
          <a:p>
            <a:pPr marL="243828" indent="-231764" defTabSz="914355">
              <a:lnSpc>
                <a:spcPts val="1570"/>
              </a:lnSpc>
              <a:buClr>
                <a:srgbClr val="572830"/>
              </a:buClr>
              <a:buSzPct val="122727"/>
              <a:buFontTx/>
              <a:buAutoNum type="arabicPeriod"/>
              <a:tabLst>
                <a:tab pos="244463" algn="l"/>
              </a:tabLst>
              <a:defRPr/>
            </a:pPr>
            <a:r>
              <a:rPr sz="1100" spc="-10" dirty="0">
                <a:solidFill>
                  <a:srgbClr val="454545"/>
                </a:solidFill>
                <a:latin typeface="Franklin Gothic Book"/>
                <a:cs typeface="Franklin Gothic Book"/>
              </a:rPr>
              <a:t>Conduct </a:t>
            </a:r>
            <a:r>
              <a:rPr sz="1100" spc="-5" dirty="0">
                <a:solidFill>
                  <a:srgbClr val="454545"/>
                </a:solidFill>
                <a:latin typeface="Franklin Gothic Book"/>
                <a:cs typeface="Franklin Gothic Book"/>
              </a:rPr>
              <a:t>of joint </a:t>
            </a:r>
            <a:r>
              <a:rPr sz="1100" u="sng" dirty="0">
                <a:solidFill>
                  <a:srgbClr val="454545"/>
                </a:solidFill>
                <a:uFill>
                  <a:solidFill>
                    <a:srgbClr val="454545"/>
                  </a:solidFill>
                </a:uFill>
                <a:latin typeface="Franklin Gothic Book"/>
                <a:cs typeface="Franklin Gothic Book"/>
              </a:rPr>
              <a:t>research and </a:t>
            </a:r>
            <a:r>
              <a:rPr sz="1100" u="sng" spc="-5" dirty="0">
                <a:solidFill>
                  <a:srgbClr val="454545"/>
                </a:solidFill>
                <a:uFill>
                  <a:solidFill>
                    <a:srgbClr val="454545"/>
                  </a:solidFill>
                </a:uFill>
                <a:latin typeface="Franklin Gothic Book"/>
                <a:cs typeface="Franklin Gothic Book"/>
              </a:rPr>
              <a:t>development</a:t>
            </a:r>
            <a:r>
              <a:rPr sz="1100" spc="-5" dirty="0">
                <a:solidFill>
                  <a:srgbClr val="454545"/>
                </a:solidFill>
                <a:latin typeface="Franklin Gothic Book"/>
                <a:cs typeface="Franklin Gothic Book"/>
              </a:rPr>
              <a:t> on the </a:t>
            </a:r>
            <a:r>
              <a:rPr sz="1100" spc="-10" dirty="0">
                <a:solidFill>
                  <a:srgbClr val="454545"/>
                </a:solidFill>
                <a:latin typeface="Franklin Gothic Book"/>
                <a:cs typeface="Franklin Gothic Book"/>
              </a:rPr>
              <a:t>health </a:t>
            </a:r>
            <a:r>
              <a:rPr sz="1100" spc="-5" dirty="0">
                <a:solidFill>
                  <a:srgbClr val="454545"/>
                </a:solidFill>
                <a:latin typeface="Franklin Gothic Book"/>
                <a:cs typeface="Franklin Gothic Book"/>
              </a:rPr>
              <a:t>effects of new and emerging</a:t>
            </a:r>
            <a:r>
              <a:rPr sz="1100" spc="125" dirty="0">
                <a:solidFill>
                  <a:srgbClr val="454545"/>
                </a:solidFill>
                <a:latin typeface="Franklin Gothic Book"/>
                <a:cs typeface="Franklin Gothic Book"/>
              </a:rPr>
              <a:t> </a:t>
            </a:r>
            <a:r>
              <a:rPr sz="1100" spc="-5" dirty="0">
                <a:solidFill>
                  <a:srgbClr val="454545"/>
                </a:solidFill>
                <a:latin typeface="Franklin Gothic Book"/>
                <a:cs typeface="Franklin Gothic Book"/>
              </a:rPr>
              <a:t>weapons</a:t>
            </a:r>
            <a:endParaRPr sz="1100" dirty="0">
              <a:solidFill>
                <a:prstClr val="black"/>
              </a:solidFill>
              <a:latin typeface="Franklin Gothic Book"/>
              <a:cs typeface="Franklin Gothic Book"/>
            </a:endParaRPr>
          </a:p>
          <a:p>
            <a:pPr marL="243828" indent="-231764" defTabSz="914355">
              <a:lnSpc>
                <a:spcPts val="1580"/>
              </a:lnSpc>
              <a:buClr>
                <a:srgbClr val="572830"/>
              </a:buClr>
              <a:buSzPct val="122727"/>
              <a:buFontTx/>
              <a:buAutoNum type="arabicPeriod"/>
              <a:tabLst>
                <a:tab pos="244463" algn="l"/>
              </a:tabLst>
              <a:defRPr/>
            </a:pPr>
            <a:r>
              <a:rPr sz="1100" spc="-5" dirty="0">
                <a:solidFill>
                  <a:srgbClr val="454545"/>
                </a:solidFill>
                <a:latin typeface="Franklin Gothic Book"/>
                <a:cs typeface="Franklin Gothic Book"/>
              </a:rPr>
              <a:t>Entrance</a:t>
            </a:r>
            <a:r>
              <a:rPr sz="1100" spc="30" dirty="0">
                <a:solidFill>
                  <a:srgbClr val="454545"/>
                </a:solidFill>
                <a:latin typeface="Franklin Gothic Book"/>
                <a:cs typeface="Franklin Gothic Book"/>
              </a:rPr>
              <a:t> </a:t>
            </a:r>
            <a:r>
              <a:rPr sz="1100" spc="-5" dirty="0">
                <a:solidFill>
                  <a:srgbClr val="454545"/>
                </a:solidFill>
                <a:latin typeface="Franklin Gothic Book"/>
                <a:cs typeface="Franklin Gothic Book"/>
              </a:rPr>
              <a:t>into</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agreements</a:t>
            </a:r>
            <a:r>
              <a:rPr sz="1100" spc="35" dirty="0">
                <a:solidFill>
                  <a:srgbClr val="454545"/>
                </a:solidFill>
                <a:latin typeface="Franklin Gothic Book"/>
                <a:cs typeface="Franklin Gothic Book"/>
              </a:rPr>
              <a:t> </a:t>
            </a:r>
            <a:r>
              <a:rPr sz="1100" spc="-5" dirty="0">
                <a:solidFill>
                  <a:srgbClr val="454545"/>
                </a:solidFill>
                <a:latin typeface="Franklin Gothic Book"/>
                <a:cs typeface="Franklin Gothic Book"/>
              </a:rPr>
              <a:t>with</a:t>
            </a:r>
            <a:r>
              <a:rPr sz="1100" spc="5" dirty="0">
                <a:solidFill>
                  <a:srgbClr val="454545"/>
                </a:solidFill>
                <a:latin typeface="Franklin Gothic Book"/>
                <a:cs typeface="Franklin Gothic Book"/>
              </a:rPr>
              <a:t> </a:t>
            </a:r>
            <a:r>
              <a:rPr sz="1100" spc="-5" dirty="0">
                <a:solidFill>
                  <a:srgbClr val="454545"/>
                </a:solidFill>
                <a:latin typeface="Franklin Gothic Book"/>
                <a:cs typeface="Franklin Gothic Book"/>
              </a:rPr>
              <a:t>military</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medical</a:t>
            </a:r>
            <a:r>
              <a:rPr sz="1100" spc="20" dirty="0">
                <a:solidFill>
                  <a:srgbClr val="454545"/>
                </a:solidFill>
                <a:latin typeface="Franklin Gothic Book"/>
                <a:cs typeface="Franklin Gothic Book"/>
              </a:rPr>
              <a:t> </a:t>
            </a:r>
            <a:r>
              <a:rPr sz="1100" spc="-5" dirty="0">
                <a:solidFill>
                  <a:srgbClr val="454545"/>
                </a:solidFill>
                <a:latin typeface="Franklin Gothic Book"/>
                <a:cs typeface="Franklin Gothic Book"/>
              </a:rPr>
              <a:t>schools</a:t>
            </a:r>
            <a:r>
              <a:rPr sz="1100" spc="20" dirty="0">
                <a:solidFill>
                  <a:srgbClr val="454545"/>
                </a:solidFill>
                <a:latin typeface="Franklin Gothic Book"/>
                <a:cs typeface="Franklin Gothic Book"/>
              </a:rPr>
              <a:t> </a:t>
            </a:r>
            <a:r>
              <a:rPr sz="1100" dirty="0">
                <a:solidFill>
                  <a:srgbClr val="454545"/>
                </a:solidFill>
                <a:latin typeface="Franklin Gothic Book"/>
                <a:cs typeface="Franklin Gothic Book"/>
              </a:rPr>
              <a:t>of</a:t>
            </a:r>
            <a:r>
              <a:rPr sz="1100" spc="5" dirty="0">
                <a:solidFill>
                  <a:srgbClr val="454545"/>
                </a:solidFill>
                <a:latin typeface="Franklin Gothic Book"/>
                <a:cs typeface="Franklin Gothic Book"/>
              </a:rPr>
              <a:t> </a:t>
            </a:r>
            <a:r>
              <a:rPr sz="1100" spc="-5" dirty="0">
                <a:solidFill>
                  <a:srgbClr val="454545"/>
                </a:solidFill>
                <a:latin typeface="Franklin Gothic Book"/>
                <a:cs typeface="Franklin Gothic Book"/>
              </a:rPr>
              <a:t>Ukraine</a:t>
            </a:r>
            <a:r>
              <a:rPr sz="1100" spc="15" dirty="0">
                <a:solidFill>
                  <a:srgbClr val="454545"/>
                </a:solidFill>
                <a:latin typeface="Franklin Gothic Book"/>
                <a:cs typeface="Franklin Gothic Book"/>
              </a:rPr>
              <a:t> </a:t>
            </a:r>
            <a:r>
              <a:rPr sz="1100" dirty="0">
                <a:solidFill>
                  <a:srgbClr val="454545"/>
                </a:solidFill>
                <a:latin typeface="Franklin Gothic Book"/>
                <a:cs typeface="Franklin Gothic Book"/>
              </a:rPr>
              <a:t>and</a:t>
            </a:r>
            <a:r>
              <a:rPr sz="1100" spc="10" dirty="0">
                <a:solidFill>
                  <a:srgbClr val="454545"/>
                </a:solidFill>
                <a:latin typeface="Franklin Gothic Book"/>
                <a:cs typeface="Franklin Gothic Book"/>
              </a:rPr>
              <a:t> </a:t>
            </a:r>
            <a:r>
              <a:rPr sz="1100" dirty="0">
                <a:solidFill>
                  <a:srgbClr val="454545"/>
                </a:solidFill>
                <a:latin typeface="Franklin Gothic Book"/>
                <a:cs typeface="Franklin Gothic Book"/>
              </a:rPr>
              <a:t>the</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Uniformed</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Services</a:t>
            </a:r>
            <a:r>
              <a:rPr sz="1100" spc="30" dirty="0">
                <a:solidFill>
                  <a:srgbClr val="454545"/>
                </a:solidFill>
                <a:latin typeface="Franklin Gothic Book"/>
                <a:cs typeface="Franklin Gothic Book"/>
              </a:rPr>
              <a:t> </a:t>
            </a:r>
            <a:r>
              <a:rPr sz="1100" spc="-5" dirty="0">
                <a:solidFill>
                  <a:srgbClr val="454545"/>
                </a:solidFill>
                <a:latin typeface="Franklin Gothic Book"/>
                <a:cs typeface="Franklin Gothic Book"/>
              </a:rPr>
              <a:t>University</a:t>
            </a:r>
            <a:r>
              <a:rPr sz="1100" spc="30" dirty="0">
                <a:solidFill>
                  <a:srgbClr val="454545"/>
                </a:solidFill>
                <a:latin typeface="Franklin Gothic Book"/>
                <a:cs typeface="Franklin Gothic Book"/>
              </a:rPr>
              <a:t> </a:t>
            </a:r>
            <a:r>
              <a:rPr sz="1100" dirty="0">
                <a:solidFill>
                  <a:srgbClr val="454545"/>
                </a:solidFill>
                <a:latin typeface="Franklin Gothic Book"/>
                <a:cs typeface="Franklin Gothic Book"/>
              </a:rPr>
              <a:t>of</a:t>
            </a:r>
            <a:r>
              <a:rPr sz="1100" spc="5" dirty="0">
                <a:solidFill>
                  <a:srgbClr val="454545"/>
                </a:solidFill>
                <a:latin typeface="Franklin Gothic Book"/>
                <a:cs typeface="Franklin Gothic Book"/>
              </a:rPr>
              <a:t> </a:t>
            </a:r>
            <a:r>
              <a:rPr sz="1100" spc="-5" dirty="0">
                <a:solidFill>
                  <a:srgbClr val="454545"/>
                </a:solidFill>
                <a:latin typeface="Franklin Gothic Book"/>
                <a:cs typeface="Franklin Gothic Book"/>
              </a:rPr>
              <a:t>the</a:t>
            </a:r>
            <a:r>
              <a:rPr sz="1100" spc="15" dirty="0">
                <a:solidFill>
                  <a:srgbClr val="454545"/>
                </a:solidFill>
                <a:latin typeface="Franklin Gothic Book"/>
                <a:cs typeface="Franklin Gothic Book"/>
              </a:rPr>
              <a:t> </a:t>
            </a:r>
            <a:r>
              <a:rPr sz="1100" spc="-5" dirty="0">
                <a:solidFill>
                  <a:srgbClr val="454545"/>
                </a:solidFill>
                <a:latin typeface="Franklin Gothic Book"/>
                <a:cs typeface="Franklin Gothic Book"/>
              </a:rPr>
              <a:t>Health</a:t>
            </a:r>
            <a:r>
              <a:rPr sz="1100" spc="25" dirty="0">
                <a:solidFill>
                  <a:srgbClr val="454545"/>
                </a:solidFill>
                <a:latin typeface="Franklin Gothic Book"/>
                <a:cs typeface="Franklin Gothic Book"/>
              </a:rPr>
              <a:t> </a:t>
            </a:r>
            <a:r>
              <a:rPr sz="1100" spc="-5" dirty="0">
                <a:solidFill>
                  <a:srgbClr val="454545"/>
                </a:solidFill>
                <a:latin typeface="Franklin Gothic Book"/>
                <a:cs typeface="Franklin Gothic Book"/>
              </a:rPr>
              <a:t>Sciences</a:t>
            </a:r>
            <a:r>
              <a:rPr sz="1100" spc="30" dirty="0">
                <a:solidFill>
                  <a:srgbClr val="454545"/>
                </a:solidFill>
                <a:latin typeface="Franklin Gothic Book"/>
                <a:cs typeface="Franklin Gothic Book"/>
              </a:rPr>
              <a:t> </a:t>
            </a:r>
            <a:r>
              <a:rPr sz="1100" spc="-5" dirty="0">
                <a:solidFill>
                  <a:srgbClr val="454545"/>
                </a:solidFill>
                <a:latin typeface="Franklin Gothic Book"/>
                <a:cs typeface="Franklin Gothic Book"/>
              </a:rPr>
              <a:t>for</a:t>
            </a:r>
            <a:endParaRPr sz="1100" dirty="0">
              <a:solidFill>
                <a:prstClr val="black"/>
              </a:solidFill>
              <a:latin typeface="Franklin Gothic Book"/>
              <a:cs typeface="Franklin Gothic Book"/>
            </a:endParaRPr>
          </a:p>
          <a:p>
            <a:pPr marL="243828" defTabSz="914355">
              <a:lnSpc>
                <a:spcPts val="1295"/>
              </a:lnSpc>
              <a:defRPr/>
            </a:pPr>
            <a:r>
              <a:rPr sz="1100" u="sng" spc="-5" dirty="0">
                <a:solidFill>
                  <a:srgbClr val="454545"/>
                </a:solidFill>
                <a:uFill>
                  <a:solidFill>
                    <a:srgbClr val="454545"/>
                  </a:solidFill>
                </a:uFill>
                <a:latin typeface="Franklin Gothic Book"/>
                <a:cs typeface="Franklin Gothic Book"/>
              </a:rPr>
              <a:t>reciprocal </a:t>
            </a:r>
            <a:r>
              <a:rPr sz="1100" u="sng" dirty="0">
                <a:solidFill>
                  <a:srgbClr val="454545"/>
                </a:solidFill>
                <a:uFill>
                  <a:solidFill>
                    <a:srgbClr val="454545"/>
                  </a:solidFill>
                </a:uFill>
                <a:latin typeface="Franklin Gothic Book"/>
                <a:cs typeface="Franklin Gothic Book"/>
              </a:rPr>
              <a:t>education programs </a:t>
            </a:r>
            <a:r>
              <a:rPr sz="1100" spc="-5" dirty="0">
                <a:solidFill>
                  <a:srgbClr val="454545"/>
                </a:solidFill>
                <a:latin typeface="Franklin Gothic Book"/>
                <a:cs typeface="Franklin Gothic Book"/>
              </a:rPr>
              <a:t>under which students receive specialized military medical</a:t>
            </a:r>
            <a:r>
              <a:rPr sz="1100" spc="80" dirty="0">
                <a:solidFill>
                  <a:srgbClr val="454545"/>
                </a:solidFill>
                <a:latin typeface="Franklin Gothic Book"/>
                <a:cs typeface="Franklin Gothic Book"/>
              </a:rPr>
              <a:t> </a:t>
            </a:r>
            <a:r>
              <a:rPr sz="1100" spc="-5" dirty="0">
                <a:solidFill>
                  <a:srgbClr val="454545"/>
                </a:solidFill>
                <a:latin typeface="Franklin Gothic Book"/>
                <a:cs typeface="Franklin Gothic Book"/>
              </a:rPr>
              <a:t>instruction</a:t>
            </a:r>
            <a:endParaRPr sz="1100" dirty="0">
              <a:solidFill>
                <a:prstClr val="black"/>
              </a:solidFill>
              <a:latin typeface="Franklin Gothic Book"/>
              <a:cs typeface="Franklin Gothic Book"/>
            </a:endParaRPr>
          </a:p>
          <a:p>
            <a:pPr marL="243828" marR="9525" indent="-231764" defTabSz="914355">
              <a:lnSpc>
                <a:spcPts val="1320"/>
              </a:lnSpc>
              <a:spcBef>
                <a:spcPts val="305"/>
              </a:spcBef>
              <a:buClr>
                <a:srgbClr val="572830"/>
              </a:buClr>
              <a:buSzPct val="122727"/>
              <a:buFontTx/>
              <a:buAutoNum type="arabicPeriod" startAt="6"/>
              <a:tabLst>
                <a:tab pos="244463" algn="l"/>
              </a:tabLst>
              <a:defRPr/>
            </a:pPr>
            <a:r>
              <a:rPr sz="1100" spc="-5" dirty="0">
                <a:solidFill>
                  <a:srgbClr val="454545"/>
                </a:solidFill>
                <a:latin typeface="Franklin Gothic Book"/>
                <a:cs typeface="Franklin Gothic Book"/>
              </a:rPr>
              <a:t>Provision of support to Ukraine for facilitating the establishment of a </a:t>
            </a:r>
            <a:r>
              <a:rPr sz="1100" spc="-10" dirty="0">
                <a:solidFill>
                  <a:srgbClr val="454545"/>
                </a:solidFill>
                <a:latin typeface="Franklin Gothic Book"/>
                <a:cs typeface="Franklin Gothic Book"/>
              </a:rPr>
              <a:t>program </a:t>
            </a:r>
            <a:r>
              <a:rPr sz="1100" spc="-5" dirty="0">
                <a:solidFill>
                  <a:srgbClr val="454545"/>
                </a:solidFill>
                <a:latin typeface="Franklin Gothic Book"/>
                <a:cs typeface="Franklin Gothic Book"/>
              </a:rPr>
              <a:t>substantially similar to the </a:t>
            </a:r>
            <a:r>
              <a:rPr sz="1100" u="sng" dirty="0">
                <a:solidFill>
                  <a:srgbClr val="454545"/>
                </a:solidFill>
                <a:uFill>
                  <a:solidFill>
                    <a:srgbClr val="454545"/>
                  </a:solidFill>
                </a:uFill>
                <a:latin typeface="Franklin Gothic Book"/>
                <a:cs typeface="Franklin Gothic Book"/>
              </a:rPr>
              <a:t>Wounded </a:t>
            </a:r>
            <a:r>
              <a:rPr sz="1100" u="sng" spc="-5" dirty="0">
                <a:solidFill>
                  <a:srgbClr val="454545"/>
                </a:solidFill>
                <a:uFill>
                  <a:solidFill>
                    <a:srgbClr val="454545"/>
                  </a:solidFill>
                </a:uFill>
                <a:latin typeface="Franklin Gothic Book"/>
                <a:cs typeface="Franklin Gothic Book"/>
              </a:rPr>
              <a:t>Warrior Program </a:t>
            </a:r>
            <a:r>
              <a:rPr sz="1100" spc="-5" dirty="0">
                <a:solidFill>
                  <a:srgbClr val="454545"/>
                </a:solidFill>
                <a:latin typeface="Franklin Gothic Book"/>
                <a:cs typeface="Franklin Gothic Book"/>
              </a:rPr>
              <a:t> in Ukraine</a:t>
            </a:r>
            <a:endParaRPr sz="1100" dirty="0">
              <a:solidFill>
                <a:prstClr val="black"/>
              </a:solidFill>
              <a:latin typeface="Franklin Gothic Book"/>
              <a:cs typeface="Franklin Gothic Book"/>
            </a:endParaRPr>
          </a:p>
          <a:p>
            <a:pPr marL="243828" indent="-231764" defTabSz="914355">
              <a:lnSpc>
                <a:spcPts val="1590"/>
              </a:lnSpc>
              <a:buClr>
                <a:srgbClr val="572830"/>
              </a:buClr>
              <a:buSzPct val="122727"/>
              <a:buFontTx/>
              <a:buAutoNum type="arabicPeriod" startAt="6"/>
              <a:tabLst>
                <a:tab pos="244463" algn="l"/>
              </a:tabLst>
              <a:defRPr/>
            </a:pPr>
            <a:r>
              <a:rPr sz="1100" spc="-5" dirty="0">
                <a:solidFill>
                  <a:srgbClr val="454545"/>
                </a:solidFill>
                <a:latin typeface="Franklin Gothic Book"/>
                <a:cs typeface="Franklin Gothic Book"/>
              </a:rPr>
              <a:t>Provision of </a:t>
            </a:r>
            <a:r>
              <a:rPr sz="1100" u="sng" spc="-5" dirty="0">
                <a:solidFill>
                  <a:srgbClr val="454545"/>
                </a:solidFill>
                <a:uFill>
                  <a:solidFill>
                    <a:srgbClr val="454545"/>
                  </a:solidFill>
                </a:uFill>
                <a:latin typeface="Franklin Gothic Book"/>
                <a:cs typeface="Franklin Gothic Book"/>
              </a:rPr>
              <a:t>training</a:t>
            </a:r>
            <a:r>
              <a:rPr sz="1100" spc="-5" dirty="0">
                <a:solidFill>
                  <a:srgbClr val="454545"/>
                </a:solidFill>
                <a:latin typeface="Franklin Gothic Book"/>
                <a:cs typeface="Franklin Gothic Book"/>
              </a:rPr>
              <a:t> to the armed forces of Ukraine in the following</a:t>
            </a:r>
            <a:r>
              <a:rPr sz="1100" spc="105" dirty="0">
                <a:solidFill>
                  <a:srgbClr val="454545"/>
                </a:solidFill>
                <a:latin typeface="Franklin Gothic Book"/>
                <a:cs typeface="Franklin Gothic Book"/>
              </a:rPr>
              <a:t> </a:t>
            </a:r>
            <a:r>
              <a:rPr sz="1100" spc="-5" dirty="0">
                <a:solidFill>
                  <a:srgbClr val="454545"/>
                </a:solidFill>
                <a:latin typeface="Franklin Gothic Book"/>
                <a:cs typeface="Franklin Gothic Book"/>
              </a:rPr>
              <a:t>areas:</a:t>
            </a:r>
            <a:endParaRPr sz="1100" dirty="0">
              <a:solidFill>
                <a:prstClr val="black"/>
              </a:solidFill>
              <a:latin typeface="Franklin Gothic Book"/>
              <a:cs typeface="Franklin Gothic Book"/>
            </a:endParaRPr>
          </a:p>
          <a:p>
            <a:pPr marL="469877" lvl="1" indent="-171442" defTabSz="914355">
              <a:spcBef>
                <a:spcPts val="175"/>
              </a:spcBef>
              <a:buClr>
                <a:srgbClr val="091F68"/>
              </a:buClr>
              <a:buFontTx/>
              <a:buAutoNum type="alphaUcPeriod"/>
              <a:tabLst>
                <a:tab pos="469877" algn="l"/>
              </a:tabLst>
              <a:defRPr/>
            </a:pPr>
            <a:r>
              <a:rPr sz="900" spc="-5" dirty="0">
                <a:solidFill>
                  <a:srgbClr val="454545"/>
                </a:solidFill>
                <a:latin typeface="Franklin Gothic Book"/>
                <a:cs typeface="Franklin Gothic Book"/>
              </a:rPr>
              <a:t>Health matters relating </a:t>
            </a:r>
            <a:r>
              <a:rPr sz="900" dirty="0">
                <a:solidFill>
                  <a:srgbClr val="454545"/>
                </a:solidFill>
                <a:latin typeface="Franklin Gothic Book"/>
                <a:cs typeface="Franklin Gothic Book"/>
              </a:rPr>
              <a:t>to </a:t>
            </a:r>
            <a:r>
              <a:rPr sz="900" spc="-5" dirty="0">
                <a:solidFill>
                  <a:srgbClr val="454545"/>
                </a:solidFill>
                <a:latin typeface="Franklin Gothic Book"/>
                <a:cs typeface="Franklin Gothic Book"/>
              </a:rPr>
              <a:t>chemical, biological, radiological, nuclear and </a:t>
            </a:r>
            <a:r>
              <a:rPr sz="900" dirty="0">
                <a:solidFill>
                  <a:srgbClr val="454545"/>
                </a:solidFill>
                <a:latin typeface="Franklin Gothic Book"/>
                <a:cs typeface="Franklin Gothic Book"/>
              </a:rPr>
              <a:t>explosive</a:t>
            </a:r>
            <a:r>
              <a:rPr sz="900" spc="114" dirty="0">
                <a:solidFill>
                  <a:srgbClr val="454545"/>
                </a:solidFill>
                <a:latin typeface="Franklin Gothic Book"/>
                <a:cs typeface="Franklin Gothic Book"/>
              </a:rPr>
              <a:t> </a:t>
            </a:r>
            <a:r>
              <a:rPr sz="900" spc="-5" dirty="0">
                <a:solidFill>
                  <a:srgbClr val="454545"/>
                </a:solidFill>
                <a:latin typeface="Franklin Gothic Book"/>
                <a:cs typeface="Franklin Gothic Book"/>
              </a:rPr>
              <a:t>weapons</a:t>
            </a:r>
            <a:endParaRPr sz="900" dirty="0">
              <a:solidFill>
                <a:prstClr val="black"/>
              </a:solidFill>
              <a:latin typeface="Franklin Gothic Book"/>
              <a:cs typeface="Franklin Gothic Book"/>
            </a:endParaRPr>
          </a:p>
          <a:p>
            <a:pPr marL="469877" lvl="1" indent="-171442" defTabSz="914355">
              <a:spcBef>
                <a:spcPts val="215"/>
              </a:spcBef>
              <a:buClr>
                <a:srgbClr val="091F68"/>
              </a:buClr>
              <a:buFontTx/>
              <a:buAutoNum type="alphaUcPeriod"/>
              <a:tabLst>
                <a:tab pos="469877" algn="l"/>
              </a:tabLst>
              <a:defRPr/>
            </a:pPr>
            <a:r>
              <a:rPr sz="900" spc="-5" dirty="0">
                <a:solidFill>
                  <a:srgbClr val="454545"/>
                </a:solidFill>
                <a:latin typeface="Franklin Gothic Book"/>
                <a:cs typeface="Franklin Gothic Book"/>
              </a:rPr>
              <a:t>Preventive medicine and infectious</a:t>
            </a:r>
            <a:r>
              <a:rPr sz="900" spc="10" dirty="0">
                <a:solidFill>
                  <a:srgbClr val="454545"/>
                </a:solidFill>
                <a:latin typeface="Franklin Gothic Book"/>
                <a:cs typeface="Franklin Gothic Book"/>
              </a:rPr>
              <a:t> </a:t>
            </a:r>
            <a:r>
              <a:rPr sz="900" dirty="0">
                <a:solidFill>
                  <a:srgbClr val="454545"/>
                </a:solidFill>
                <a:latin typeface="Franklin Gothic Book"/>
                <a:cs typeface="Franklin Gothic Book"/>
              </a:rPr>
              <a:t>disease</a:t>
            </a:r>
            <a:endParaRPr sz="900" dirty="0">
              <a:solidFill>
                <a:prstClr val="black"/>
              </a:solidFill>
              <a:latin typeface="Franklin Gothic Book"/>
              <a:cs typeface="Franklin Gothic Book"/>
            </a:endParaRPr>
          </a:p>
          <a:p>
            <a:pPr marL="469877" lvl="1" indent="-171442" defTabSz="914355">
              <a:spcBef>
                <a:spcPts val="215"/>
              </a:spcBef>
              <a:buClr>
                <a:srgbClr val="091F68"/>
              </a:buClr>
              <a:buFontTx/>
              <a:buAutoNum type="alphaUcPeriod"/>
              <a:tabLst>
                <a:tab pos="469877" algn="l"/>
              </a:tabLst>
              <a:defRPr/>
            </a:pPr>
            <a:r>
              <a:rPr sz="900" spc="-5" dirty="0">
                <a:solidFill>
                  <a:srgbClr val="454545"/>
                </a:solidFill>
                <a:latin typeface="Franklin Gothic Book"/>
                <a:cs typeface="Franklin Gothic Book"/>
              </a:rPr>
              <a:t>Post traumatic stress</a:t>
            </a:r>
            <a:r>
              <a:rPr sz="900" spc="-15" dirty="0">
                <a:solidFill>
                  <a:srgbClr val="454545"/>
                </a:solidFill>
                <a:latin typeface="Franklin Gothic Book"/>
                <a:cs typeface="Franklin Gothic Book"/>
              </a:rPr>
              <a:t> </a:t>
            </a:r>
            <a:r>
              <a:rPr sz="900" dirty="0">
                <a:solidFill>
                  <a:srgbClr val="454545"/>
                </a:solidFill>
                <a:latin typeface="Franklin Gothic Book"/>
                <a:cs typeface="Franklin Gothic Book"/>
              </a:rPr>
              <a:t>disorder</a:t>
            </a:r>
            <a:endParaRPr sz="900" dirty="0">
              <a:solidFill>
                <a:prstClr val="black"/>
              </a:solidFill>
              <a:latin typeface="Franklin Gothic Book"/>
              <a:cs typeface="Franklin Gothic Book"/>
            </a:endParaRPr>
          </a:p>
          <a:p>
            <a:pPr marL="469877" lvl="1" indent="-171442" defTabSz="914355">
              <a:spcBef>
                <a:spcPts val="219"/>
              </a:spcBef>
              <a:buClr>
                <a:srgbClr val="091F68"/>
              </a:buClr>
              <a:buFontTx/>
              <a:buAutoNum type="alphaUcPeriod"/>
              <a:tabLst>
                <a:tab pos="469877" algn="l"/>
              </a:tabLst>
              <a:defRPr/>
            </a:pPr>
            <a:r>
              <a:rPr sz="900" spc="-5" dirty="0">
                <a:solidFill>
                  <a:srgbClr val="454545"/>
                </a:solidFill>
                <a:latin typeface="Franklin Gothic Book"/>
                <a:cs typeface="Franklin Gothic Book"/>
              </a:rPr>
              <a:t>Suicide</a:t>
            </a:r>
            <a:r>
              <a:rPr sz="900" spc="15" dirty="0">
                <a:solidFill>
                  <a:srgbClr val="454545"/>
                </a:solidFill>
                <a:latin typeface="Franklin Gothic Book"/>
                <a:cs typeface="Franklin Gothic Book"/>
              </a:rPr>
              <a:t> </a:t>
            </a:r>
            <a:r>
              <a:rPr sz="900" spc="-5" dirty="0">
                <a:solidFill>
                  <a:srgbClr val="454545"/>
                </a:solidFill>
                <a:latin typeface="Franklin Gothic Book"/>
                <a:cs typeface="Franklin Gothic Book"/>
              </a:rPr>
              <a:t>prevention</a:t>
            </a:r>
            <a:endParaRPr sz="900" dirty="0">
              <a:solidFill>
                <a:prstClr val="black"/>
              </a:solidFill>
              <a:latin typeface="Franklin Gothic Book"/>
              <a:cs typeface="Franklin Gothic Book"/>
            </a:endParaRPr>
          </a:p>
          <a:p>
            <a:pPr marL="243828" indent="-231764" defTabSz="914355">
              <a:lnSpc>
                <a:spcPts val="1600"/>
              </a:lnSpc>
              <a:spcBef>
                <a:spcPts val="5"/>
              </a:spcBef>
              <a:buClr>
                <a:srgbClr val="572830"/>
              </a:buClr>
              <a:buSzPct val="122727"/>
              <a:buFontTx/>
              <a:buAutoNum type="arabicPeriod" startAt="6"/>
              <a:tabLst>
                <a:tab pos="244463" algn="l"/>
              </a:tabLst>
              <a:defRPr/>
            </a:pPr>
            <a:r>
              <a:rPr sz="1100" spc="-5" dirty="0">
                <a:solidFill>
                  <a:srgbClr val="454545"/>
                </a:solidFill>
                <a:latin typeface="Franklin Gothic Book"/>
                <a:cs typeface="Franklin Gothic Book"/>
              </a:rPr>
              <a:t>The maintenance of a </a:t>
            </a:r>
            <a:r>
              <a:rPr sz="1100" u="sng" spc="-5" dirty="0">
                <a:solidFill>
                  <a:srgbClr val="454545"/>
                </a:solidFill>
                <a:uFill>
                  <a:solidFill>
                    <a:srgbClr val="454545"/>
                  </a:solidFill>
                </a:uFill>
                <a:latin typeface="Franklin Gothic Book"/>
                <a:cs typeface="Franklin Gothic Book"/>
              </a:rPr>
              <a:t>list of </a:t>
            </a:r>
            <a:r>
              <a:rPr sz="1100" u="sng" dirty="0">
                <a:solidFill>
                  <a:srgbClr val="454545"/>
                </a:solidFill>
                <a:uFill>
                  <a:solidFill>
                    <a:srgbClr val="454545"/>
                  </a:solidFill>
                </a:uFill>
                <a:latin typeface="Franklin Gothic Book"/>
                <a:cs typeface="Franklin Gothic Book"/>
              </a:rPr>
              <a:t>medical supplies and </a:t>
            </a:r>
            <a:r>
              <a:rPr sz="1100" u="sng" spc="-5" dirty="0">
                <a:solidFill>
                  <a:srgbClr val="454545"/>
                </a:solidFill>
                <a:uFill>
                  <a:solidFill>
                    <a:srgbClr val="454545"/>
                  </a:solidFill>
                </a:uFill>
                <a:latin typeface="Franklin Gothic Book"/>
                <a:cs typeface="Franklin Gothic Book"/>
              </a:rPr>
              <a:t>equipment</a:t>
            </a:r>
            <a:r>
              <a:rPr sz="1100" spc="10" dirty="0">
                <a:solidFill>
                  <a:srgbClr val="454545"/>
                </a:solidFill>
                <a:latin typeface="Franklin Gothic Book"/>
                <a:cs typeface="Franklin Gothic Book"/>
              </a:rPr>
              <a:t> </a:t>
            </a:r>
            <a:r>
              <a:rPr sz="1100" spc="-5" dirty="0">
                <a:solidFill>
                  <a:srgbClr val="454545"/>
                </a:solidFill>
                <a:latin typeface="Franklin Gothic Book"/>
                <a:cs typeface="Franklin Gothic Book"/>
              </a:rPr>
              <a:t>needed</a:t>
            </a:r>
            <a:endParaRPr sz="1100" dirty="0">
              <a:solidFill>
                <a:prstClr val="black"/>
              </a:solidFill>
              <a:latin typeface="Franklin Gothic Book"/>
              <a:cs typeface="Franklin Gothic Book"/>
            </a:endParaRPr>
          </a:p>
          <a:p>
            <a:pPr marL="243828" indent="-231764" defTabSz="914355">
              <a:lnSpc>
                <a:spcPts val="1600"/>
              </a:lnSpc>
              <a:buClr>
                <a:srgbClr val="572830"/>
              </a:buClr>
              <a:buSzPct val="122727"/>
              <a:buFontTx/>
              <a:buAutoNum type="arabicPeriod" startAt="6"/>
              <a:tabLst>
                <a:tab pos="244463" algn="l"/>
              </a:tabLst>
              <a:defRPr/>
            </a:pPr>
            <a:r>
              <a:rPr sz="1100" spc="-5" dirty="0">
                <a:solidFill>
                  <a:srgbClr val="454545"/>
                </a:solidFill>
                <a:latin typeface="Franklin Gothic Book"/>
                <a:cs typeface="Franklin Gothic Book"/>
              </a:rPr>
              <a:t>Such other elements </a:t>
            </a:r>
            <a:r>
              <a:rPr sz="1100" dirty="0">
                <a:solidFill>
                  <a:srgbClr val="454545"/>
                </a:solidFill>
                <a:latin typeface="Franklin Gothic Book"/>
                <a:cs typeface="Franklin Gothic Book"/>
              </a:rPr>
              <a:t>as the </a:t>
            </a:r>
            <a:r>
              <a:rPr sz="1100" spc="-5" dirty="0">
                <a:solidFill>
                  <a:srgbClr val="454545"/>
                </a:solidFill>
                <a:latin typeface="Franklin Gothic Book"/>
                <a:cs typeface="Franklin Gothic Book"/>
              </a:rPr>
              <a:t>Secretary </a:t>
            </a:r>
            <a:r>
              <a:rPr sz="1100" dirty="0">
                <a:solidFill>
                  <a:srgbClr val="454545"/>
                </a:solidFill>
                <a:latin typeface="Franklin Gothic Book"/>
                <a:cs typeface="Franklin Gothic Book"/>
              </a:rPr>
              <a:t>of </a:t>
            </a:r>
            <a:r>
              <a:rPr sz="1100" spc="-5" dirty="0">
                <a:solidFill>
                  <a:srgbClr val="454545"/>
                </a:solidFill>
                <a:latin typeface="Franklin Gothic Book"/>
                <a:cs typeface="Franklin Gothic Book"/>
              </a:rPr>
              <a:t>Defense </a:t>
            </a:r>
            <a:r>
              <a:rPr sz="1100" dirty="0">
                <a:solidFill>
                  <a:srgbClr val="454545"/>
                </a:solidFill>
                <a:latin typeface="Franklin Gothic Book"/>
                <a:cs typeface="Franklin Gothic Book"/>
              </a:rPr>
              <a:t>may </a:t>
            </a:r>
            <a:r>
              <a:rPr sz="1100" spc="-5" dirty="0">
                <a:solidFill>
                  <a:srgbClr val="454545"/>
                </a:solidFill>
                <a:latin typeface="Franklin Gothic Book"/>
                <a:cs typeface="Franklin Gothic Book"/>
              </a:rPr>
              <a:t>determine</a:t>
            </a:r>
            <a:r>
              <a:rPr sz="1100" spc="140" dirty="0">
                <a:solidFill>
                  <a:srgbClr val="454545"/>
                </a:solidFill>
                <a:latin typeface="Franklin Gothic Book"/>
                <a:cs typeface="Franklin Gothic Book"/>
              </a:rPr>
              <a:t> </a:t>
            </a:r>
            <a:r>
              <a:rPr sz="1100" spc="-5" dirty="0">
                <a:solidFill>
                  <a:srgbClr val="454545"/>
                </a:solidFill>
                <a:latin typeface="Franklin Gothic Book"/>
                <a:cs typeface="Franklin Gothic Book"/>
              </a:rPr>
              <a:t>appropriate</a:t>
            </a:r>
            <a:endParaRPr sz="1100" dirty="0">
              <a:solidFill>
                <a:prstClr val="black"/>
              </a:solidFill>
              <a:latin typeface="Franklin Gothic Book"/>
              <a:cs typeface="Franklin Gothic Book"/>
            </a:endParaRPr>
          </a:p>
        </p:txBody>
      </p:sp>
      <p:pic>
        <p:nvPicPr>
          <p:cNvPr id="5" name="Picture 4">
            <a:extLst>
              <a:ext uri="{FF2B5EF4-FFF2-40B4-BE49-F238E27FC236}">
                <a16:creationId xmlns:a16="http://schemas.microsoft.com/office/drawing/2014/main" id="{74EA2F2B-BDB6-62B2-D5D9-D5FE21D131A1}"/>
              </a:ext>
            </a:extLst>
          </p:cNvPr>
          <p:cNvPicPr>
            <a:picLocks noChangeAspect="1"/>
          </p:cNvPicPr>
          <p:nvPr/>
        </p:nvPicPr>
        <p:blipFill>
          <a:blip r:embed="rId2"/>
          <a:stretch>
            <a:fillRect/>
          </a:stretch>
        </p:blipFill>
        <p:spPr>
          <a:xfrm>
            <a:off x="6223466" y="3266811"/>
            <a:ext cx="2143125" cy="1200150"/>
          </a:xfrm>
          <a:prstGeom prst="rect">
            <a:avLst/>
          </a:prstGeom>
        </p:spPr>
      </p:pic>
    </p:spTree>
    <p:extLst>
      <p:ext uri="{BB962C8B-B14F-4D97-AF65-F5344CB8AC3E}">
        <p14:creationId xmlns:p14="http://schemas.microsoft.com/office/powerpoint/2010/main" val="3463133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6D94-A96E-9615-C3AD-AAD370B9D4EA}"/>
              </a:ext>
            </a:extLst>
          </p:cNvPr>
          <p:cNvSpPr>
            <a:spLocks noGrp="1"/>
          </p:cNvSpPr>
          <p:nvPr>
            <p:ph type="title"/>
          </p:nvPr>
        </p:nvSpPr>
        <p:spPr/>
        <p:txBody>
          <a:bodyPr/>
          <a:lstStyle/>
          <a:p>
            <a:r>
              <a:rPr lang="en-US" dirty="0"/>
              <a:t>Membership Program Area</a:t>
            </a:r>
          </a:p>
        </p:txBody>
      </p:sp>
      <p:sp>
        <p:nvSpPr>
          <p:cNvPr id="3" name="Content Placeholder 2">
            <a:extLst>
              <a:ext uri="{FF2B5EF4-FFF2-40B4-BE49-F238E27FC236}">
                <a16:creationId xmlns:a16="http://schemas.microsoft.com/office/drawing/2014/main" id="{9CAAFAB2-2074-AC00-53E7-CAAD2FBA78F7}"/>
              </a:ext>
            </a:extLst>
          </p:cNvPr>
          <p:cNvSpPr>
            <a:spLocks noGrp="1"/>
          </p:cNvSpPr>
          <p:nvPr>
            <p:ph idx="1"/>
          </p:nvPr>
        </p:nvSpPr>
        <p:spPr/>
        <p:txBody>
          <a:bodyPr/>
          <a:lstStyle/>
          <a:p>
            <a:r>
              <a:rPr lang="fi-FI" dirty="0"/>
              <a:t>Chair, Krista L. Kaups MD, MSC, FACS</a:t>
            </a:r>
          </a:p>
          <a:p>
            <a:r>
              <a:rPr lang="en-US" sz="2000" i="1" dirty="0"/>
              <a:t>incoming</a:t>
            </a:r>
            <a:r>
              <a:rPr lang="en-US" dirty="0"/>
              <a:t> Chair – Stephen L. Barnes, MD, FACS</a:t>
            </a:r>
          </a:p>
        </p:txBody>
      </p:sp>
    </p:spTree>
    <p:extLst>
      <p:ext uri="{BB962C8B-B14F-4D97-AF65-F5344CB8AC3E}">
        <p14:creationId xmlns:p14="http://schemas.microsoft.com/office/powerpoint/2010/main" val="4102063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F3E980-86A5-7819-F34D-32125820CC90}"/>
              </a:ext>
            </a:extLst>
          </p:cNvPr>
          <p:cNvSpPr/>
          <p:nvPr/>
        </p:nvSpPr>
        <p:spPr>
          <a:xfrm>
            <a:off x="147841" y="89051"/>
            <a:ext cx="1376159" cy="4159100"/>
          </a:xfrm>
          <a:prstGeom prst="rect">
            <a:avLst/>
          </a:prstGeom>
          <a:solidFill>
            <a:schemeClr val="tx1">
              <a:lumMod val="75000"/>
              <a:lumOff val="25000"/>
            </a:schemeClr>
          </a:solidFill>
          <a:effectLst>
            <a:glow rad="76200">
              <a:schemeClr val="tx1">
                <a:lumMod val="85000"/>
                <a:lumOff val="15000"/>
                <a:alpha val="95000"/>
              </a:schemeClr>
            </a:glow>
            <a:outerShdw sx="1000" sy="1000" algn="ctr" rotWithShape="0">
              <a:srgbClr val="000000"/>
            </a:outerShdw>
          </a:effectLst>
          <a:scene3d>
            <a:camera prst="orthographicFront"/>
            <a:lightRig rig="threePt" dir="t"/>
          </a:scene3d>
          <a:sp3d contourW="12700">
            <a:bevelT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Title 3">
            <a:extLst>
              <a:ext uri="{FF2B5EF4-FFF2-40B4-BE49-F238E27FC236}">
                <a16:creationId xmlns:a16="http://schemas.microsoft.com/office/drawing/2014/main" id="{F3A9ECC9-4367-0F49-63E3-A02907A8DDF2}"/>
              </a:ext>
            </a:extLst>
          </p:cNvPr>
          <p:cNvSpPr txBox="1">
            <a:spLocks/>
          </p:cNvSpPr>
          <p:nvPr/>
        </p:nvSpPr>
        <p:spPr>
          <a:xfrm>
            <a:off x="304800" y="742950"/>
            <a:ext cx="939257" cy="2565438"/>
          </a:xfrm>
          <a:prstGeom prst="rect">
            <a:avLst/>
          </a:prstGeom>
        </p:spPr>
        <p:txBody>
          <a:bodyPr vert="vert270"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FFFF"/>
                </a:solidFill>
              </a:rPr>
              <a:t>Engagement</a:t>
            </a:r>
          </a:p>
        </p:txBody>
      </p:sp>
      <p:pic>
        <p:nvPicPr>
          <p:cNvPr id="42" name="Picture 41">
            <a:extLst>
              <a:ext uri="{FF2B5EF4-FFF2-40B4-BE49-F238E27FC236}">
                <a16:creationId xmlns:a16="http://schemas.microsoft.com/office/drawing/2014/main" id="{85039322-8124-D90F-A56F-27A51E4CD119}"/>
              </a:ext>
            </a:extLst>
          </p:cNvPr>
          <p:cNvPicPr>
            <a:picLocks noChangeAspect="1"/>
          </p:cNvPicPr>
          <p:nvPr/>
        </p:nvPicPr>
        <p:blipFill rotWithShape="1">
          <a:blip r:embed="rId2"/>
          <a:srcRect l="1903" r="1190"/>
          <a:stretch/>
        </p:blipFill>
        <p:spPr>
          <a:xfrm>
            <a:off x="1828800" y="209550"/>
            <a:ext cx="7226891" cy="4159100"/>
          </a:xfrm>
          <a:prstGeom prst="rect">
            <a:avLst/>
          </a:prstGeom>
        </p:spPr>
      </p:pic>
    </p:spTree>
    <p:extLst>
      <p:ext uri="{BB962C8B-B14F-4D97-AF65-F5344CB8AC3E}">
        <p14:creationId xmlns:p14="http://schemas.microsoft.com/office/powerpoint/2010/main" val="3254483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EA4F5-0BB0-27F1-578E-EB5FD920A9B4}"/>
              </a:ext>
            </a:extLst>
          </p:cNvPr>
          <p:cNvPicPr>
            <a:picLocks noChangeAspect="1"/>
          </p:cNvPicPr>
          <p:nvPr/>
        </p:nvPicPr>
        <p:blipFill>
          <a:blip r:embed="rId3"/>
          <a:stretch>
            <a:fillRect/>
          </a:stretch>
        </p:blipFill>
        <p:spPr>
          <a:xfrm>
            <a:off x="457200" y="545158"/>
            <a:ext cx="8534400" cy="3849667"/>
          </a:xfrm>
          <a:prstGeom prst="rect">
            <a:avLst/>
          </a:prstGeom>
        </p:spPr>
      </p:pic>
      <p:sp>
        <p:nvSpPr>
          <p:cNvPr id="7" name="Title 1">
            <a:extLst>
              <a:ext uri="{FF2B5EF4-FFF2-40B4-BE49-F238E27FC236}">
                <a16:creationId xmlns:a16="http://schemas.microsoft.com/office/drawing/2014/main" id="{0EB1E1FB-F07D-C605-6770-867F9194972C}"/>
              </a:ext>
            </a:extLst>
          </p:cNvPr>
          <p:cNvSpPr>
            <a:spLocks noGrp="1"/>
          </p:cNvSpPr>
          <p:nvPr>
            <p:ph type="title"/>
          </p:nvPr>
        </p:nvSpPr>
        <p:spPr>
          <a:xfrm>
            <a:off x="914400" y="127963"/>
            <a:ext cx="7008310" cy="620712"/>
          </a:xfrm>
        </p:spPr>
        <p:txBody>
          <a:bodyPr/>
          <a:lstStyle/>
          <a:p>
            <a:r>
              <a:rPr lang="en-US" sz="2500" dirty="0">
                <a:solidFill>
                  <a:srgbClr val="E91F00"/>
                </a:solidFill>
              </a:rPr>
              <a:t>Pathways to Participation is </a:t>
            </a:r>
            <a:r>
              <a:rPr lang="en-US" sz="2500" i="1" dirty="0">
                <a:solidFill>
                  <a:srgbClr val="E91F00"/>
                </a:solidFill>
              </a:rPr>
              <a:t>ONE</a:t>
            </a:r>
            <a:r>
              <a:rPr lang="en-US" sz="2500" dirty="0">
                <a:solidFill>
                  <a:srgbClr val="E91F00"/>
                </a:solidFill>
              </a:rPr>
              <a:t> Directional </a:t>
            </a:r>
          </a:p>
        </p:txBody>
      </p:sp>
    </p:spTree>
    <p:extLst>
      <p:ext uri="{BB962C8B-B14F-4D97-AF65-F5344CB8AC3E}">
        <p14:creationId xmlns:p14="http://schemas.microsoft.com/office/powerpoint/2010/main" val="20169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99F0D2-6C93-4E52-BB80-8C426FD8C13D}"/>
              </a:ext>
            </a:extLst>
          </p:cNvPr>
          <p:cNvSpPr>
            <a:spLocks noGrp="1"/>
          </p:cNvSpPr>
          <p:nvPr>
            <p:ph type="body" sz="quarter" idx="13"/>
          </p:nvPr>
        </p:nvSpPr>
        <p:spPr>
          <a:xfrm>
            <a:off x="914400" y="759348"/>
            <a:ext cx="7467600" cy="3748773"/>
          </a:xfrm>
        </p:spPr>
        <p:txBody>
          <a:bodyPr>
            <a:normAutofit fontScale="62500" lnSpcReduction="20000"/>
          </a:bodyPr>
          <a:lstStyle/>
          <a:p>
            <a:pPr marL="171450" indent="-171450">
              <a:buFont typeface="Arial" panose="020B0604020202020204" pitchFamily="34" charset="0"/>
              <a:buChar char="•"/>
            </a:pPr>
            <a:r>
              <a:rPr lang="en-US" sz="1600" dirty="0"/>
              <a:t>Injury Prevention Programs</a:t>
            </a:r>
          </a:p>
          <a:p>
            <a:pPr marL="171450" indent="-171450">
              <a:buFont typeface="Arial" panose="020B0604020202020204" pitchFamily="34" charset="0"/>
              <a:buChar char="•"/>
            </a:pPr>
            <a:r>
              <a:rPr lang="en-US" sz="1600" dirty="0"/>
              <a:t>Firearm Injury Prevention Coalition/FAST Team Workgroup</a:t>
            </a:r>
          </a:p>
          <a:p>
            <a:pPr marL="171450" indent="-171450">
              <a:buFont typeface="Arial" panose="020B0604020202020204" pitchFamily="34" charset="0"/>
              <a:buChar char="•"/>
            </a:pPr>
            <a:r>
              <a:rPr lang="en-US" sz="1600" dirty="0"/>
              <a:t>ISAVE Workgroup</a:t>
            </a:r>
          </a:p>
          <a:p>
            <a:pPr marL="171450" indent="-171450">
              <a:buFont typeface="Arial" panose="020B0604020202020204" pitchFamily="34" charset="0"/>
              <a:buChar char="•"/>
            </a:pPr>
            <a:r>
              <a:rPr lang="en-US" sz="1600" dirty="0"/>
              <a:t>Hospital Based Violence Intervention Programs</a:t>
            </a:r>
          </a:p>
          <a:p>
            <a:pPr marL="171450" indent="-171450">
              <a:buFont typeface="Arial" panose="020B0604020202020204" pitchFamily="34" charset="0"/>
              <a:buChar char="•"/>
            </a:pPr>
            <a:r>
              <a:rPr lang="en-US" sz="1600" dirty="0"/>
              <a:t>Trauma Informed Care</a:t>
            </a:r>
          </a:p>
          <a:p>
            <a:pPr marL="171450" indent="-171450">
              <a:buFont typeface="Arial" panose="020B0604020202020204" pitchFamily="34" charset="0"/>
              <a:buChar char="•"/>
            </a:pPr>
            <a:r>
              <a:rPr lang="en-US" sz="1600" dirty="0"/>
              <a:t>Disaster Management Courses (ADMR/DMEP)</a:t>
            </a:r>
          </a:p>
          <a:p>
            <a:pPr marL="171450" indent="-171450">
              <a:buFont typeface="Arial" panose="020B0604020202020204" pitchFamily="34" charset="0"/>
              <a:buChar char="•"/>
            </a:pPr>
            <a:r>
              <a:rPr lang="en-US" sz="1600" dirty="0"/>
              <a:t>STOP THE BLEED™ Training</a:t>
            </a:r>
          </a:p>
          <a:p>
            <a:pPr marL="171450" indent="-171450">
              <a:buFont typeface="Arial" panose="020B0604020202020204" pitchFamily="34" charset="0"/>
              <a:buChar char="•"/>
            </a:pPr>
            <a:r>
              <a:rPr lang="en-US" sz="1600" dirty="0"/>
              <a:t>EMS Field Triage Guidelines/EMS Position Statements</a:t>
            </a:r>
          </a:p>
          <a:p>
            <a:pPr marL="171450" indent="-171450">
              <a:buFont typeface="Arial" panose="020B0604020202020204" pitchFamily="34" charset="0"/>
              <a:buChar char="•"/>
            </a:pPr>
            <a:r>
              <a:rPr lang="en-US" sz="1600" dirty="0"/>
              <a:t>Prehospital Trauma Life Support Education</a:t>
            </a:r>
          </a:p>
          <a:p>
            <a:pPr marL="171450" indent="-171450">
              <a:buFont typeface="Arial" panose="020B0604020202020204" pitchFamily="34" charset="0"/>
              <a:buChar char="•"/>
            </a:pPr>
            <a:r>
              <a:rPr lang="en-US" sz="1600" dirty="0"/>
              <a:t>Trauma Center Standards/Verification Program</a:t>
            </a:r>
          </a:p>
          <a:p>
            <a:pPr marL="171450" indent="-171450">
              <a:buFont typeface="Arial" panose="020B0604020202020204" pitchFamily="34" charset="0"/>
              <a:buChar char="•"/>
            </a:pPr>
            <a:r>
              <a:rPr lang="en-US" sz="1600" dirty="0"/>
              <a:t>Trauma Quality Improvement Programs (TQIP)</a:t>
            </a:r>
          </a:p>
          <a:p>
            <a:pPr marL="171450" indent="-171450">
              <a:buFont typeface="Arial" panose="020B0604020202020204" pitchFamily="34" charset="0"/>
              <a:buChar char="•"/>
            </a:pPr>
            <a:r>
              <a:rPr lang="en-US" sz="1600" dirty="0"/>
              <a:t>Best Practices Guidelines/Trauma Guidelines Repository WG</a:t>
            </a:r>
          </a:p>
          <a:p>
            <a:pPr marL="171450" indent="-171450">
              <a:buFont typeface="Arial" panose="020B0604020202020204" pitchFamily="34" charset="0"/>
              <a:buChar char="•"/>
            </a:pPr>
            <a:r>
              <a:rPr lang="en-US" sz="1600" dirty="0"/>
              <a:t>Advanced Trauma Life Support (ATLS)</a:t>
            </a:r>
          </a:p>
          <a:p>
            <a:pPr marL="171450" indent="-171450">
              <a:buFont typeface="Arial" panose="020B0604020202020204" pitchFamily="34" charset="0"/>
              <a:buChar char="•"/>
            </a:pPr>
            <a:r>
              <a:rPr lang="en-US" sz="1600" dirty="0"/>
              <a:t>Surgical Skills Training</a:t>
            </a:r>
          </a:p>
          <a:p>
            <a:pPr marL="171450" indent="-171450">
              <a:buFont typeface="Arial" panose="020B0604020202020204" pitchFamily="34" charset="0"/>
              <a:buChar char="•"/>
            </a:pPr>
            <a:r>
              <a:rPr lang="en-US" sz="1600" dirty="0"/>
              <a:t>Trauma Systems Evaluation and Planning</a:t>
            </a:r>
          </a:p>
          <a:p>
            <a:pPr marL="171450" indent="-171450">
              <a:buFont typeface="Arial" panose="020B0604020202020204" pitchFamily="34" charset="0"/>
              <a:buChar char="•"/>
            </a:pPr>
            <a:r>
              <a:rPr lang="en-US" sz="1600" dirty="0"/>
              <a:t>Patient Reported/Long-Term Outcomes</a:t>
            </a:r>
          </a:p>
          <a:p>
            <a:pPr marL="171450" indent="-1714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28996CF8-23FB-1080-F99D-486ADE9B11F9}"/>
              </a:ext>
            </a:extLst>
          </p:cNvPr>
          <p:cNvSpPr>
            <a:spLocks noGrp="1"/>
          </p:cNvSpPr>
          <p:nvPr>
            <p:ph type="ctrTitle"/>
          </p:nvPr>
        </p:nvSpPr>
        <p:spPr>
          <a:xfrm>
            <a:off x="571501" y="127279"/>
            <a:ext cx="3162299" cy="463271"/>
          </a:xfrm>
          <a:solidFill>
            <a:srgbClr val="741000"/>
          </a:solidFill>
        </p:spPr>
        <p:txBody>
          <a:bodyPr/>
          <a:lstStyle/>
          <a:p>
            <a:r>
              <a:rPr lang="en-US" dirty="0">
                <a:solidFill>
                  <a:schemeClr val="bg1"/>
                </a:solidFill>
              </a:rPr>
              <a:t>Continuum of Care</a:t>
            </a:r>
          </a:p>
        </p:txBody>
      </p:sp>
      <p:pic>
        <p:nvPicPr>
          <p:cNvPr id="8" name="Picture 7" descr="A picture containing shape&#10;&#10;Description automatically generated">
            <a:extLst>
              <a:ext uri="{FF2B5EF4-FFF2-40B4-BE49-F238E27FC236}">
                <a16:creationId xmlns:a16="http://schemas.microsoft.com/office/drawing/2014/main" id="{524EB747-B369-A93D-21D9-B97DE4BF3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2" y="25140"/>
            <a:ext cx="2725613" cy="4359012"/>
          </a:xfrm>
          <a:prstGeom prst="rect">
            <a:avLst/>
          </a:prstGeom>
        </p:spPr>
      </p:pic>
    </p:spTree>
    <p:extLst>
      <p:ext uri="{BB962C8B-B14F-4D97-AF65-F5344CB8AC3E}">
        <p14:creationId xmlns:p14="http://schemas.microsoft.com/office/powerpoint/2010/main" val="296353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4C98-E191-4ECF-F104-31EF3C0B3786}"/>
              </a:ext>
            </a:extLst>
          </p:cNvPr>
          <p:cNvSpPr>
            <a:spLocks noGrp="1"/>
          </p:cNvSpPr>
          <p:nvPr>
            <p:ph type="title"/>
          </p:nvPr>
        </p:nvSpPr>
        <p:spPr/>
        <p:txBody>
          <a:bodyPr>
            <a:normAutofit/>
          </a:bodyPr>
          <a:lstStyle/>
          <a:p>
            <a:r>
              <a:rPr lang="en-US" sz="3400" dirty="0"/>
              <a:t>Membership Program Area</a:t>
            </a:r>
          </a:p>
        </p:txBody>
      </p:sp>
    </p:spTree>
    <p:extLst>
      <p:ext uri="{BB962C8B-B14F-4D97-AF65-F5344CB8AC3E}">
        <p14:creationId xmlns:p14="http://schemas.microsoft.com/office/powerpoint/2010/main" val="1497531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847BFC-8C26-13DB-8109-ED527FD69833}"/>
              </a:ext>
            </a:extLst>
          </p:cNvPr>
          <p:cNvSpPr>
            <a:spLocks noGrp="1"/>
          </p:cNvSpPr>
          <p:nvPr>
            <p:ph type="title"/>
          </p:nvPr>
        </p:nvSpPr>
        <p:spPr>
          <a:xfrm>
            <a:off x="228600" y="305594"/>
            <a:ext cx="8229600" cy="620712"/>
          </a:xfrm>
        </p:spPr>
        <p:txBody>
          <a:bodyPr/>
          <a:lstStyle/>
          <a:p>
            <a:pPr algn="ctr"/>
            <a:r>
              <a:rPr lang="en-US" dirty="0"/>
              <a:t>Membership Program Area Responsibilities</a:t>
            </a:r>
          </a:p>
        </p:txBody>
      </p:sp>
      <p:graphicFrame>
        <p:nvGraphicFramePr>
          <p:cNvPr id="7" name="Diagram 6">
            <a:extLst>
              <a:ext uri="{FF2B5EF4-FFF2-40B4-BE49-F238E27FC236}">
                <a16:creationId xmlns:a16="http://schemas.microsoft.com/office/drawing/2014/main" id="{7E5EFEF2-9E7B-997C-544C-DE0E6A45DC7D}"/>
              </a:ext>
            </a:extLst>
          </p:cNvPr>
          <p:cNvGraphicFramePr/>
          <p:nvPr/>
        </p:nvGraphicFramePr>
        <p:xfrm>
          <a:off x="0" y="1123950"/>
          <a:ext cx="8991600" cy="3713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562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7242A-679D-9717-EA34-312002366F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9D52C5-FDC3-600D-744F-7BD2C327A451}"/>
              </a:ext>
            </a:extLst>
          </p:cNvPr>
          <p:cNvPicPr>
            <a:picLocks noChangeAspect="1"/>
          </p:cNvPicPr>
          <p:nvPr/>
        </p:nvPicPr>
        <p:blipFill>
          <a:blip r:embed="rId3"/>
          <a:stretch>
            <a:fillRect/>
          </a:stretch>
        </p:blipFill>
        <p:spPr>
          <a:xfrm>
            <a:off x="337406" y="31750"/>
            <a:ext cx="8469187" cy="4400550"/>
          </a:xfrm>
          <a:prstGeom prst="rect">
            <a:avLst/>
          </a:prstGeom>
        </p:spPr>
      </p:pic>
      <p:sp>
        <p:nvSpPr>
          <p:cNvPr id="2" name="TextBox 1">
            <a:extLst>
              <a:ext uri="{FF2B5EF4-FFF2-40B4-BE49-F238E27FC236}">
                <a16:creationId xmlns:a16="http://schemas.microsoft.com/office/drawing/2014/main" id="{F8BE2634-B6C6-A61F-D099-63F9F2EB820B}"/>
              </a:ext>
            </a:extLst>
          </p:cNvPr>
          <p:cNvSpPr txBox="1"/>
          <p:nvPr/>
        </p:nvSpPr>
        <p:spPr>
          <a:xfrm>
            <a:off x="5181600" y="4124523"/>
            <a:ext cx="2133600" cy="307777"/>
          </a:xfrm>
          <a:prstGeom prst="rect">
            <a:avLst/>
          </a:prstGeom>
          <a:noFill/>
        </p:spPr>
        <p:txBody>
          <a:bodyPr wrap="square" rtlCol="0">
            <a:spAutoFit/>
          </a:bodyPr>
          <a:lstStyle/>
          <a:p>
            <a:r>
              <a:rPr lang="en-US" sz="1400" dirty="0"/>
              <a:t>savage@surgery.wisc.edu</a:t>
            </a:r>
          </a:p>
        </p:txBody>
      </p:sp>
    </p:spTree>
    <p:extLst>
      <p:ext uri="{BB962C8B-B14F-4D97-AF65-F5344CB8AC3E}">
        <p14:creationId xmlns:p14="http://schemas.microsoft.com/office/powerpoint/2010/main" val="2978633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idx="1"/>
          </p:nvPr>
        </p:nvSpPr>
        <p:spPr>
          <a:xfrm>
            <a:off x="2429011" y="373515"/>
            <a:ext cx="7696200" cy="4396469"/>
          </a:xfrm>
        </p:spPr>
        <p:txBody>
          <a:bodyPr>
            <a:normAutofit/>
          </a:bodyPr>
          <a:lstStyle/>
          <a:p>
            <a:r>
              <a:rPr lang="en-US" b="1" dirty="0"/>
              <a:t>Central Committee</a:t>
            </a:r>
          </a:p>
          <a:p>
            <a:pPr lvl="1"/>
            <a:r>
              <a:rPr lang="en-US" sz="2000" dirty="0"/>
              <a:t>3yr first term appointment </a:t>
            </a:r>
          </a:p>
          <a:p>
            <a:pPr lvl="1"/>
            <a:r>
              <a:rPr lang="en-US" sz="2000" dirty="0"/>
              <a:t>Eligible for second 3yr term</a:t>
            </a:r>
          </a:p>
          <a:p>
            <a:pPr lvl="1"/>
            <a:r>
              <a:rPr lang="en-US" sz="2000" dirty="0"/>
              <a:t>Total Service of 6 years</a:t>
            </a:r>
          </a:p>
          <a:p>
            <a:pPr lvl="1"/>
            <a:r>
              <a:rPr lang="en-US" sz="2000" dirty="0"/>
              <a:t>Participation is KEY</a:t>
            </a:r>
          </a:p>
          <a:p>
            <a:pPr lvl="2"/>
            <a:r>
              <a:rPr lang="en-US" sz="1800" dirty="0"/>
              <a:t>Attendance Required (during 3-year terms):</a:t>
            </a:r>
          </a:p>
          <a:p>
            <a:pPr lvl="3"/>
            <a:r>
              <a:rPr lang="en-US" sz="1600" dirty="0"/>
              <a:t> 2 of 3 Spring COT Annual Meetings </a:t>
            </a:r>
          </a:p>
          <a:p>
            <a:pPr lvl="3"/>
            <a:r>
              <a:rPr lang="en-US" sz="1600" dirty="0"/>
              <a:t> 2 of 3 Fall Meetings at the ACS Clinical Congress  </a:t>
            </a:r>
          </a:p>
          <a:p>
            <a:pPr lvl="3"/>
            <a:r>
              <a:rPr lang="en-US" sz="1200" i="1" dirty="0"/>
              <a:t>(excused absences for illness/emergencies)</a:t>
            </a:r>
          </a:p>
          <a:p>
            <a:pPr lvl="3"/>
            <a:r>
              <a:rPr lang="en-US" sz="1600" b="1" u="sng" dirty="0">
                <a:solidFill>
                  <a:srgbClr val="FF0000"/>
                </a:solidFill>
              </a:rPr>
              <a:t>Register</a:t>
            </a:r>
            <a:r>
              <a:rPr lang="en-US" sz="1600" b="1" dirty="0">
                <a:solidFill>
                  <a:srgbClr val="FF0000"/>
                </a:solidFill>
              </a:rPr>
              <a:t> AND </a:t>
            </a:r>
            <a:r>
              <a:rPr lang="en-US" sz="1600" b="1" u="sng" dirty="0">
                <a:solidFill>
                  <a:srgbClr val="FF0000"/>
                </a:solidFill>
              </a:rPr>
              <a:t>Check-in</a:t>
            </a:r>
            <a:r>
              <a:rPr lang="en-US" sz="1600" b="1" dirty="0">
                <a:solidFill>
                  <a:srgbClr val="FF0000"/>
                </a:solidFill>
              </a:rPr>
              <a:t> (pick up your badge!)</a:t>
            </a:r>
          </a:p>
          <a:p>
            <a:pPr lvl="2"/>
            <a:r>
              <a:rPr lang="en-US" sz="1800" dirty="0"/>
              <a:t>Participation in Committee work</a:t>
            </a:r>
          </a:p>
          <a:p>
            <a:pPr lvl="3"/>
            <a:r>
              <a:rPr lang="en-US" sz="1600" b="1" dirty="0">
                <a:solidFill>
                  <a:srgbClr val="FF0000"/>
                </a:solidFill>
              </a:rPr>
              <a:t>Attend Committee Meetings </a:t>
            </a:r>
          </a:p>
          <a:p>
            <a:pPr lvl="3"/>
            <a:r>
              <a:rPr lang="en-US" sz="1600" b="1" dirty="0">
                <a:solidFill>
                  <a:srgbClr val="FF0000"/>
                </a:solidFill>
              </a:rPr>
              <a:t>Document activity</a:t>
            </a:r>
          </a:p>
        </p:txBody>
      </p:sp>
      <p:sp>
        <p:nvSpPr>
          <p:cNvPr id="5" name="Pentagon 4">
            <a:extLst>
              <a:ext uri="{FF2B5EF4-FFF2-40B4-BE49-F238E27FC236}">
                <a16:creationId xmlns:a16="http://schemas.microsoft.com/office/drawing/2014/main" id="{D83F500F-3ED5-E041-BF54-1C7F6925D795}"/>
              </a:ext>
            </a:extLst>
          </p:cNvPr>
          <p:cNvSpPr/>
          <p:nvPr/>
        </p:nvSpPr>
        <p:spPr>
          <a:xfrm>
            <a:off x="156594" y="1347106"/>
            <a:ext cx="2512559" cy="2179864"/>
          </a:xfrm>
          <a:prstGeom prst="homePlate">
            <a:avLst>
              <a:gd name="adj" fmla="val 192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3">
            <a:extLst>
              <a:ext uri="{FF2B5EF4-FFF2-40B4-BE49-F238E27FC236}">
                <a16:creationId xmlns:a16="http://schemas.microsoft.com/office/drawing/2014/main" id="{F848CB23-4E8E-1A42-941B-6FA24D3035CE}"/>
              </a:ext>
            </a:extLst>
          </p:cNvPr>
          <p:cNvSpPr txBox="1">
            <a:spLocks/>
          </p:cNvSpPr>
          <p:nvPr/>
        </p:nvSpPr>
        <p:spPr>
          <a:xfrm>
            <a:off x="304800" y="1481816"/>
            <a:ext cx="1971675" cy="1910443"/>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FFFFFF"/>
                </a:solidFill>
              </a:rPr>
              <a:t>Central</a:t>
            </a:r>
          </a:p>
          <a:p>
            <a:r>
              <a:rPr lang="en-US" sz="2700" b="1" dirty="0">
                <a:solidFill>
                  <a:srgbClr val="FFFFFF"/>
                </a:solidFill>
              </a:rPr>
              <a:t>Committee</a:t>
            </a:r>
          </a:p>
        </p:txBody>
      </p:sp>
    </p:spTree>
    <p:extLst>
      <p:ext uri="{BB962C8B-B14F-4D97-AF65-F5344CB8AC3E}">
        <p14:creationId xmlns:p14="http://schemas.microsoft.com/office/powerpoint/2010/main" val="21034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16F0-ECDE-A3D3-72A6-740C3542B9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37C563-C142-FBFE-FBC6-ECF06CD41A4C}"/>
              </a:ext>
            </a:extLst>
          </p:cNvPr>
          <p:cNvPicPr>
            <a:picLocks noChangeAspect="1"/>
          </p:cNvPicPr>
          <p:nvPr/>
        </p:nvPicPr>
        <p:blipFill rotWithShape="1">
          <a:blip r:embed="rId3"/>
          <a:srcRect t="14272" r="11376" b="7842"/>
          <a:stretch/>
        </p:blipFill>
        <p:spPr>
          <a:xfrm>
            <a:off x="914400" y="514350"/>
            <a:ext cx="7065818" cy="3733800"/>
          </a:xfrm>
          <a:prstGeom prst="rect">
            <a:avLst/>
          </a:prstGeom>
        </p:spPr>
      </p:pic>
    </p:spTree>
    <p:extLst>
      <p:ext uri="{BB962C8B-B14F-4D97-AF65-F5344CB8AC3E}">
        <p14:creationId xmlns:p14="http://schemas.microsoft.com/office/powerpoint/2010/main" val="1355176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3034-A028-0218-E3C8-26DC3B2626F1}"/>
              </a:ext>
            </a:extLst>
          </p:cNvPr>
          <p:cNvSpPr>
            <a:spLocks noGrp="1"/>
          </p:cNvSpPr>
          <p:nvPr>
            <p:ph type="title"/>
          </p:nvPr>
        </p:nvSpPr>
        <p:spPr>
          <a:xfrm>
            <a:off x="107153" y="-27075"/>
            <a:ext cx="8877573" cy="988145"/>
          </a:xfrm>
        </p:spPr>
        <p:txBody>
          <a:bodyPr/>
          <a:lstStyle/>
          <a:p>
            <a:pPr algn="ctr"/>
            <a:r>
              <a:rPr lang="en-US" sz="3600" b="1" i="0" dirty="0">
                <a:solidFill>
                  <a:srgbClr val="FF0000"/>
                </a:solidFill>
                <a:effectLst/>
                <a:latin typeface="Calibri" panose="020F0502020204030204" pitchFamily="34" charset="0"/>
              </a:rPr>
              <a:t>Welcome </a:t>
            </a:r>
            <a:r>
              <a:rPr lang="en-US" dirty="0">
                <a:solidFill>
                  <a:srgbClr val="FF0000"/>
                </a:solidFill>
                <a:latin typeface="Calibri" panose="020F0502020204030204" pitchFamily="34" charset="0"/>
              </a:rPr>
              <a:t>n</a:t>
            </a:r>
            <a:r>
              <a:rPr lang="en-US" sz="3600" b="1" i="0" dirty="0">
                <a:solidFill>
                  <a:srgbClr val="FF0000"/>
                </a:solidFill>
                <a:effectLst/>
                <a:latin typeface="Calibri" panose="020F0502020204030204" pitchFamily="34" charset="0"/>
              </a:rPr>
              <a:t>ew Central COT Members</a:t>
            </a:r>
            <a:br>
              <a:rPr lang="en-US" sz="3600" b="1" i="0" dirty="0">
                <a:solidFill>
                  <a:srgbClr val="FF0000"/>
                </a:solidFill>
                <a:effectLst/>
                <a:latin typeface="Calibri" panose="020F0502020204030204" pitchFamily="34" charset="0"/>
              </a:rPr>
            </a:br>
            <a:r>
              <a:rPr lang="en-US" sz="3600" b="1" i="0" dirty="0">
                <a:solidFill>
                  <a:srgbClr val="FF0000"/>
                </a:solidFill>
                <a:effectLst/>
                <a:latin typeface="Calibri" panose="020F0502020204030204" pitchFamily="34" charset="0"/>
              </a:rPr>
              <a:t>Trauma Surgery</a:t>
            </a:r>
            <a:br>
              <a:rPr lang="en-US" sz="3600" b="1" i="0" dirty="0">
                <a:solidFill>
                  <a:srgbClr val="FF0000"/>
                </a:solidFill>
                <a:effectLst/>
                <a:latin typeface="Calibri" panose="020F0502020204030204" pitchFamily="34" charset="0"/>
              </a:rPr>
            </a:br>
            <a:endParaRPr lang="en-US" dirty="0"/>
          </a:p>
        </p:txBody>
      </p:sp>
      <p:pic>
        <p:nvPicPr>
          <p:cNvPr id="6" name="Picture 2">
            <a:extLst>
              <a:ext uri="{FF2B5EF4-FFF2-40B4-BE49-F238E27FC236}">
                <a16:creationId xmlns:a16="http://schemas.microsoft.com/office/drawing/2014/main" id="{12EB427B-2D5B-1532-BA09-003ED6B50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2" y="1007548"/>
            <a:ext cx="1371600" cy="1402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14D76D7-CDEC-EE49-28FD-D2267631FBBF}"/>
              </a:ext>
            </a:extLst>
          </p:cNvPr>
          <p:cNvPicPr>
            <a:picLocks noChangeAspect="1"/>
          </p:cNvPicPr>
          <p:nvPr/>
        </p:nvPicPr>
        <p:blipFill>
          <a:blip r:embed="rId3"/>
          <a:stretch>
            <a:fillRect/>
          </a:stretch>
        </p:blipFill>
        <p:spPr>
          <a:xfrm>
            <a:off x="1583515" y="1007546"/>
            <a:ext cx="1209201" cy="1402217"/>
          </a:xfrm>
          <a:prstGeom prst="rect">
            <a:avLst/>
          </a:prstGeom>
        </p:spPr>
      </p:pic>
      <p:pic>
        <p:nvPicPr>
          <p:cNvPr id="8" name="Picture 7">
            <a:extLst>
              <a:ext uri="{FF2B5EF4-FFF2-40B4-BE49-F238E27FC236}">
                <a16:creationId xmlns:a16="http://schemas.microsoft.com/office/drawing/2014/main" id="{7765B3E6-C401-2741-108A-4EB01B0F3E92}"/>
              </a:ext>
            </a:extLst>
          </p:cNvPr>
          <p:cNvPicPr>
            <a:picLocks noChangeAspect="1"/>
          </p:cNvPicPr>
          <p:nvPr/>
        </p:nvPicPr>
        <p:blipFill>
          <a:blip r:embed="rId4"/>
          <a:stretch>
            <a:fillRect/>
          </a:stretch>
        </p:blipFill>
        <p:spPr>
          <a:xfrm>
            <a:off x="3100594" y="999345"/>
            <a:ext cx="1178402" cy="1405864"/>
          </a:xfrm>
          <a:prstGeom prst="rect">
            <a:avLst/>
          </a:prstGeom>
        </p:spPr>
      </p:pic>
      <p:pic>
        <p:nvPicPr>
          <p:cNvPr id="9" name="Picture 8">
            <a:extLst>
              <a:ext uri="{FF2B5EF4-FFF2-40B4-BE49-F238E27FC236}">
                <a16:creationId xmlns:a16="http://schemas.microsoft.com/office/drawing/2014/main" id="{EBA74942-E671-1283-1340-E2E0E59BB734}"/>
              </a:ext>
            </a:extLst>
          </p:cNvPr>
          <p:cNvPicPr>
            <a:picLocks noChangeAspect="1"/>
          </p:cNvPicPr>
          <p:nvPr/>
        </p:nvPicPr>
        <p:blipFill>
          <a:blip r:embed="rId5"/>
          <a:stretch>
            <a:fillRect/>
          </a:stretch>
        </p:blipFill>
        <p:spPr>
          <a:xfrm>
            <a:off x="4816426" y="981570"/>
            <a:ext cx="1056802" cy="1402216"/>
          </a:xfrm>
          <a:prstGeom prst="rect">
            <a:avLst/>
          </a:prstGeom>
        </p:spPr>
      </p:pic>
      <p:pic>
        <p:nvPicPr>
          <p:cNvPr id="10" name="Picture 4" descr="Post photo">
            <a:extLst>
              <a:ext uri="{FF2B5EF4-FFF2-40B4-BE49-F238E27FC236}">
                <a16:creationId xmlns:a16="http://schemas.microsoft.com/office/drawing/2014/main" id="{A397F4F6-FA63-B9EA-48D9-E2D501221A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9736" y="1007547"/>
            <a:ext cx="1102479" cy="1402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9B88193-3F12-E502-BC18-C5C2315AA5D1}"/>
              </a:ext>
            </a:extLst>
          </p:cNvPr>
          <p:cNvPicPr>
            <a:picLocks noChangeAspect="1"/>
          </p:cNvPicPr>
          <p:nvPr/>
        </p:nvPicPr>
        <p:blipFill rotWithShape="1">
          <a:blip r:embed="rId7"/>
          <a:srcRect l="10635" r="9827"/>
          <a:stretch/>
        </p:blipFill>
        <p:spPr>
          <a:xfrm>
            <a:off x="7834440" y="1000042"/>
            <a:ext cx="1121273" cy="1409721"/>
          </a:xfrm>
          <a:prstGeom prst="rect">
            <a:avLst/>
          </a:prstGeom>
        </p:spPr>
      </p:pic>
      <p:pic>
        <p:nvPicPr>
          <p:cNvPr id="12" name="Picture 11" descr="A person in a white coat&#10;&#10;Description automatically generated">
            <a:extLst>
              <a:ext uri="{FF2B5EF4-FFF2-40B4-BE49-F238E27FC236}">
                <a16:creationId xmlns:a16="http://schemas.microsoft.com/office/drawing/2014/main" id="{C56697C9-DEC0-61CF-09C8-FEB399BD81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102" t="11216" r="21419" b="7038"/>
          <a:stretch/>
        </p:blipFill>
        <p:spPr>
          <a:xfrm>
            <a:off x="297447" y="2806217"/>
            <a:ext cx="1018486" cy="1279227"/>
          </a:xfrm>
          <a:prstGeom prst="rect">
            <a:avLst/>
          </a:prstGeom>
        </p:spPr>
      </p:pic>
      <p:pic>
        <p:nvPicPr>
          <p:cNvPr id="13" name="Picture 12">
            <a:extLst>
              <a:ext uri="{FF2B5EF4-FFF2-40B4-BE49-F238E27FC236}">
                <a16:creationId xmlns:a16="http://schemas.microsoft.com/office/drawing/2014/main" id="{35C40822-5E53-8DED-C9B5-FCE4CDF1ADFA}"/>
              </a:ext>
            </a:extLst>
          </p:cNvPr>
          <p:cNvPicPr>
            <a:picLocks noChangeAspect="1"/>
          </p:cNvPicPr>
          <p:nvPr/>
        </p:nvPicPr>
        <p:blipFill>
          <a:blip r:embed="rId9"/>
          <a:stretch>
            <a:fillRect/>
          </a:stretch>
        </p:blipFill>
        <p:spPr>
          <a:xfrm>
            <a:off x="1616729" y="2781766"/>
            <a:ext cx="1109092" cy="1291555"/>
          </a:xfrm>
          <a:prstGeom prst="rect">
            <a:avLst/>
          </a:prstGeom>
        </p:spPr>
      </p:pic>
      <p:pic>
        <p:nvPicPr>
          <p:cNvPr id="14" name="Picture 13">
            <a:extLst>
              <a:ext uri="{FF2B5EF4-FFF2-40B4-BE49-F238E27FC236}">
                <a16:creationId xmlns:a16="http://schemas.microsoft.com/office/drawing/2014/main" id="{B3EFD3FE-13B4-B11D-D26C-D6C67871B9F1}"/>
              </a:ext>
            </a:extLst>
          </p:cNvPr>
          <p:cNvPicPr>
            <a:picLocks noChangeAspect="1"/>
          </p:cNvPicPr>
          <p:nvPr/>
        </p:nvPicPr>
        <p:blipFill>
          <a:blip r:embed="rId10"/>
          <a:stretch>
            <a:fillRect/>
          </a:stretch>
        </p:blipFill>
        <p:spPr>
          <a:xfrm>
            <a:off x="3059729" y="2800052"/>
            <a:ext cx="1291902" cy="1279227"/>
          </a:xfrm>
          <a:prstGeom prst="rect">
            <a:avLst/>
          </a:prstGeom>
        </p:spPr>
      </p:pic>
      <p:pic>
        <p:nvPicPr>
          <p:cNvPr id="16" name="Picture 15">
            <a:extLst>
              <a:ext uri="{FF2B5EF4-FFF2-40B4-BE49-F238E27FC236}">
                <a16:creationId xmlns:a16="http://schemas.microsoft.com/office/drawing/2014/main" id="{5C1E4894-D3C4-BAB4-297D-C43C10ECF8C3}"/>
              </a:ext>
            </a:extLst>
          </p:cNvPr>
          <p:cNvPicPr>
            <a:picLocks noChangeAspect="1"/>
          </p:cNvPicPr>
          <p:nvPr/>
        </p:nvPicPr>
        <p:blipFill rotWithShape="1">
          <a:blip r:embed="rId11"/>
          <a:srcRect b="15692"/>
          <a:stretch/>
        </p:blipFill>
        <p:spPr>
          <a:xfrm>
            <a:off x="6219223" y="2793889"/>
            <a:ext cx="1312112" cy="1291555"/>
          </a:xfrm>
          <a:prstGeom prst="rect">
            <a:avLst/>
          </a:prstGeom>
        </p:spPr>
      </p:pic>
      <p:pic>
        <p:nvPicPr>
          <p:cNvPr id="17" name="Picture 16">
            <a:extLst>
              <a:ext uri="{FF2B5EF4-FFF2-40B4-BE49-F238E27FC236}">
                <a16:creationId xmlns:a16="http://schemas.microsoft.com/office/drawing/2014/main" id="{C37A7526-F9E8-E1C0-FAF1-83662185E9BB}"/>
              </a:ext>
            </a:extLst>
          </p:cNvPr>
          <p:cNvPicPr>
            <a:picLocks noChangeAspect="1"/>
          </p:cNvPicPr>
          <p:nvPr/>
        </p:nvPicPr>
        <p:blipFill>
          <a:blip r:embed="rId12"/>
          <a:stretch>
            <a:fillRect/>
          </a:stretch>
        </p:blipFill>
        <p:spPr>
          <a:xfrm>
            <a:off x="7832131" y="2793889"/>
            <a:ext cx="1138926" cy="1291555"/>
          </a:xfrm>
          <a:prstGeom prst="rect">
            <a:avLst/>
          </a:prstGeom>
        </p:spPr>
      </p:pic>
      <p:sp>
        <p:nvSpPr>
          <p:cNvPr id="18" name="Content Placeholder 3">
            <a:extLst>
              <a:ext uri="{FF2B5EF4-FFF2-40B4-BE49-F238E27FC236}">
                <a16:creationId xmlns:a16="http://schemas.microsoft.com/office/drawing/2014/main" id="{8333C6A3-4329-BE96-D5BD-85CB1120976F}"/>
              </a:ext>
            </a:extLst>
          </p:cNvPr>
          <p:cNvSpPr>
            <a:spLocks noGrp="1"/>
          </p:cNvSpPr>
          <p:nvPr>
            <p:ph sz="half" idx="1"/>
          </p:nvPr>
        </p:nvSpPr>
        <p:spPr>
          <a:xfrm>
            <a:off x="-16536" y="2383786"/>
            <a:ext cx="1752812" cy="620712"/>
          </a:xfrm>
        </p:spPr>
        <p:txBody>
          <a:bodyPr/>
          <a:lstStyle/>
          <a:p>
            <a:pPr>
              <a:lnSpc>
                <a:spcPct val="100000"/>
              </a:lnSpc>
              <a:spcBef>
                <a:spcPts val="0"/>
              </a:spcBef>
            </a:pPr>
            <a:r>
              <a:rPr lang="en-US" sz="1200" dirty="0">
                <a:solidFill>
                  <a:schemeClr val="tx1"/>
                </a:solidFill>
              </a:rPr>
              <a:t>Abi Saad, George S. </a:t>
            </a:r>
          </a:p>
          <a:p>
            <a:pPr>
              <a:lnSpc>
                <a:spcPct val="100000"/>
              </a:lnSpc>
              <a:spcBef>
                <a:spcPts val="0"/>
              </a:spcBef>
            </a:pPr>
            <a:r>
              <a:rPr lang="en-US" sz="1200" dirty="0">
                <a:solidFill>
                  <a:schemeClr val="tx1"/>
                </a:solidFill>
              </a:rPr>
              <a:t>Beirut, Lebanon</a:t>
            </a:r>
          </a:p>
          <a:p>
            <a:endParaRPr lang="en-US" sz="1400" dirty="0">
              <a:solidFill>
                <a:schemeClr val="tx1"/>
              </a:solidFill>
            </a:endParaRPr>
          </a:p>
        </p:txBody>
      </p:sp>
      <p:sp>
        <p:nvSpPr>
          <p:cNvPr id="19" name="Content Placeholder 3">
            <a:extLst>
              <a:ext uri="{FF2B5EF4-FFF2-40B4-BE49-F238E27FC236}">
                <a16:creationId xmlns:a16="http://schemas.microsoft.com/office/drawing/2014/main" id="{374FBBE5-98C3-4234-842C-C0191546734F}"/>
              </a:ext>
            </a:extLst>
          </p:cNvPr>
          <p:cNvSpPr txBox="1">
            <a:spLocks/>
          </p:cNvSpPr>
          <p:nvPr/>
        </p:nvSpPr>
        <p:spPr>
          <a:xfrm>
            <a:off x="1583515" y="2361734"/>
            <a:ext cx="1513717" cy="5112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Arbabi, Saman</a:t>
            </a:r>
          </a:p>
          <a:p>
            <a:pPr>
              <a:lnSpc>
                <a:spcPct val="100000"/>
              </a:lnSpc>
              <a:spcBef>
                <a:spcPts val="0"/>
              </a:spcBef>
            </a:pPr>
            <a:r>
              <a:rPr lang="en-US" sz="1200" dirty="0">
                <a:solidFill>
                  <a:schemeClr val="tx1"/>
                </a:solidFill>
              </a:rPr>
              <a:t>Seattle, WA     </a:t>
            </a:r>
          </a:p>
          <a:p>
            <a:endParaRPr lang="en-US" sz="1400" dirty="0">
              <a:solidFill>
                <a:schemeClr val="tx1"/>
              </a:solidFill>
            </a:endParaRPr>
          </a:p>
        </p:txBody>
      </p:sp>
      <p:sp>
        <p:nvSpPr>
          <p:cNvPr id="20" name="Content Placeholder 3">
            <a:extLst>
              <a:ext uri="{FF2B5EF4-FFF2-40B4-BE49-F238E27FC236}">
                <a16:creationId xmlns:a16="http://schemas.microsoft.com/office/drawing/2014/main" id="{92B10FA2-1075-6314-2322-664233716967}"/>
              </a:ext>
            </a:extLst>
          </p:cNvPr>
          <p:cNvSpPr txBox="1">
            <a:spLocks/>
          </p:cNvSpPr>
          <p:nvPr/>
        </p:nvSpPr>
        <p:spPr>
          <a:xfrm>
            <a:off x="3122329" y="2376804"/>
            <a:ext cx="1513717" cy="459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Bradley, Nori </a:t>
            </a:r>
          </a:p>
          <a:p>
            <a:pPr>
              <a:lnSpc>
                <a:spcPct val="100000"/>
              </a:lnSpc>
              <a:spcBef>
                <a:spcPts val="0"/>
              </a:spcBef>
            </a:pPr>
            <a:r>
              <a:rPr lang="en-US" sz="1200" dirty="0">
                <a:solidFill>
                  <a:schemeClr val="tx1"/>
                </a:solidFill>
              </a:rPr>
              <a:t>Vancouver, BC</a:t>
            </a:r>
          </a:p>
          <a:p>
            <a:endParaRPr lang="en-US" sz="1400" dirty="0">
              <a:solidFill>
                <a:schemeClr val="tx1"/>
              </a:solidFill>
            </a:endParaRPr>
          </a:p>
        </p:txBody>
      </p:sp>
      <p:sp>
        <p:nvSpPr>
          <p:cNvPr id="21" name="Content Placeholder 3">
            <a:extLst>
              <a:ext uri="{FF2B5EF4-FFF2-40B4-BE49-F238E27FC236}">
                <a16:creationId xmlns:a16="http://schemas.microsoft.com/office/drawing/2014/main" id="{F136DD2A-1A4F-8C86-1BD8-9E210C8F42C4}"/>
              </a:ext>
            </a:extLst>
          </p:cNvPr>
          <p:cNvSpPr txBox="1">
            <a:spLocks/>
          </p:cNvSpPr>
          <p:nvPr/>
        </p:nvSpPr>
        <p:spPr>
          <a:xfrm>
            <a:off x="4710327" y="2346491"/>
            <a:ext cx="1513717" cy="4537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s-ES" sz="1200" dirty="0">
                <a:solidFill>
                  <a:schemeClr val="tx1"/>
                </a:solidFill>
              </a:rPr>
              <a:t>Brown, Carlos V. Austin, TX</a:t>
            </a:r>
          </a:p>
          <a:p>
            <a:pPr>
              <a:lnSpc>
                <a:spcPct val="100000"/>
              </a:lnSpc>
              <a:spcBef>
                <a:spcPts val="0"/>
              </a:spcBef>
            </a:pPr>
            <a:r>
              <a:rPr lang="en-US" sz="1200" dirty="0">
                <a:solidFill>
                  <a:schemeClr val="tx1"/>
                </a:solidFill>
              </a:rPr>
              <a:t>    </a:t>
            </a:r>
          </a:p>
          <a:p>
            <a:endParaRPr lang="en-US" sz="1400" dirty="0">
              <a:solidFill>
                <a:schemeClr val="tx1"/>
              </a:solidFill>
            </a:endParaRPr>
          </a:p>
        </p:txBody>
      </p:sp>
      <p:sp>
        <p:nvSpPr>
          <p:cNvPr id="22" name="Content Placeholder 3">
            <a:extLst>
              <a:ext uri="{FF2B5EF4-FFF2-40B4-BE49-F238E27FC236}">
                <a16:creationId xmlns:a16="http://schemas.microsoft.com/office/drawing/2014/main" id="{35A51C7D-C6AA-AC81-1B87-0862E9FED8E8}"/>
              </a:ext>
            </a:extLst>
          </p:cNvPr>
          <p:cNvSpPr txBox="1">
            <a:spLocks/>
          </p:cNvSpPr>
          <p:nvPr/>
        </p:nvSpPr>
        <p:spPr>
          <a:xfrm>
            <a:off x="6176470" y="2361734"/>
            <a:ext cx="1546352" cy="303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Dumire, Russell Johnstown, PA</a:t>
            </a:r>
          </a:p>
          <a:p>
            <a:pPr>
              <a:lnSpc>
                <a:spcPct val="100000"/>
              </a:lnSpc>
              <a:spcBef>
                <a:spcPts val="0"/>
              </a:spcBef>
            </a:pPr>
            <a:endParaRPr lang="en-US" sz="1200" dirty="0">
              <a:solidFill>
                <a:schemeClr val="tx1"/>
              </a:solidFill>
            </a:endParaRPr>
          </a:p>
          <a:p>
            <a:endParaRPr lang="en-US" sz="1400" dirty="0">
              <a:solidFill>
                <a:schemeClr val="tx1"/>
              </a:solidFill>
            </a:endParaRPr>
          </a:p>
        </p:txBody>
      </p:sp>
      <p:sp>
        <p:nvSpPr>
          <p:cNvPr id="23" name="Content Placeholder 3">
            <a:extLst>
              <a:ext uri="{FF2B5EF4-FFF2-40B4-BE49-F238E27FC236}">
                <a16:creationId xmlns:a16="http://schemas.microsoft.com/office/drawing/2014/main" id="{3E5186B5-6F3E-49E3-6909-A8FBFF6E4078}"/>
              </a:ext>
            </a:extLst>
          </p:cNvPr>
          <p:cNvSpPr txBox="1">
            <a:spLocks/>
          </p:cNvSpPr>
          <p:nvPr/>
        </p:nvSpPr>
        <p:spPr>
          <a:xfrm>
            <a:off x="7832131" y="2376281"/>
            <a:ext cx="1513717" cy="303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Malhotra, Ajai Burlington, VT</a:t>
            </a:r>
          </a:p>
          <a:p>
            <a:endParaRPr lang="en-US" sz="1400" dirty="0">
              <a:solidFill>
                <a:schemeClr val="tx1"/>
              </a:solidFill>
            </a:endParaRPr>
          </a:p>
        </p:txBody>
      </p:sp>
      <p:sp>
        <p:nvSpPr>
          <p:cNvPr id="24" name="Content Placeholder 3">
            <a:extLst>
              <a:ext uri="{FF2B5EF4-FFF2-40B4-BE49-F238E27FC236}">
                <a16:creationId xmlns:a16="http://schemas.microsoft.com/office/drawing/2014/main" id="{457CB93A-2822-6598-913D-44E04134125C}"/>
              </a:ext>
            </a:extLst>
          </p:cNvPr>
          <p:cNvSpPr txBox="1">
            <a:spLocks/>
          </p:cNvSpPr>
          <p:nvPr/>
        </p:nvSpPr>
        <p:spPr>
          <a:xfrm>
            <a:off x="103012" y="4047921"/>
            <a:ext cx="1513717" cy="303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Jacobs, David G. Charlotte, NC</a:t>
            </a:r>
          </a:p>
          <a:p>
            <a:endParaRPr lang="en-US" sz="1400" dirty="0">
              <a:solidFill>
                <a:schemeClr val="tx1"/>
              </a:solidFill>
            </a:endParaRPr>
          </a:p>
        </p:txBody>
      </p:sp>
      <p:sp>
        <p:nvSpPr>
          <p:cNvPr id="25" name="Content Placeholder 3">
            <a:extLst>
              <a:ext uri="{FF2B5EF4-FFF2-40B4-BE49-F238E27FC236}">
                <a16:creationId xmlns:a16="http://schemas.microsoft.com/office/drawing/2014/main" id="{E1B6EB4F-8D26-6277-EC81-3AB1F11F77E1}"/>
              </a:ext>
            </a:extLst>
          </p:cNvPr>
          <p:cNvSpPr txBox="1">
            <a:spLocks/>
          </p:cNvSpPr>
          <p:nvPr/>
        </p:nvSpPr>
        <p:spPr>
          <a:xfrm>
            <a:off x="1492870" y="4066784"/>
            <a:ext cx="1513717" cy="303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s-ES" sz="1200" dirty="0">
                <a:solidFill>
                  <a:schemeClr val="tx1"/>
                </a:solidFill>
              </a:rPr>
              <a:t>Ley, Eric J</a:t>
            </a:r>
          </a:p>
          <a:p>
            <a:pPr>
              <a:lnSpc>
                <a:spcPct val="100000"/>
              </a:lnSpc>
              <a:spcBef>
                <a:spcPts val="0"/>
              </a:spcBef>
            </a:pPr>
            <a:r>
              <a:rPr lang="es-ES" sz="1200" dirty="0">
                <a:solidFill>
                  <a:schemeClr val="tx1"/>
                </a:solidFill>
              </a:rPr>
              <a:t>Playa Del Rey, CA</a:t>
            </a:r>
          </a:p>
          <a:p>
            <a:endParaRPr lang="en-US" sz="1400" dirty="0">
              <a:solidFill>
                <a:schemeClr val="tx1"/>
              </a:solidFill>
            </a:endParaRPr>
          </a:p>
        </p:txBody>
      </p:sp>
      <p:sp>
        <p:nvSpPr>
          <p:cNvPr id="26" name="Content Placeholder 3">
            <a:extLst>
              <a:ext uri="{FF2B5EF4-FFF2-40B4-BE49-F238E27FC236}">
                <a16:creationId xmlns:a16="http://schemas.microsoft.com/office/drawing/2014/main" id="{57D154D8-DEE4-2AD1-D8B8-E7F21FED79B1}"/>
              </a:ext>
            </a:extLst>
          </p:cNvPr>
          <p:cNvSpPr txBox="1">
            <a:spLocks/>
          </p:cNvSpPr>
          <p:nvPr/>
        </p:nvSpPr>
        <p:spPr>
          <a:xfrm>
            <a:off x="3059729" y="4059467"/>
            <a:ext cx="1546352" cy="303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Sarani, Babak Washington, DC</a:t>
            </a:r>
          </a:p>
        </p:txBody>
      </p:sp>
      <p:sp>
        <p:nvSpPr>
          <p:cNvPr id="27" name="Content Placeholder 3">
            <a:extLst>
              <a:ext uri="{FF2B5EF4-FFF2-40B4-BE49-F238E27FC236}">
                <a16:creationId xmlns:a16="http://schemas.microsoft.com/office/drawing/2014/main" id="{61550335-CCD4-41AC-EE71-0DE59B29414A}"/>
              </a:ext>
            </a:extLst>
          </p:cNvPr>
          <p:cNvSpPr txBox="1">
            <a:spLocks/>
          </p:cNvSpPr>
          <p:nvPr/>
        </p:nvSpPr>
        <p:spPr>
          <a:xfrm>
            <a:off x="4658002" y="4022560"/>
            <a:ext cx="154635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Shackelford, Stacy USAFA, CO</a:t>
            </a:r>
          </a:p>
        </p:txBody>
      </p:sp>
      <p:sp>
        <p:nvSpPr>
          <p:cNvPr id="28" name="Content Placeholder 3">
            <a:extLst>
              <a:ext uri="{FF2B5EF4-FFF2-40B4-BE49-F238E27FC236}">
                <a16:creationId xmlns:a16="http://schemas.microsoft.com/office/drawing/2014/main" id="{8CBEEA77-4D98-E86C-9A27-AC35BD2BDF01}"/>
              </a:ext>
            </a:extLst>
          </p:cNvPr>
          <p:cNvSpPr txBox="1">
            <a:spLocks/>
          </p:cNvSpPr>
          <p:nvPr/>
        </p:nvSpPr>
        <p:spPr>
          <a:xfrm>
            <a:off x="6309417" y="4073321"/>
            <a:ext cx="1546352" cy="4919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Todd, S. Rob Atlanta, GA</a:t>
            </a:r>
          </a:p>
        </p:txBody>
      </p:sp>
      <p:sp>
        <p:nvSpPr>
          <p:cNvPr id="29" name="Content Placeholder 3">
            <a:extLst>
              <a:ext uri="{FF2B5EF4-FFF2-40B4-BE49-F238E27FC236}">
                <a16:creationId xmlns:a16="http://schemas.microsoft.com/office/drawing/2014/main" id="{2D056FBC-CBC4-6929-F95B-374475207C31}"/>
              </a:ext>
            </a:extLst>
          </p:cNvPr>
          <p:cNvSpPr txBox="1">
            <a:spLocks/>
          </p:cNvSpPr>
          <p:nvPr/>
        </p:nvSpPr>
        <p:spPr>
          <a:xfrm>
            <a:off x="7713586" y="4046570"/>
            <a:ext cx="1458303" cy="4919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dirty="0">
                <a:solidFill>
                  <a:schemeClr val="tx1"/>
                </a:solidFill>
              </a:rPr>
              <a:t>Zakrison, Tanya L. Chicago, IL</a:t>
            </a:r>
          </a:p>
        </p:txBody>
      </p:sp>
      <p:pic>
        <p:nvPicPr>
          <p:cNvPr id="30" name="Picture 29" descr="A person in military uniform&#10;&#10;Description automatically generated">
            <a:extLst>
              <a:ext uri="{FF2B5EF4-FFF2-40B4-BE49-F238E27FC236}">
                <a16:creationId xmlns:a16="http://schemas.microsoft.com/office/drawing/2014/main" id="{2B45BC1E-8682-D156-AE8D-DDB4321F7E7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1680"/>
          <a:stretch/>
        </p:blipFill>
        <p:spPr>
          <a:xfrm>
            <a:off x="4816426" y="2759715"/>
            <a:ext cx="1165740" cy="1283045"/>
          </a:xfrm>
          <a:prstGeom prst="rect">
            <a:avLst/>
          </a:prstGeom>
        </p:spPr>
      </p:pic>
    </p:spTree>
    <p:extLst>
      <p:ext uri="{BB962C8B-B14F-4D97-AF65-F5344CB8AC3E}">
        <p14:creationId xmlns:p14="http://schemas.microsoft.com/office/powerpoint/2010/main" val="991185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19EE-DE02-1BFC-90B3-A59355AC0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E8D78-18C4-8756-12FF-EB48A5F43D33}"/>
              </a:ext>
            </a:extLst>
          </p:cNvPr>
          <p:cNvSpPr>
            <a:spLocks noGrp="1"/>
          </p:cNvSpPr>
          <p:nvPr>
            <p:ph type="title"/>
          </p:nvPr>
        </p:nvSpPr>
        <p:spPr>
          <a:xfrm>
            <a:off x="-152400" y="14466"/>
            <a:ext cx="8991469" cy="557708"/>
          </a:xfrm>
        </p:spPr>
        <p:txBody>
          <a:bodyPr/>
          <a:lstStyle/>
          <a:p>
            <a:pPr algn="ctr"/>
            <a:r>
              <a:rPr lang="en-US" sz="3000" b="1" i="0" dirty="0">
                <a:solidFill>
                  <a:srgbClr val="FF0000"/>
                </a:solidFill>
                <a:effectLst/>
                <a:latin typeface="Calibri" panose="020F0502020204030204" pitchFamily="34" charset="0"/>
              </a:rPr>
              <a:t>New Central COT Members: Surgical Specialties</a:t>
            </a:r>
            <a:endParaRPr lang="en-US" sz="3000" dirty="0">
              <a:solidFill>
                <a:srgbClr val="FF0000"/>
              </a:solidFill>
            </a:endParaRPr>
          </a:p>
        </p:txBody>
      </p:sp>
      <p:pic>
        <p:nvPicPr>
          <p:cNvPr id="26" name="Picture 25" descr="A person in a suit and tie&#10;&#10;Description automatically generated">
            <a:extLst>
              <a:ext uri="{FF2B5EF4-FFF2-40B4-BE49-F238E27FC236}">
                <a16:creationId xmlns:a16="http://schemas.microsoft.com/office/drawing/2014/main" id="{8101282B-FC8D-7BD3-B044-D1CCE7FEFA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02" t="5480" r="7423" b="25118"/>
          <a:stretch/>
        </p:blipFill>
        <p:spPr>
          <a:xfrm>
            <a:off x="4731664" y="551189"/>
            <a:ext cx="1223218" cy="1398556"/>
          </a:xfrm>
          <a:prstGeom prst="rect">
            <a:avLst/>
          </a:prstGeom>
        </p:spPr>
      </p:pic>
      <p:sp>
        <p:nvSpPr>
          <p:cNvPr id="6" name="Content Placeholder 3">
            <a:extLst>
              <a:ext uri="{FF2B5EF4-FFF2-40B4-BE49-F238E27FC236}">
                <a16:creationId xmlns:a16="http://schemas.microsoft.com/office/drawing/2014/main" id="{77F761D9-66A8-7F75-E687-2C3B9C6BC7EB}"/>
              </a:ext>
            </a:extLst>
          </p:cNvPr>
          <p:cNvSpPr txBox="1">
            <a:spLocks/>
          </p:cNvSpPr>
          <p:nvPr/>
        </p:nvSpPr>
        <p:spPr>
          <a:xfrm>
            <a:off x="4690729" y="1976028"/>
            <a:ext cx="154635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Mandell, Samuel - Dallas, TX </a:t>
            </a:r>
          </a:p>
          <a:p>
            <a:pPr>
              <a:lnSpc>
                <a:spcPct val="100000"/>
              </a:lnSpc>
              <a:spcBef>
                <a:spcPts val="0"/>
              </a:spcBef>
            </a:pPr>
            <a:r>
              <a:rPr lang="en-US" sz="1200" dirty="0">
                <a:solidFill>
                  <a:schemeClr val="tx1"/>
                </a:solidFill>
              </a:rPr>
              <a:t>Burn Surgery</a:t>
            </a:r>
          </a:p>
        </p:txBody>
      </p:sp>
      <p:pic>
        <p:nvPicPr>
          <p:cNvPr id="4098" name="Picture 2" descr="Jonathan Martin - Facebook, Instagram, Twitter [Profiles]">
            <a:extLst>
              <a:ext uri="{FF2B5EF4-FFF2-40B4-BE49-F238E27FC236}">
                <a16:creationId xmlns:a16="http://schemas.microsoft.com/office/drawing/2014/main" id="{40383617-E11E-420B-9A88-591A2D7D32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8" r="9427"/>
          <a:stretch/>
        </p:blipFill>
        <p:spPr bwMode="auto">
          <a:xfrm>
            <a:off x="7089710" y="507289"/>
            <a:ext cx="1223217" cy="150033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E9F2DDF-F40B-B785-D079-EE9B65793B8F}"/>
              </a:ext>
            </a:extLst>
          </p:cNvPr>
          <p:cNvSpPr txBox="1">
            <a:spLocks/>
          </p:cNvSpPr>
          <p:nvPr/>
        </p:nvSpPr>
        <p:spPr>
          <a:xfrm>
            <a:off x="7089710" y="1999496"/>
            <a:ext cx="154635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Martin, Jonathan E. Hartford, CT</a:t>
            </a:r>
          </a:p>
          <a:p>
            <a:pPr>
              <a:lnSpc>
                <a:spcPct val="100000"/>
              </a:lnSpc>
              <a:spcBef>
                <a:spcPts val="0"/>
              </a:spcBef>
            </a:pPr>
            <a:r>
              <a:rPr lang="en-US" sz="1200" dirty="0">
                <a:solidFill>
                  <a:schemeClr val="tx1"/>
                </a:solidFill>
              </a:rPr>
              <a:t>Neurosurgery</a:t>
            </a:r>
          </a:p>
        </p:txBody>
      </p:sp>
      <p:sp>
        <p:nvSpPr>
          <p:cNvPr id="10" name="Content Placeholder 3">
            <a:extLst>
              <a:ext uri="{FF2B5EF4-FFF2-40B4-BE49-F238E27FC236}">
                <a16:creationId xmlns:a16="http://schemas.microsoft.com/office/drawing/2014/main" id="{40F83875-6E59-2817-CFE1-58EAAC0D9ACD}"/>
              </a:ext>
            </a:extLst>
          </p:cNvPr>
          <p:cNvSpPr txBox="1">
            <a:spLocks/>
          </p:cNvSpPr>
          <p:nvPr/>
        </p:nvSpPr>
        <p:spPr>
          <a:xfrm>
            <a:off x="160173" y="3911102"/>
            <a:ext cx="2011072" cy="8481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Mani, Usha </a:t>
            </a:r>
          </a:p>
          <a:p>
            <a:pPr>
              <a:lnSpc>
                <a:spcPct val="100000"/>
              </a:lnSpc>
              <a:spcBef>
                <a:spcPts val="0"/>
              </a:spcBef>
            </a:pPr>
            <a:r>
              <a:rPr lang="en-US" sz="1200" b="0" dirty="0">
                <a:solidFill>
                  <a:schemeClr val="tx1"/>
                </a:solidFill>
              </a:rPr>
              <a:t>Dallas, TX</a:t>
            </a:r>
          </a:p>
          <a:p>
            <a:pPr>
              <a:lnSpc>
                <a:spcPct val="100000"/>
              </a:lnSpc>
              <a:spcBef>
                <a:spcPts val="0"/>
              </a:spcBef>
            </a:pPr>
            <a:r>
              <a:rPr lang="en-US" sz="1200" dirty="0">
                <a:solidFill>
                  <a:schemeClr val="tx1"/>
                </a:solidFill>
              </a:rPr>
              <a:t>Orthopedic Surgery</a:t>
            </a:r>
          </a:p>
        </p:txBody>
      </p:sp>
      <p:sp>
        <p:nvSpPr>
          <p:cNvPr id="11" name="Content Placeholder 3">
            <a:extLst>
              <a:ext uri="{FF2B5EF4-FFF2-40B4-BE49-F238E27FC236}">
                <a16:creationId xmlns:a16="http://schemas.microsoft.com/office/drawing/2014/main" id="{8A5D0988-08F7-6768-E3B3-358D36D08DD4}"/>
              </a:ext>
            </a:extLst>
          </p:cNvPr>
          <p:cNvSpPr txBox="1">
            <a:spLocks/>
          </p:cNvSpPr>
          <p:nvPr/>
        </p:nvSpPr>
        <p:spPr>
          <a:xfrm>
            <a:off x="2297118" y="3914642"/>
            <a:ext cx="154635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Ignacio, Romeo C San Diego, CA</a:t>
            </a:r>
          </a:p>
          <a:p>
            <a:pPr>
              <a:lnSpc>
                <a:spcPct val="100000"/>
              </a:lnSpc>
              <a:spcBef>
                <a:spcPts val="0"/>
              </a:spcBef>
            </a:pPr>
            <a:r>
              <a:rPr lang="en-US" sz="1200" dirty="0">
                <a:solidFill>
                  <a:schemeClr val="tx1"/>
                </a:solidFill>
              </a:rPr>
              <a:t>Pediatric Surgery</a:t>
            </a:r>
          </a:p>
        </p:txBody>
      </p:sp>
      <p:sp>
        <p:nvSpPr>
          <p:cNvPr id="12" name="Content Placeholder 3">
            <a:extLst>
              <a:ext uri="{FF2B5EF4-FFF2-40B4-BE49-F238E27FC236}">
                <a16:creationId xmlns:a16="http://schemas.microsoft.com/office/drawing/2014/main" id="{ECAA4D16-54B6-934B-8AAA-631098FEAB12}"/>
              </a:ext>
            </a:extLst>
          </p:cNvPr>
          <p:cNvSpPr txBox="1">
            <a:spLocks/>
          </p:cNvSpPr>
          <p:nvPr/>
        </p:nvSpPr>
        <p:spPr>
          <a:xfrm>
            <a:off x="4768775" y="3911307"/>
            <a:ext cx="154635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Levy, Marc</a:t>
            </a:r>
          </a:p>
          <a:p>
            <a:pPr>
              <a:lnSpc>
                <a:spcPct val="100000"/>
              </a:lnSpc>
              <a:spcBef>
                <a:spcPts val="0"/>
              </a:spcBef>
            </a:pPr>
            <a:r>
              <a:rPr lang="en-US" sz="1200" b="0" dirty="0">
                <a:solidFill>
                  <a:schemeClr val="tx1"/>
                </a:solidFill>
              </a:rPr>
              <a:t>Orlando, FL</a:t>
            </a:r>
          </a:p>
          <a:p>
            <a:pPr>
              <a:lnSpc>
                <a:spcPct val="100000"/>
              </a:lnSpc>
              <a:spcBef>
                <a:spcPts val="0"/>
              </a:spcBef>
            </a:pPr>
            <a:r>
              <a:rPr lang="en-US" sz="1200" dirty="0">
                <a:solidFill>
                  <a:schemeClr val="tx1"/>
                </a:solidFill>
              </a:rPr>
              <a:t>Pediatric Surgery</a:t>
            </a:r>
          </a:p>
        </p:txBody>
      </p:sp>
      <p:sp>
        <p:nvSpPr>
          <p:cNvPr id="13" name="Content Placeholder 3">
            <a:extLst>
              <a:ext uri="{FF2B5EF4-FFF2-40B4-BE49-F238E27FC236}">
                <a16:creationId xmlns:a16="http://schemas.microsoft.com/office/drawing/2014/main" id="{F5C08A98-49CB-9DCE-5C01-54FB84AC2118}"/>
              </a:ext>
            </a:extLst>
          </p:cNvPr>
          <p:cNvSpPr txBox="1">
            <a:spLocks/>
          </p:cNvSpPr>
          <p:nvPr/>
        </p:nvSpPr>
        <p:spPr>
          <a:xfrm>
            <a:off x="7089710" y="3898145"/>
            <a:ext cx="1977882" cy="5577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Keys, Kari Anne </a:t>
            </a:r>
          </a:p>
          <a:p>
            <a:pPr>
              <a:lnSpc>
                <a:spcPct val="100000"/>
              </a:lnSpc>
              <a:spcBef>
                <a:spcPts val="0"/>
              </a:spcBef>
            </a:pPr>
            <a:r>
              <a:rPr lang="en-US" sz="1200" b="0" dirty="0">
                <a:solidFill>
                  <a:schemeClr val="tx1"/>
                </a:solidFill>
              </a:rPr>
              <a:t>Seattle, WA</a:t>
            </a:r>
          </a:p>
          <a:p>
            <a:pPr>
              <a:lnSpc>
                <a:spcPct val="100000"/>
              </a:lnSpc>
              <a:spcBef>
                <a:spcPts val="0"/>
              </a:spcBef>
            </a:pPr>
            <a:r>
              <a:rPr lang="en-US" sz="1200" dirty="0">
                <a:solidFill>
                  <a:schemeClr val="tx1"/>
                </a:solidFill>
              </a:rPr>
              <a:t>Reconstructive Surgery</a:t>
            </a:r>
          </a:p>
        </p:txBody>
      </p:sp>
      <p:pic>
        <p:nvPicPr>
          <p:cNvPr id="17" name="Picture 16" descr="A person in a white coat&#10;&#10;Description automatically generated">
            <a:extLst>
              <a:ext uri="{FF2B5EF4-FFF2-40B4-BE49-F238E27FC236}">
                <a16:creationId xmlns:a16="http://schemas.microsoft.com/office/drawing/2014/main" id="{A342DAEA-647F-4036-0EB6-AE7CEC604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35" b="14014"/>
          <a:stretch/>
        </p:blipFill>
        <p:spPr>
          <a:xfrm>
            <a:off x="381897" y="2550083"/>
            <a:ext cx="1184640" cy="1428016"/>
          </a:xfrm>
          <a:prstGeom prst="rect">
            <a:avLst/>
          </a:prstGeom>
        </p:spPr>
      </p:pic>
      <p:pic>
        <p:nvPicPr>
          <p:cNvPr id="19" name="Picture 18" descr="A person in a suit smiling&#10;&#10;Description automatically generated">
            <a:extLst>
              <a:ext uri="{FF2B5EF4-FFF2-40B4-BE49-F238E27FC236}">
                <a16:creationId xmlns:a16="http://schemas.microsoft.com/office/drawing/2014/main" id="{2AC1F8A1-E478-663C-C8AC-DBED12D19A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97" b="13676"/>
          <a:stretch/>
        </p:blipFill>
        <p:spPr>
          <a:xfrm>
            <a:off x="2359555" y="2576622"/>
            <a:ext cx="1246589" cy="1398555"/>
          </a:xfrm>
          <a:prstGeom prst="rect">
            <a:avLst/>
          </a:prstGeom>
        </p:spPr>
      </p:pic>
      <p:pic>
        <p:nvPicPr>
          <p:cNvPr id="21" name="Picture 20">
            <a:extLst>
              <a:ext uri="{FF2B5EF4-FFF2-40B4-BE49-F238E27FC236}">
                <a16:creationId xmlns:a16="http://schemas.microsoft.com/office/drawing/2014/main" id="{4F7579B6-5B65-EFE2-957D-93021C8ADBDF}"/>
              </a:ext>
            </a:extLst>
          </p:cNvPr>
          <p:cNvPicPr>
            <a:picLocks noChangeAspect="1"/>
          </p:cNvPicPr>
          <p:nvPr/>
        </p:nvPicPr>
        <p:blipFill rotWithShape="1">
          <a:blip r:embed="rId6"/>
          <a:srcRect l="13290" t="-1067" r="21920" b="32777"/>
          <a:stretch/>
        </p:blipFill>
        <p:spPr>
          <a:xfrm>
            <a:off x="4731105" y="2571751"/>
            <a:ext cx="1318415" cy="1339352"/>
          </a:xfrm>
          <a:prstGeom prst="rect">
            <a:avLst/>
          </a:prstGeom>
        </p:spPr>
      </p:pic>
      <p:pic>
        <p:nvPicPr>
          <p:cNvPr id="23" name="Picture 22" descr="A person in a purple shirt&#10;&#10;Description automatically generated">
            <a:extLst>
              <a:ext uri="{FF2B5EF4-FFF2-40B4-BE49-F238E27FC236}">
                <a16:creationId xmlns:a16="http://schemas.microsoft.com/office/drawing/2014/main" id="{874A2D68-A3C4-8A3C-0DCF-ECD3E784C9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86" b="13755"/>
          <a:stretch/>
        </p:blipFill>
        <p:spPr>
          <a:xfrm>
            <a:off x="7194883" y="2640699"/>
            <a:ext cx="1118044" cy="1270403"/>
          </a:xfrm>
          <a:prstGeom prst="rect">
            <a:avLst/>
          </a:prstGeom>
        </p:spPr>
      </p:pic>
      <p:pic>
        <p:nvPicPr>
          <p:cNvPr id="3" name="Picture 2">
            <a:extLst>
              <a:ext uri="{FF2B5EF4-FFF2-40B4-BE49-F238E27FC236}">
                <a16:creationId xmlns:a16="http://schemas.microsoft.com/office/drawing/2014/main" id="{53D10D14-0A54-E57A-9D95-DC8AB9C4D538}"/>
              </a:ext>
            </a:extLst>
          </p:cNvPr>
          <p:cNvPicPr>
            <a:picLocks noChangeAspect="1"/>
          </p:cNvPicPr>
          <p:nvPr/>
        </p:nvPicPr>
        <p:blipFill rotWithShape="1">
          <a:blip r:embed="rId8"/>
          <a:srcRect l="19663" t="2136" r="19125" b="2682"/>
          <a:stretch/>
        </p:blipFill>
        <p:spPr>
          <a:xfrm>
            <a:off x="358129" y="557873"/>
            <a:ext cx="1184641" cy="1441623"/>
          </a:xfrm>
          <a:prstGeom prst="rect">
            <a:avLst/>
          </a:prstGeom>
        </p:spPr>
      </p:pic>
      <p:sp>
        <p:nvSpPr>
          <p:cNvPr id="4" name="Content Placeholder 3">
            <a:extLst>
              <a:ext uri="{FF2B5EF4-FFF2-40B4-BE49-F238E27FC236}">
                <a16:creationId xmlns:a16="http://schemas.microsoft.com/office/drawing/2014/main" id="{BA6B19A8-DA8D-A44A-EA99-0B1F4244E3E1}"/>
              </a:ext>
            </a:extLst>
          </p:cNvPr>
          <p:cNvSpPr txBox="1">
            <a:spLocks/>
          </p:cNvSpPr>
          <p:nvPr/>
        </p:nvSpPr>
        <p:spPr>
          <a:xfrm>
            <a:off x="223873" y="1982540"/>
            <a:ext cx="1546352" cy="6207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Brandes, Steven B.  New York, NY  </a:t>
            </a:r>
            <a:r>
              <a:rPr lang="en-US" sz="1200" dirty="0">
                <a:solidFill>
                  <a:schemeClr val="tx1"/>
                </a:solidFill>
              </a:rPr>
              <a:t>Urologic Surgery</a:t>
            </a:r>
          </a:p>
        </p:txBody>
      </p:sp>
      <p:pic>
        <p:nvPicPr>
          <p:cNvPr id="5" name="Picture 4" descr="A person in a suit and tie&#10;&#10;Description automatically generated">
            <a:extLst>
              <a:ext uri="{FF2B5EF4-FFF2-40B4-BE49-F238E27FC236}">
                <a16:creationId xmlns:a16="http://schemas.microsoft.com/office/drawing/2014/main" id="{12F38A5B-2CC0-C0C5-261B-82CE28538F8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67" r="4805"/>
          <a:stretch/>
        </p:blipFill>
        <p:spPr>
          <a:xfrm>
            <a:off x="2409328" y="544515"/>
            <a:ext cx="1239321" cy="1463109"/>
          </a:xfrm>
          <a:prstGeom prst="rect">
            <a:avLst/>
          </a:prstGeom>
        </p:spPr>
      </p:pic>
      <p:sp>
        <p:nvSpPr>
          <p:cNvPr id="7" name="Content Placeholder 3">
            <a:extLst>
              <a:ext uri="{FF2B5EF4-FFF2-40B4-BE49-F238E27FC236}">
                <a16:creationId xmlns:a16="http://schemas.microsoft.com/office/drawing/2014/main" id="{7B4C0B1E-379E-CC53-E528-CBCDBA48FB32}"/>
              </a:ext>
            </a:extLst>
          </p:cNvPr>
          <p:cNvSpPr txBox="1">
            <a:spLocks/>
          </p:cNvSpPr>
          <p:nvPr/>
        </p:nvSpPr>
        <p:spPr>
          <a:xfrm>
            <a:off x="2297118" y="1955910"/>
            <a:ext cx="1546352" cy="6207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100" b="1" i="0" kern="1200" baseline="0">
                <a:solidFill>
                  <a:srgbClr val="FFA300"/>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kern="1200" baseline="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200" b="0" dirty="0">
                <a:solidFill>
                  <a:schemeClr val="tx1"/>
                </a:solidFill>
              </a:rPr>
              <a:t>Gates, Jonathan  Hartford, CT               </a:t>
            </a:r>
            <a:r>
              <a:rPr lang="en-US" sz="1200" dirty="0">
                <a:solidFill>
                  <a:schemeClr val="tx1"/>
                </a:solidFill>
              </a:rPr>
              <a:t>Vascular Surgery</a:t>
            </a:r>
          </a:p>
        </p:txBody>
      </p:sp>
    </p:spTree>
    <p:extLst>
      <p:ext uri="{BB962C8B-B14F-4D97-AF65-F5344CB8AC3E}">
        <p14:creationId xmlns:p14="http://schemas.microsoft.com/office/powerpoint/2010/main" val="2533849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B77E-5FD6-7FC0-0B41-7F57D0D92323}"/>
              </a:ext>
            </a:extLst>
          </p:cNvPr>
          <p:cNvSpPr>
            <a:spLocks noGrp="1"/>
          </p:cNvSpPr>
          <p:nvPr>
            <p:ph type="title"/>
          </p:nvPr>
        </p:nvSpPr>
        <p:spPr>
          <a:xfrm>
            <a:off x="175490" y="122238"/>
            <a:ext cx="8739909" cy="620712"/>
          </a:xfrm>
        </p:spPr>
        <p:txBody>
          <a:bodyPr/>
          <a:lstStyle/>
          <a:p>
            <a:r>
              <a:rPr lang="en-US" sz="2400" dirty="0"/>
              <a:t>Central Committee Membership Timeline</a:t>
            </a:r>
          </a:p>
        </p:txBody>
      </p:sp>
      <p:sp>
        <p:nvSpPr>
          <p:cNvPr id="3" name="Content Placeholder 2">
            <a:extLst>
              <a:ext uri="{FF2B5EF4-FFF2-40B4-BE49-F238E27FC236}">
                <a16:creationId xmlns:a16="http://schemas.microsoft.com/office/drawing/2014/main" id="{050359DC-FDDF-AB5B-D5C6-661532500956}"/>
              </a:ext>
            </a:extLst>
          </p:cNvPr>
          <p:cNvSpPr>
            <a:spLocks noGrp="1"/>
          </p:cNvSpPr>
          <p:nvPr>
            <p:ph sz="half" idx="1"/>
          </p:nvPr>
        </p:nvSpPr>
        <p:spPr>
          <a:xfrm>
            <a:off x="228601" y="742950"/>
            <a:ext cx="8991600" cy="2819400"/>
          </a:xfrm>
        </p:spPr>
        <p:txBody>
          <a:bodyPr/>
          <a:lstStyle/>
          <a:p>
            <a:r>
              <a:rPr lang="en-US" sz="1800" dirty="0">
                <a:solidFill>
                  <a:schemeClr val="tx1"/>
                </a:solidFill>
              </a:rPr>
              <a:t>Online Nominations</a:t>
            </a:r>
          </a:p>
          <a:p>
            <a:r>
              <a:rPr lang="en-US" sz="1800" b="0" dirty="0">
                <a:solidFill>
                  <a:schemeClr val="tx1"/>
                </a:solidFill>
              </a:rPr>
              <a:t>	Close </a:t>
            </a:r>
            <a:r>
              <a:rPr lang="en-US" sz="1800" b="0" dirty="0">
                <a:solidFill>
                  <a:srgbClr val="FF0000"/>
                </a:solidFill>
              </a:rPr>
              <a:t>June 28, 2024</a:t>
            </a:r>
          </a:p>
          <a:p>
            <a:r>
              <a:rPr lang="en-US" sz="1800" dirty="0">
                <a:solidFill>
                  <a:schemeClr val="tx1"/>
                </a:solidFill>
              </a:rPr>
              <a:t>Membership Committee Review</a:t>
            </a:r>
          </a:p>
          <a:p>
            <a:r>
              <a:rPr lang="en-US" sz="1800" b="0" dirty="0">
                <a:solidFill>
                  <a:schemeClr val="tx1"/>
                </a:solidFill>
              </a:rPr>
              <a:t>	</a:t>
            </a:r>
            <a:r>
              <a:rPr lang="en-US" sz="1800" b="0" dirty="0">
                <a:solidFill>
                  <a:srgbClr val="FF0000"/>
                </a:solidFill>
              </a:rPr>
              <a:t>July-August, 2024</a:t>
            </a:r>
          </a:p>
          <a:p>
            <a:r>
              <a:rPr lang="en-US" sz="1800" dirty="0">
                <a:solidFill>
                  <a:schemeClr val="tx1"/>
                </a:solidFill>
              </a:rPr>
              <a:t>Membership Recommendations </a:t>
            </a:r>
          </a:p>
          <a:p>
            <a:pPr lvl="1"/>
            <a:r>
              <a:rPr lang="en-US" sz="1800" dirty="0">
                <a:solidFill>
                  <a:schemeClr val="tx1"/>
                </a:solidFill>
              </a:rPr>
              <a:t>COT Exec &amp; Board of Regents</a:t>
            </a:r>
          </a:p>
          <a:p>
            <a:r>
              <a:rPr lang="en-US" sz="1800" b="0" dirty="0">
                <a:solidFill>
                  <a:schemeClr val="tx1"/>
                </a:solidFill>
              </a:rPr>
              <a:t>	</a:t>
            </a:r>
            <a:r>
              <a:rPr lang="en-US" sz="1800" b="0" dirty="0">
                <a:solidFill>
                  <a:srgbClr val="FF0000"/>
                </a:solidFill>
              </a:rPr>
              <a:t>October 17, 2024</a:t>
            </a:r>
          </a:p>
          <a:p>
            <a:r>
              <a:rPr lang="en-US" sz="1800" dirty="0">
                <a:solidFill>
                  <a:schemeClr val="tx1"/>
                </a:solidFill>
              </a:rPr>
              <a:t>Central Committee Membership Start</a:t>
            </a:r>
          </a:p>
          <a:p>
            <a:r>
              <a:rPr lang="en-US" sz="1800" b="0" dirty="0">
                <a:solidFill>
                  <a:srgbClr val="FF0000"/>
                </a:solidFill>
              </a:rPr>
              <a:t>	Spring COT meeting 2025 </a:t>
            </a:r>
          </a:p>
        </p:txBody>
      </p:sp>
      <p:pic>
        <p:nvPicPr>
          <p:cNvPr id="6" name="Picture 5">
            <a:extLst>
              <a:ext uri="{FF2B5EF4-FFF2-40B4-BE49-F238E27FC236}">
                <a16:creationId xmlns:a16="http://schemas.microsoft.com/office/drawing/2014/main" id="{1B274B2C-808D-D498-9E6B-5B52CBBFA880}"/>
              </a:ext>
            </a:extLst>
          </p:cNvPr>
          <p:cNvPicPr>
            <a:picLocks noChangeAspect="1"/>
          </p:cNvPicPr>
          <p:nvPr/>
        </p:nvPicPr>
        <p:blipFill>
          <a:blip r:embed="rId2"/>
          <a:stretch>
            <a:fillRect/>
          </a:stretch>
        </p:blipFill>
        <p:spPr>
          <a:xfrm>
            <a:off x="5254309" y="819150"/>
            <a:ext cx="3657600" cy="3657600"/>
          </a:xfrm>
          <a:prstGeom prst="rect">
            <a:avLst/>
          </a:prstGeom>
        </p:spPr>
      </p:pic>
    </p:spTree>
    <p:extLst>
      <p:ext uri="{BB962C8B-B14F-4D97-AF65-F5344CB8AC3E}">
        <p14:creationId xmlns:p14="http://schemas.microsoft.com/office/powerpoint/2010/main" val="2092096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4C98-E191-4ECF-F104-31EF3C0B3786}"/>
              </a:ext>
            </a:extLst>
          </p:cNvPr>
          <p:cNvSpPr>
            <a:spLocks noGrp="1"/>
          </p:cNvSpPr>
          <p:nvPr>
            <p:ph type="title"/>
          </p:nvPr>
        </p:nvSpPr>
        <p:spPr/>
        <p:txBody>
          <a:bodyPr>
            <a:normAutofit/>
          </a:bodyPr>
          <a:lstStyle/>
          <a:p>
            <a:r>
              <a:rPr lang="en-US" sz="3400" dirty="0"/>
              <a:t>METS Program</a:t>
            </a:r>
          </a:p>
        </p:txBody>
      </p:sp>
      <p:sp>
        <p:nvSpPr>
          <p:cNvPr id="5" name="Content Placeholder 4">
            <a:extLst>
              <a:ext uri="{FF2B5EF4-FFF2-40B4-BE49-F238E27FC236}">
                <a16:creationId xmlns:a16="http://schemas.microsoft.com/office/drawing/2014/main" id="{831515F4-8DA6-6787-B4CD-1AAA9B7B89A2}"/>
              </a:ext>
            </a:extLst>
          </p:cNvPr>
          <p:cNvSpPr>
            <a:spLocks noGrp="1"/>
          </p:cNvSpPr>
          <p:nvPr>
            <p:ph idx="1"/>
          </p:nvPr>
        </p:nvSpPr>
        <p:spPr>
          <a:xfrm>
            <a:off x="457200" y="3486150"/>
            <a:ext cx="8305800" cy="1125537"/>
          </a:xfrm>
        </p:spPr>
        <p:txBody>
          <a:bodyPr/>
          <a:lstStyle/>
          <a:p>
            <a:r>
              <a:rPr lang="en-US" dirty="0"/>
              <a:t>Mentoring for Excellence in Trauma Surgery</a:t>
            </a:r>
          </a:p>
          <a:p>
            <a:endParaRPr lang="en-US" dirty="0"/>
          </a:p>
        </p:txBody>
      </p:sp>
    </p:spTree>
    <p:extLst>
      <p:ext uri="{BB962C8B-B14F-4D97-AF65-F5344CB8AC3E}">
        <p14:creationId xmlns:p14="http://schemas.microsoft.com/office/powerpoint/2010/main" val="2592859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256C75-4445-48A1-6C02-D9148058E9C3}"/>
              </a:ext>
            </a:extLst>
          </p:cNvPr>
          <p:cNvGrpSpPr/>
          <p:nvPr/>
        </p:nvGrpSpPr>
        <p:grpSpPr>
          <a:xfrm>
            <a:off x="78481" y="590550"/>
            <a:ext cx="8987038" cy="3893241"/>
            <a:chOff x="80762" y="1173950"/>
            <a:chExt cx="8724959" cy="3383604"/>
          </a:xfrm>
        </p:grpSpPr>
        <p:sp>
          <p:nvSpPr>
            <p:cNvPr id="5" name="TextBox 4">
              <a:extLst>
                <a:ext uri="{FF2B5EF4-FFF2-40B4-BE49-F238E27FC236}">
                  <a16:creationId xmlns:a16="http://schemas.microsoft.com/office/drawing/2014/main" id="{30E11338-B52E-166F-2C6F-68A8203F4091}"/>
                </a:ext>
              </a:extLst>
            </p:cNvPr>
            <p:cNvSpPr txBox="1"/>
            <p:nvPr/>
          </p:nvSpPr>
          <p:spPr>
            <a:xfrm>
              <a:off x="3100789" y="1173950"/>
              <a:ext cx="3326882" cy="615553"/>
            </a:xfrm>
            <a:prstGeom prst="rect">
              <a:avLst/>
            </a:prstGeom>
            <a:noFill/>
            <a:ln>
              <a:solidFill>
                <a:srgbClr val="000000"/>
              </a:solidFill>
            </a:ln>
          </p:spPr>
          <p:txBody>
            <a:bodyPr wrap="square" rtlCol="0">
              <a:spAutoFit/>
            </a:bodyPr>
            <a:lstStyle/>
            <a:p>
              <a:pPr algn="ctr"/>
              <a:r>
                <a:rPr lang="en-US" b="1" dirty="0"/>
                <a:t>Central Committee on Trauma </a:t>
              </a:r>
              <a:r>
                <a:rPr lang="en-US" sz="1600" dirty="0"/>
                <a:t>Membership Chair</a:t>
              </a:r>
            </a:p>
          </p:txBody>
        </p:sp>
        <p:sp>
          <p:nvSpPr>
            <p:cNvPr id="6" name="TextBox 5">
              <a:extLst>
                <a:ext uri="{FF2B5EF4-FFF2-40B4-BE49-F238E27FC236}">
                  <a16:creationId xmlns:a16="http://schemas.microsoft.com/office/drawing/2014/main" id="{89AB5E6F-BDFF-4CBD-CAB9-07C1FACEA3B0}"/>
                </a:ext>
              </a:extLst>
            </p:cNvPr>
            <p:cNvSpPr txBox="1"/>
            <p:nvPr/>
          </p:nvSpPr>
          <p:spPr>
            <a:xfrm>
              <a:off x="2586394" y="2207395"/>
              <a:ext cx="4273414" cy="646331"/>
            </a:xfrm>
            <a:prstGeom prst="rect">
              <a:avLst/>
            </a:prstGeom>
            <a:noFill/>
            <a:ln>
              <a:solidFill>
                <a:srgbClr val="000000"/>
              </a:solidFill>
            </a:ln>
          </p:spPr>
          <p:txBody>
            <a:bodyPr wrap="none" rtlCol="0">
              <a:spAutoFit/>
            </a:bodyPr>
            <a:lstStyle/>
            <a:p>
              <a:pPr algn="ctr"/>
              <a:r>
                <a:rPr lang="en-US" b="1" dirty="0"/>
                <a:t>METS PROGRAM</a:t>
              </a:r>
            </a:p>
            <a:p>
              <a:pPr algn="ctr"/>
              <a:r>
                <a:rPr lang="en-US" i="1" dirty="0"/>
                <a:t>Mentoring for Excellence in Trauma Surgery</a:t>
              </a:r>
            </a:p>
          </p:txBody>
        </p:sp>
        <p:sp>
          <p:nvSpPr>
            <p:cNvPr id="7" name="TextBox 6">
              <a:extLst>
                <a:ext uri="{FF2B5EF4-FFF2-40B4-BE49-F238E27FC236}">
                  <a16:creationId xmlns:a16="http://schemas.microsoft.com/office/drawing/2014/main" id="{5E539D39-7684-64AA-FC69-D0B78337B117}"/>
                </a:ext>
              </a:extLst>
            </p:cNvPr>
            <p:cNvSpPr txBox="1"/>
            <p:nvPr/>
          </p:nvSpPr>
          <p:spPr>
            <a:xfrm>
              <a:off x="80762" y="3541101"/>
              <a:ext cx="2402185" cy="1016453"/>
            </a:xfrm>
            <a:prstGeom prst="rect">
              <a:avLst/>
            </a:prstGeom>
            <a:noFill/>
            <a:ln>
              <a:solidFill>
                <a:srgbClr val="000000"/>
              </a:solidFill>
            </a:ln>
          </p:spPr>
          <p:txBody>
            <a:bodyPr wrap="square" rtlCol="0">
              <a:spAutoFit/>
            </a:bodyPr>
            <a:lstStyle/>
            <a:p>
              <a:r>
                <a:rPr lang="en-US" sz="1200" b="1" dirty="0"/>
                <a:t>Future Trauma Leaders (FTL)</a:t>
              </a:r>
            </a:p>
            <a:p>
              <a:r>
                <a:rPr lang="en-US" sz="1200" dirty="0"/>
                <a:t>4 campaign funded positions</a:t>
              </a:r>
            </a:p>
            <a:p>
              <a:r>
                <a:rPr lang="en-US" sz="1200" dirty="0"/>
                <a:t>1 Military  (JTS/MHSSPACS) </a:t>
              </a:r>
            </a:p>
            <a:p>
              <a:r>
                <a:rPr lang="en-US" sz="1200" dirty="0"/>
                <a:t>1 OTA - every other year</a:t>
              </a:r>
            </a:p>
            <a:p>
              <a:r>
                <a:rPr lang="en-US" sz="1100" dirty="0"/>
                <a:t>Term: One two-year term – 3-year transition</a:t>
              </a:r>
            </a:p>
          </p:txBody>
        </p:sp>
        <p:sp>
          <p:nvSpPr>
            <p:cNvPr id="8" name="TextBox 7">
              <a:extLst>
                <a:ext uri="{FF2B5EF4-FFF2-40B4-BE49-F238E27FC236}">
                  <a16:creationId xmlns:a16="http://schemas.microsoft.com/office/drawing/2014/main" id="{768910EE-3FAB-838F-0CDD-C3AC6F81A427}"/>
                </a:ext>
              </a:extLst>
            </p:cNvPr>
            <p:cNvSpPr txBox="1"/>
            <p:nvPr/>
          </p:nvSpPr>
          <p:spPr>
            <a:xfrm>
              <a:off x="2586394" y="3557767"/>
              <a:ext cx="1996243" cy="830997"/>
            </a:xfrm>
            <a:prstGeom prst="rect">
              <a:avLst/>
            </a:prstGeom>
            <a:noFill/>
            <a:ln>
              <a:solidFill>
                <a:schemeClr val="tx1"/>
              </a:solidFill>
            </a:ln>
          </p:spPr>
          <p:txBody>
            <a:bodyPr wrap="square" rtlCol="0">
              <a:spAutoFit/>
            </a:bodyPr>
            <a:lstStyle/>
            <a:p>
              <a:r>
                <a:rPr lang="en-US" sz="1200" b="1" dirty="0"/>
                <a:t>ACS Young Fellows </a:t>
              </a:r>
            </a:p>
            <a:p>
              <a:r>
                <a:rPr lang="en-US" sz="1200" b="1" dirty="0"/>
                <a:t>Society (YFA)</a:t>
              </a:r>
            </a:p>
            <a:p>
              <a:r>
                <a:rPr lang="en-US" sz="1200" dirty="0"/>
                <a:t>1 Position</a:t>
              </a:r>
            </a:p>
            <a:p>
              <a:r>
                <a:rPr lang="en-US" sz="1100" dirty="0"/>
                <a:t>Term: One three-year term</a:t>
              </a:r>
            </a:p>
          </p:txBody>
        </p:sp>
        <p:sp>
          <p:nvSpPr>
            <p:cNvPr id="9" name="TextBox 8">
              <a:extLst>
                <a:ext uri="{FF2B5EF4-FFF2-40B4-BE49-F238E27FC236}">
                  <a16:creationId xmlns:a16="http://schemas.microsoft.com/office/drawing/2014/main" id="{3EC2689B-281B-E5AB-7E1B-683B7B7297A3}"/>
                </a:ext>
              </a:extLst>
            </p:cNvPr>
            <p:cNvSpPr txBox="1"/>
            <p:nvPr/>
          </p:nvSpPr>
          <p:spPr>
            <a:xfrm>
              <a:off x="4723101" y="3557767"/>
              <a:ext cx="1996242" cy="830997"/>
            </a:xfrm>
            <a:prstGeom prst="rect">
              <a:avLst/>
            </a:prstGeom>
            <a:noFill/>
            <a:ln>
              <a:solidFill>
                <a:schemeClr val="tx1"/>
              </a:solidFill>
            </a:ln>
          </p:spPr>
          <p:txBody>
            <a:bodyPr wrap="square" rtlCol="0">
              <a:spAutoFit/>
            </a:bodyPr>
            <a:lstStyle/>
            <a:p>
              <a:r>
                <a:rPr lang="en-US" sz="1200" b="1" dirty="0"/>
                <a:t>ACS Resident and Associate Society (RAS) </a:t>
              </a:r>
            </a:p>
            <a:p>
              <a:r>
                <a:rPr lang="en-US" sz="1200" dirty="0"/>
                <a:t>1 Position</a:t>
              </a:r>
            </a:p>
            <a:p>
              <a:r>
                <a:rPr lang="en-US" sz="1100" dirty="0"/>
                <a:t>Term: One three-year term</a:t>
              </a:r>
              <a:endParaRPr lang="en-US" sz="1100" b="1" dirty="0"/>
            </a:p>
          </p:txBody>
        </p:sp>
        <p:sp>
          <p:nvSpPr>
            <p:cNvPr id="10" name="TextBox 9">
              <a:extLst>
                <a:ext uri="{FF2B5EF4-FFF2-40B4-BE49-F238E27FC236}">
                  <a16:creationId xmlns:a16="http://schemas.microsoft.com/office/drawing/2014/main" id="{AF5DB44A-DCAD-D943-C725-DFBD85C0F5A9}"/>
                </a:ext>
              </a:extLst>
            </p:cNvPr>
            <p:cNvSpPr txBox="1"/>
            <p:nvPr/>
          </p:nvSpPr>
          <p:spPr>
            <a:xfrm>
              <a:off x="6809479" y="3557766"/>
              <a:ext cx="1996242" cy="646331"/>
            </a:xfrm>
            <a:prstGeom prst="rect">
              <a:avLst/>
            </a:prstGeom>
            <a:noFill/>
            <a:ln>
              <a:solidFill>
                <a:schemeClr val="tx1"/>
              </a:solidFill>
            </a:ln>
          </p:spPr>
          <p:txBody>
            <a:bodyPr wrap="square" rtlCol="0">
              <a:spAutoFit/>
            </a:bodyPr>
            <a:lstStyle/>
            <a:p>
              <a:r>
                <a:rPr lang="en-US" sz="1200" b="1" dirty="0"/>
                <a:t>Clinical Scholars </a:t>
              </a:r>
            </a:p>
            <a:p>
              <a:r>
                <a:rPr lang="en-US" sz="1200" dirty="0"/>
                <a:t>1 -2 Positions</a:t>
              </a:r>
            </a:p>
            <a:p>
              <a:r>
                <a:rPr lang="en-US" sz="1200" dirty="0"/>
                <a:t>Term: 1-3 years</a:t>
              </a:r>
              <a:endParaRPr lang="en-US" sz="1200" b="1" dirty="0"/>
            </a:p>
          </p:txBody>
        </p:sp>
        <p:sp>
          <p:nvSpPr>
            <p:cNvPr id="11" name="Arrow: Down 10">
              <a:extLst>
                <a:ext uri="{FF2B5EF4-FFF2-40B4-BE49-F238E27FC236}">
                  <a16:creationId xmlns:a16="http://schemas.microsoft.com/office/drawing/2014/main" id="{A47870C7-9C64-2EC3-EECC-CE780D9DDCE2}"/>
                </a:ext>
              </a:extLst>
            </p:cNvPr>
            <p:cNvSpPr/>
            <p:nvPr/>
          </p:nvSpPr>
          <p:spPr>
            <a:xfrm>
              <a:off x="4702752" y="1928795"/>
              <a:ext cx="128988" cy="278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Arrow: Down 11">
              <a:extLst>
                <a:ext uri="{FF2B5EF4-FFF2-40B4-BE49-F238E27FC236}">
                  <a16:creationId xmlns:a16="http://schemas.microsoft.com/office/drawing/2014/main" id="{154D6B0E-AD49-A26E-9FE0-4DDF43C1533E}"/>
                </a:ext>
              </a:extLst>
            </p:cNvPr>
            <p:cNvSpPr/>
            <p:nvPr/>
          </p:nvSpPr>
          <p:spPr>
            <a:xfrm>
              <a:off x="3607561" y="3218995"/>
              <a:ext cx="128988" cy="33918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Arrow: Down 12">
              <a:extLst>
                <a:ext uri="{FF2B5EF4-FFF2-40B4-BE49-F238E27FC236}">
                  <a16:creationId xmlns:a16="http://schemas.microsoft.com/office/drawing/2014/main" id="{2538D1C1-6E6B-2B93-0083-D0A0FC731290}"/>
                </a:ext>
              </a:extLst>
            </p:cNvPr>
            <p:cNvSpPr/>
            <p:nvPr/>
          </p:nvSpPr>
          <p:spPr>
            <a:xfrm>
              <a:off x="1194395" y="3210664"/>
              <a:ext cx="128988" cy="3051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Arrow: Down 13">
              <a:extLst>
                <a:ext uri="{FF2B5EF4-FFF2-40B4-BE49-F238E27FC236}">
                  <a16:creationId xmlns:a16="http://schemas.microsoft.com/office/drawing/2014/main" id="{5F047DCC-0736-4150-8E4E-7F056F2D33EB}"/>
                </a:ext>
              </a:extLst>
            </p:cNvPr>
            <p:cNvSpPr/>
            <p:nvPr/>
          </p:nvSpPr>
          <p:spPr>
            <a:xfrm>
              <a:off x="5656728" y="3200830"/>
              <a:ext cx="128988" cy="34027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Arrow: Down 14">
              <a:extLst>
                <a:ext uri="{FF2B5EF4-FFF2-40B4-BE49-F238E27FC236}">
                  <a16:creationId xmlns:a16="http://schemas.microsoft.com/office/drawing/2014/main" id="{8081BE3B-DAC7-8FF1-B223-3379CA794C75}"/>
                </a:ext>
              </a:extLst>
            </p:cNvPr>
            <p:cNvSpPr/>
            <p:nvPr/>
          </p:nvSpPr>
          <p:spPr>
            <a:xfrm>
              <a:off x="7743106" y="3219406"/>
              <a:ext cx="128988" cy="33877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Rectangle 15">
              <a:extLst>
                <a:ext uri="{FF2B5EF4-FFF2-40B4-BE49-F238E27FC236}">
                  <a16:creationId xmlns:a16="http://schemas.microsoft.com/office/drawing/2014/main" id="{2A71D9B2-3C87-41B3-562F-F2342AEC9410}"/>
                </a:ext>
              </a:extLst>
            </p:cNvPr>
            <p:cNvSpPr/>
            <p:nvPr/>
          </p:nvSpPr>
          <p:spPr>
            <a:xfrm>
              <a:off x="1217360" y="3150494"/>
              <a:ext cx="6622773" cy="5405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82CD7FD0-A80C-86BE-0C4E-B61921CEFCA6}"/>
                </a:ext>
              </a:extLst>
            </p:cNvPr>
            <p:cNvSpPr/>
            <p:nvPr/>
          </p:nvSpPr>
          <p:spPr>
            <a:xfrm>
              <a:off x="4704453" y="2857035"/>
              <a:ext cx="128988" cy="278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8" name="Content Placeholder 4">
            <a:extLst>
              <a:ext uri="{FF2B5EF4-FFF2-40B4-BE49-F238E27FC236}">
                <a16:creationId xmlns:a16="http://schemas.microsoft.com/office/drawing/2014/main" id="{4818FFC0-8783-8E3F-2F81-C47FFD96B430}"/>
              </a:ext>
            </a:extLst>
          </p:cNvPr>
          <p:cNvSpPr txBox="1">
            <a:spLocks/>
          </p:cNvSpPr>
          <p:nvPr/>
        </p:nvSpPr>
        <p:spPr>
          <a:xfrm>
            <a:off x="-13855" y="96088"/>
            <a:ext cx="8305800" cy="11255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Mentoring for Excellence in Trauma Surgery (METS)</a:t>
            </a:r>
          </a:p>
          <a:p>
            <a:endParaRPr lang="en-US" dirty="0"/>
          </a:p>
        </p:txBody>
      </p:sp>
    </p:spTree>
    <p:extLst>
      <p:ext uri="{BB962C8B-B14F-4D97-AF65-F5344CB8AC3E}">
        <p14:creationId xmlns:p14="http://schemas.microsoft.com/office/powerpoint/2010/main" val="429350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71184-D502-8358-C2EC-D70CBC32EB62}"/>
              </a:ext>
            </a:extLst>
          </p:cNvPr>
          <p:cNvSpPr>
            <a:spLocks noGrp="1"/>
          </p:cNvSpPr>
          <p:nvPr>
            <p:ph type="title"/>
          </p:nvPr>
        </p:nvSpPr>
        <p:spPr>
          <a:xfrm>
            <a:off x="1880419" y="285750"/>
            <a:ext cx="4291781" cy="446530"/>
          </a:xfrm>
          <a:solidFill>
            <a:srgbClr val="741000"/>
          </a:solidFill>
        </p:spPr>
        <p:txBody>
          <a:bodyPr>
            <a:normAutofit fontScale="90000"/>
          </a:bodyPr>
          <a:lstStyle/>
          <a:p>
            <a:r>
              <a:rPr lang="en-US" sz="2800" dirty="0">
                <a:solidFill>
                  <a:schemeClr val="bg1"/>
                </a:solidFill>
                <a:latin typeface="+mj-lt"/>
              </a:rPr>
              <a:t>COT Impact: By the Numbers</a:t>
            </a:r>
          </a:p>
        </p:txBody>
      </p:sp>
      <p:sp>
        <p:nvSpPr>
          <p:cNvPr id="5" name="Content Placeholder 4">
            <a:extLst>
              <a:ext uri="{FF2B5EF4-FFF2-40B4-BE49-F238E27FC236}">
                <a16:creationId xmlns:a16="http://schemas.microsoft.com/office/drawing/2014/main" id="{6254908F-7290-2401-D6E5-CB2CEA27936E}"/>
              </a:ext>
            </a:extLst>
          </p:cNvPr>
          <p:cNvSpPr>
            <a:spLocks noGrp="1"/>
          </p:cNvSpPr>
          <p:nvPr>
            <p:ph idx="4294967295"/>
          </p:nvPr>
        </p:nvSpPr>
        <p:spPr>
          <a:xfrm>
            <a:off x="1524000" y="1352550"/>
            <a:ext cx="7391400" cy="3124200"/>
          </a:xfrm>
          <a:prstGeom prst="rect">
            <a:avLst/>
          </a:prstGeom>
        </p:spPr>
        <p:txBody>
          <a:bodyPr/>
          <a:lstStyle/>
          <a:p>
            <a:r>
              <a:rPr lang="en-US" b="1" dirty="0">
                <a:latin typeface="+mj-lt"/>
              </a:rPr>
              <a:t>596</a:t>
            </a:r>
            <a:r>
              <a:rPr lang="en-US" dirty="0">
                <a:latin typeface="+mj-lt"/>
              </a:rPr>
              <a:t> ACS Verified Trauma Centers</a:t>
            </a:r>
          </a:p>
          <a:p>
            <a:r>
              <a:rPr lang="en-US" b="1" dirty="0">
                <a:latin typeface="+mj-lt"/>
              </a:rPr>
              <a:t>902</a:t>
            </a:r>
            <a:r>
              <a:rPr lang="en-US" dirty="0">
                <a:latin typeface="+mj-lt"/>
              </a:rPr>
              <a:t> Trauma Centers in TQIP</a:t>
            </a:r>
          </a:p>
          <a:p>
            <a:r>
              <a:rPr lang="en-US" b="1" dirty="0">
                <a:latin typeface="+mj-lt"/>
              </a:rPr>
              <a:t>70,000</a:t>
            </a:r>
            <a:r>
              <a:rPr lang="en-US" dirty="0">
                <a:latin typeface="+mj-lt"/>
              </a:rPr>
              <a:t> learners impacted by Trauma Education</a:t>
            </a:r>
          </a:p>
          <a:p>
            <a:r>
              <a:rPr lang="en-US" b="1" dirty="0">
                <a:latin typeface="+mj-lt"/>
              </a:rPr>
              <a:t>50</a:t>
            </a:r>
            <a:r>
              <a:rPr lang="en-US" dirty="0">
                <a:latin typeface="+mj-lt"/>
              </a:rPr>
              <a:t> Trauma System Consultations</a:t>
            </a:r>
          </a:p>
          <a:p>
            <a:r>
              <a:rPr lang="en-US" b="1" dirty="0">
                <a:latin typeface="+mj-lt"/>
              </a:rPr>
              <a:t>&gt;3.75 million</a:t>
            </a:r>
            <a:r>
              <a:rPr lang="en-US" dirty="0">
                <a:latin typeface="+mj-lt"/>
              </a:rPr>
              <a:t> trained in STOP THE BLEED™</a:t>
            </a:r>
          </a:p>
          <a:p>
            <a:endParaRPr lang="en-US" dirty="0">
              <a:latin typeface="+mj-lt"/>
            </a:endParaRPr>
          </a:p>
        </p:txBody>
      </p:sp>
    </p:spTree>
    <p:extLst>
      <p:ext uri="{BB962C8B-B14F-4D97-AF65-F5344CB8AC3E}">
        <p14:creationId xmlns:p14="http://schemas.microsoft.com/office/powerpoint/2010/main" val="4068422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954" y="1059534"/>
            <a:ext cx="5895566" cy="3657600"/>
          </a:xfrm>
        </p:spPr>
        <p:txBody>
          <a:bodyPr>
            <a:normAutofit/>
          </a:bodyPr>
          <a:lstStyle/>
          <a:p>
            <a:r>
              <a:rPr lang="en-US" sz="1900" dirty="0"/>
              <a:t>Established in 2015</a:t>
            </a:r>
          </a:p>
          <a:p>
            <a:r>
              <a:rPr lang="en-US" sz="1900" dirty="0"/>
              <a:t>Early career exposure to all aspects of the COT</a:t>
            </a:r>
          </a:p>
          <a:p>
            <a:pPr lvl="1"/>
            <a:r>
              <a:rPr lang="en-US" sz="1900" dirty="0"/>
              <a:t>Education</a:t>
            </a:r>
          </a:p>
          <a:p>
            <a:pPr lvl="1"/>
            <a:r>
              <a:rPr lang="en-US" sz="1900" dirty="0"/>
              <a:t>Advocacy</a:t>
            </a:r>
          </a:p>
          <a:p>
            <a:pPr lvl="1"/>
            <a:r>
              <a:rPr lang="en-US" sz="1900" dirty="0"/>
              <a:t>Quality</a:t>
            </a:r>
          </a:p>
          <a:p>
            <a:pPr lvl="1"/>
            <a:r>
              <a:rPr lang="en-US" sz="1900" dirty="0"/>
              <a:t>Systems</a:t>
            </a:r>
          </a:p>
          <a:p>
            <a:pPr lvl="1"/>
            <a:r>
              <a:rPr lang="en-US" sz="1900" dirty="0"/>
              <a:t>Prevention </a:t>
            </a:r>
          </a:p>
          <a:p>
            <a:r>
              <a:rPr lang="en-US" sz="1900" dirty="0"/>
              <a:t>Perspective of early career surgeons to COT projects</a:t>
            </a:r>
          </a:p>
          <a:p>
            <a:r>
              <a:rPr lang="en-US" sz="1900" dirty="0"/>
              <a:t>Pathway to sustained COT involvement</a:t>
            </a:r>
          </a:p>
          <a:p>
            <a:endParaRPr lang="en-US" sz="2400" dirty="0"/>
          </a:p>
        </p:txBody>
      </p:sp>
      <p:sp>
        <p:nvSpPr>
          <p:cNvPr id="4" name="TextBox 3"/>
          <p:cNvSpPr txBox="1"/>
          <p:nvPr/>
        </p:nvSpPr>
        <p:spPr>
          <a:xfrm>
            <a:off x="381000" y="162283"/>
            <a:ext cx="8001000" cy="1077218"/>
          </a:xfrm>
          <a:prstGeom prst="rect">
            <a:avLst/>
          </a:prstGeom>
          <a:noFill/>
        </p:spPr>
        <p:txBody>
          <a:bodyPr wrap="square" rtlCol="0">
            <a:spAutoFit/>
          </a:bodyPr>
          <a:lstStyle/>
          <a:p>
            <a:r>
              <a:rPr lang="en-US" sz="3200" b="1" dirty="0">
                <a:solidFill>
                  <a:srgbClr val="FF0000"/>
                </a:solidFill>
              </a:rPr>
              <a:t>Future Trauma Leaders (FTL) Program:</a:t>
            </a:r>
            <a:br>
              <a:rPr lang="en-US" sz="3200" dirty="0"/>
            </a:br>
            <a:endParaRPr lang="en-US" sz="3200" dirty="0"/>
          </a:p>
        </p:txBody>
      </p:sp>
      <p:sp>
        <p:nvSpPr>
          <p:cNvPr id="5" name="Pentagon 4">
            <a:extLst>
              <a:ext uri="{FF2B5EF4-FFF2-40B4-BE49-F238E27FC236}">
                <a16:creationId xmlns:a16="http://schemas.microsoft.com/office/drawing/2014/main" id="{7388EC28-314B-614D-B100-97A062448AEB}"/>
              </a:ext>
            </a:extLst>
          </p:cNvPr>
          <p:cNvSpPr/>
          <p:nvPr/>
        </p:nvSpPr>
        <p:spPr>
          <a:xfrm>
            <a:off x="653143" y="1481818"/>
            <a:ext cx="2512559" cy="2179864"/>
          </a:xfrm>
          <a:prstGeom prst="homePlate">
            <a:avLst>
              <a:gd name="adj" fmla="val 19288"/>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3">
            <a:extLst>
              <a:ext uri="{FF2B5EF4-FFF2-40B4-BE49-F238E27FC236}">
                <a16:creationId xmlns:a16="http://schemas.microsoft.com/office/drawing/2014/main" id="{5D527C8E-4023-0D47-929F-FA3B5BCC76F5}"/>
              </a:ext>
            </a:extLst>
          </p:cNvPr>
          <p:cNvSpPr txBox="1">
            <a:spLocks/>
          </p:cNvSpPr>
          <p:nvPr/>
        </p:nvSpPr>
        <p:spPr>
          <a:xfrm>
            <a:off x="901814" y="1409169"/>
            <a:ext cx="1971675" cy="1910443"/>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solidFill>
                  <a:srgbClr val="FFFFFF"/>
                </a:solidFill>
              </a:rPr>
              <a:t>     </a:t>
            </a:r>
            <a:r>
              <a:rPr lang="en-US" sz="2700" b="1" dirty="0">
                <a:solidFill>
                  <a:srgbClr val="FFFFFF"/>
                </a:solidFill>
              </a:rPr>
              <a:t>METS:</a:t>
            </a:r>
          </a:p>
        </p:txBody>
      </p:sp>
      <p:sp>
        <p:nvSpPr>
          <p:cNvPr id="7" name="TextBox 6">
            <a:extLst>
              <a:ext uri="{FF2B5EF4-FFF2-40B4-BE49-F238E27FC236}">
                <a16:creationId xmlns:a16="http://schemas.microsoft.com/office/drawing/2014/main" id="{64CCE321-0386-0347-A297-EA700F4B0F70}"/>
              </a:ext>
            </a:extLst>
          </p:cNvPr>
          <p:cNvSpPr txBox="1"/>
          <p:nvPr/>
        </p:nvSpPr>
        <p:spPr>
          <a:xfrm>
            <a:off x="735875" y="2626724"/>
            <a:ext cx="2137027" cy="523220"/>
          </a:xfrm>
          <a:prstGeom prst="rect">
            <a:avLst/>
          </a:prstGeom>
          <a:noFill/>
        </p:spPr>
        <p:txBody>
          <a:bodyPr wrap="square" rtlCol="0">
            <a:spAutoFit/>
          </a:bodyPr>
          <a:lstStyle/>
          <a:p>
            <a:pPr algn="ctr"/>
            <a:r>
              <a:rPr lang="en-US" sz="1400" b="1" dirty="0">
                <a:solidFill>
                  <a:schemeClr val="bg1"/>
                </a:solidFill>
              </a:rPr>
              <a:t>Mentoring for Excellence in Trauma Surgery</a:t>
            </a:r>
          </a:p>
        </p:txBody>
      </p:sp>
    </p:spTree>
    <p:extLst>
      <p:ext uri="{BB962C8B-B14F-4D97-AF65-F5344CB8AC3E}">
        <p14:creationId xmlns:p14="http://schemas.microsoft.com/office/powerpoint/2010/main" val="1436029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909" y="8385"/>
            <a:ext cx="6978328" cy="4572000"/>
          </a:xfrm>
        </p:spPr>
        <p:txBody>
          <a:bodyPr>
            <a:normAutofit fontScale="92500" lnSpcReduction="10000"/>
          </a:bodyPr>
          <a:lstStyle/>
          <a:p>
            <a:r>
              <a:rPr lang="en-US" sz="2400" b="1" dirty="0"/>
              <a:t>Future Trauma Leaders (5-6 / year)</a:t>
            </a:r>
          </a:p>
          <a:p>
            <a:pPr lvl="1"/>
            <a:r>
              <a:rPr lang="en-US" sz="1800" dirty="0"/>
              <a:t>Junior Surgeons </a:t>
            </a:r>
          </a:p>
          <a:p>
            <a:pPr lvl="1"/>
            <a:r>
              <a:rPr lang="en-US" sz="1800" dirty="0"/>
              <a:t>Within 5 years of fellowship completion</a:t>
            </a:r>
          </a:p>
          <a:p>
            <a:pPr lvl="1"/>
            <a:r>
              <a:rPr lang="en-US" sz="1800" dirty="0"/>
              <a:t>Competitive application process</a:t>
            </a:r>
          </a:p>
          <a:p>
            <a:pPr lvl="1"/>
            <a:r>
              <a:rPr lang="en-US" sz="1800" dirty="0"/>
              <a:t>Two-year term</a:t>
            </a:r>
          </a:p>
          <a:p>
            <a:pPr lvl="1"/>
            <a:r>
              <a:rPr lang="en-US" sz="1800" dirty="0"/>
              <a:t>	Sponsored/Mentored Project</a:t>
            </a:r>
          </a:p>
          <a:p>
            <a:pPr lvl="1"/>
            <a:r>
              <a:rPr lang="en-US" sz="1800" dirty="0"/>
              <a:t>	Travel to COT Annual Meeting</a:t>
            </a:r>
          </a:p>
          <a:p>
            <a:pPr lvl="1"/>
            <a:r>
              <a:rPr lang="en-US" sz="1800" dirty="0"/>
              <a:t>	Travel to COT Meetings at Clinical Congress</a:t>
            </a:r>
          </a:p>
          <a:p>
            <a:pPr lvl="1"/>
            <a:r>
              <a:rPr lang="en-US" sz="1800" dirty="0"/>
              <a:t>	Travel to TQIP Meeting</a:t>
            </a:r>
          </a:p>
          <a:p>
            <a:pPr lvl="1"/>
            <a:r>
              <a:rPr lang="en-US" sz="1800" dirty="0"/>
              <a:t>	Travel to ACS Leadership and Advocacy Summit</a:t>
            </a:r>
          </a:p>
          <a:p>
            <a:pPr lvl="1"/>
            <a:r>
              <a:rPr lang="en-US" sz="1800" dirty="0"/>
              <a:t>Three-year Transition Period</a:t>
            </a:r>
          </a:p>
          <a:p>
            <a:pPr lvl="1"/>
            <a:endParaRPr lang="en-US" sz="1800" dirty="0"/>
          </a:p>
          <a:p>
            <a:r>
              <a:rPr lang="en-US" sz="2400" b="1" dirty="0"/>
              <a:t>Liaison Members</a:t>
            </a:r>
          </a:p>
          <a:p>
            <a:pPr lvl="1"/>
            <a:r>
              <a:rPr lang="en-US" sz="1800" dirty="0"/>
              <a:t>Young Fellows Association (YFA)</a:t>
            </a:r>
          </a:p>
          <a:p>
            <a:pPr lvl="1"/>
            <a:r>
              <a:rPr lang="en-US" sz="1800" dirty="0"/>
              <a:t>Resident and Associate Society (RAS)</a:t>
            </a:r>
          </a:p>
          <a:p>
            <a:pPr lvl="1"/>
            <a:r>
              <a:rPr lang="en-US" sz="1800" dirty="0"/>
              <a:t>Clinical Scholars (Quality &amp; Prevention Pillars)</a:t>
            </a:r>
          </a:p>
        </p:txBody>
      </p:sp>
      <p:sp>
        <p:nvSpPr>
          <p:cNvPr id="6" name="Pentagon 5">
            <a:extLst>
              <a:ext uri="{FF2B5EF4-FFF2-40B4-BE49-F238E27FC236}">
                <a16:creationId xmlns:a16="http://schemas.microsoft.com/office/drawing/2014/main" id="{D76149BA-7589-FF45-A938-80582EC40F97}"/>
              </a:ext>
            </a:extLst>
          </p:cNvPr>
          <p:cNvSpPr/>
          <p:nvPr/>
        </p:nvSpPr>
        <p:spPr>
          <a:xfrm>
            <a:off x="196791" y="1481818"/>
            <a:ext cx="2512559" cy="2179864"/>
          </a:xfrm>
          <a:prstGeom prst="homePlate">
            <a:avLst>
              <a:gd name="adj" fmla="val 19288"/>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3">
            <a:extLst>
              <a:ext uri="{FF2B5EF4-FFF2-40B4-BE49-F238E27FC236}">
                <a16:creationId xmlns:a16="http://schemas.microsoft.com/office/drawing/2014/main" id="{622B7DB0-98CA-1B4B-9343-D563960942AA}"/>
              </a:ext>
            </a:extLst>
          </p:cNvPr>
          <p:cNvSpPr txBox="1">
            <a:spLocks/>
          </p:cNvSpPr>
          <p:nvPr/>
        </p:nvSpPr>
        <p:spPr>
          <a:xfrm>
            <a:off x="467234" y="1655530"/>
            <a:ext cx="1971675" cy="1277711"/>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solidFill>
                  <a:srgbClr val="FFFFFF"/>
                </a:solidFill>
              </a:rPr>
              <a:t>     </a:t>
            </a:r>
            <a:r>
              <a:rPr lang="en-US" sz="2700" b="1" dirty="0">
                <a:solidFill>
                  <a:srgbClr val="FFFFFF"/>
                </a:solidFill>
              </a:rPr>
              <a:t>METS</a:t>
            </a:r>
            <a:r>
              <a:rPr lang="en-US" sz="2700" dirty="0">
                <a:solidFill>
                  <a:srgbClr val="FFFFFF"/>
                </a:solidFill>
              </a:rPr>
              <a:t>:</a:t>
            </a:r>
          </a:p>
        </p:txBody>
      </p:sp>
      <p:sp>
        <p:nvSpPr>
          <p:cNvPr id="8" name="TextBox 7">
            <a:extLst>
              <a:ext uri="{FF2B5EF4-FFF2-40B4-BE49-F238E27FC236}">
                <a16:creationId xmlns:a16="http://schemas.microsoft.com/office/drawing/2014/main" id="{7D79DD30-ADC8-2641-B53F-F8E531C8B00A}"/>
              </a:ext>
            </a:extLst>
          </p:cNvPr>
          <p:cNvSpPr txBox="1"/>
          <p:nvPr/>
        </p:nvSpPr>
        <p:spPr>
          <a:xfrm>
            <a:off x="294764" y="2444080"/>
            <a:ext cx="2144145" cy="523220"/>
          </a:xfrm>
          <a:prstGeom prst="rect">
            <a:avLst/>
          </a:prstGeom>
          <a:noFill/>
        </p:spPr>
        <p:txBody>
          <a:bodyPr wrap="square" rtlCol="0">
            <a:spAutoFit/>
          </a:bodyPr>
          <a:lstStyle/>
          <a:p>
            <a:pPr algn="ctr"/>
            <a:r>
              <a:rPr lang="en-US" sz="1400" b="1" dirty="0">
                <a:solidFill>
                  <a:schemeClr val="bg1"/>
                </a:solidFill>
              </a:rPr>
              <a:t>Mentoring for Excellence in Trauma Surgery</a:t>
            </a:r>
          </a:p>
        </p:txBody>
      </p:sp>
    </p:spTree>
    <p:extLst>
      <p:ext uri="{BB962C8B-B14F-4D97-AF65-F5344CB8AC3E}">
        <p14:creationId xmlns:p14="http://schemas.microsoft.com/office/powerpoint/2010/main" val="1641517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164B-096B-1677-4EC8-F0DDFB1846BC}"/>
              </a:ext>
            </a:extLst>
          </p:cNvPr>
          <p:cNvSpPr>
            <a:spLocks noGrp="1"/>
          </p:cNvSpPr>
          <p:nvPr>
            <p:ph type="title"/>
          </p:nvPr>
        </p:nvSpPr>
        <p:spPr/>
        <p:txBody>
          <a:bodyPr/>
          <a:lstStyle/>
          <a:p>
            <a:r>
              <a:rPr lang="en-US" dirty="0"/>
              <a:t>FTL Timeline</a:t>
            </a:r>
          </a:p>
        </p:txBody>
      </p:sp>
      <p:sp>
        <p:nvSpPr>
          <p:cNvPr id="3" name="Content Placeholder 2">
            <a:extLst>
              <a:ext uri="{FF2B5EF4-FFF2-40B4-BE49-F238E27FC236}">
                <a16:creationId xmlns:a16="http://schemas.microsoft.com/office/drawing/2014/main" id="{E1B32770-6AF0-54FA-B0C0-A51FACD1FD3D}"/>
              </a:ext>
            </a:extLst>
          </p:cNvPr>
          <p:cNvSpPr>
            <a:spLocks noGrp="1"/>
          </p:cNvSpPr>
          <p:nvPr>
            <p:ph idx="1"/>
          </p:nvPr>
        </p:nvSpPr>
        <p:spPr>
          <a:xfrm>
            <a:off x="304800" y="857250"/>
            <a:ext cx="8229600" cy="3429000"/>
          </a:xfrm>
        </p:spPr>
        <p:txBody>
          <a:bodyPr/>
          <a:lstStyle/>
          <a:p>
            <a:r>
              <a:rPr lang="en-US" sz="2000" dirty="0">
                <a:solidFill>
                  <a:schemeClr val="tx1"/>
                </a:solidFill>
              </a:rPr>
              <a:t>Online Applications </a:t>
            </a:r>
          </a:p>
          <a:p>
            <a:r>
              <a:rPr lang="en-US" sz="2000" dirty="0">
                <a:solidFill>
                  <a:schemeClr val="tx1"/>
                </a:solidFill>
              </a:rPr>
              <a:t>	Close </a:t>
            </a:r>
            <a:r>
              <a:rPr lang="en-US" sz="2000" dirty="0">
                <a:solidFill>
                  <a:srgbClr val="FF0000"/>
                </a:solidFill>
              </a:rPr>
              <a:t>July 31, 2024</a:t>
            </a:r>
          </a:p>
          <a:p>
            <a:r>
              <a:rPr lang="en-US" sz="2000" dirty="0">
                <a:solidFill>
                  <a:schemeClr val="tx1"/>
                </a:solidFill>
              </a:rPr>
              <a:t>Membership Committee Review</a:t>
            </a:r>
          </a:p>
          <a:p>
            <a:r>
              <a:rPr lang="en-US" sz="2000" dirty="0">
                <a:solidFill>
                  <a:schemeClr val="tx1"/>
                </a:solidFill>
              </a:rPr>
              <a:t>	</a:t>
            </a:r>
            <a:r>
              <a:rPr lang="en-US" sz="2000" dirty="0">
                <a:solidFill>
                  <a:srgbClr val="FF0000"/>
                </a:solidFill>
              </a:rPr>
              <a:t>August-September, 2024</a:t>
            </a:r>
          </a:p>
          <a:p>
            <a:r>
              <a:rPr lang="en-US" sz="2000" dirty="0">
                <a:solidFill>
                  <a:schemeClr val="tx1"/>
                </a:solidFill>
              </a:rPr>
              <a:t>Membership Recommendations </a:t>
            </a:r>
            <a:endParaRPr lang="en-US" sz="2000" dirty="0"/>
          </a:p>
          <a:p>
            <a:r>
              <a:rPr lang="en-US" sz="2000" dirty="0">
                <a:solidFill>
                  <a:schemeClr val="tx1"/>
                </a:solidFill>
              </a:rPr>
              <a:t>	COT Exec &amp; Board of Regents</a:t>
            </a:r>
          </a:p>
          <a:p>
            <a:r>
              <a:rPr lang="en-US" sz="2000" dirty="0">
                <a:solidFill>
                  <a:schemeClr val="tx1"/>
                </a:solidFill>
              </a:rPr>
              <a:t>	</a:t>
            </a:r>
            <a:r>
              <a:rPr lang="en-US" sz="2000" dirty="0">
                <a:solidFill>
                  <a:srgbClr val="FF0000"/>
                </a:solidFill>
              </a:rPr>
              <a:t>October 17, 2024</a:t>
            </a:r>
          </a:p>
          <a:p>
            <a:r>
              <a:rPr lang="en-US" sz="2000" dirty="0"/>
              <a:t>FLT </a:t>
            </a:r>
            <a:r>
              <a:rPr lang="en-US" sz="2000" dirty="0">
                <a:solidFill>
                  <a:schemeClr val="tx1"/>
                </a:solidFill>
              </a:rPr>
              <a:t>Membership Start</a:t>
            </a:r>
          </a:p>
          <a:p>
            <a:r>
              <a:rPr lang="en-US" sz="2000" dirty="0">
                <a:solidFill>
                  <a:srgbClr val="FF0000"/>
                </a:solidFill>
              </a:rPr>
              <a:t>	Spring COT meeting 2025 </a:t>
            </a:r>
          </a:p>
        </p:txBody>
      </p:sp>
      <p:pic>
        <p:nvPicPr>
          <p:cNvPr id="5" name="Picture 4">
            <a:extLst>
              <a:ext uri="{FF2B5EF4-FFF2-40B4-BE49-F238E27FC236}">
                <a16:creationId xmlns:a16="http://schemas.microsoft.com/office/drawing/2014/main" id="{C1714A41-4CA5-9C78-5517-33C55FF1AD9A}"/>
              </a:ext>
            </a:extLst>
          </p:cNvPr>
          <p:cNvPicPr>
            <a:picLocks noChangeAspect="1"/>
          </p:cNvPicPr>
          <p:nvPr/>
        </p:nvPicPr>
        <p:blipFill>
          <a:blip r:embed="rId2"/>
          <a:stretch>
            <a:fillRect/>
          </a:stretch>
        </p:blipFill>
        <p:spPr>
          <a:xfrm>
            <a:off x="5181600" y="361950"/>
            <a:ext cx="3744912" cy="3744912"/>
          </a:xfrm>
          <a:prstGeom prst="rect">
            <a:avLst/>
          </a:prstGeom>
        </p:spPr>
      </p:pic>
    </p:spTree>
    <p:extLst>
      <p:ext uri="{BB962C8B-B14F-4D97-AF65-F5344CB8AC3E}">
        <p14:creationId xmlns:p14="http://schemas.microsoft.com/office/powerpoint/2010/main" val="3664628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6EB2D5-EA0B-6B42-B209-B9084113CF47}"/>
              </a:ext>
            </a:extLst>
          </p:cNvPr>
          <p:cNvSpPr txBox="1"/>
          <p:nvPr/>
        </p:nvSpPr>
        <p:spPr>
          <a:xfrm>
            <a:off x="882387" y="-82877"/>
            <a:ext cx="7315200" cy="649183"/>
          </a:xfrm>
          <a:prstGeom prst="rect">
            <a:avLst/>
          </a:prstGeom>
        </p:spPr>
        <p:txBody>
          <a:bodyPr vert="horz" wrap="square" lIns="91440" tIns="45720" rIns="91440" bIns="45720" rtlCol="0" anchor="b">
            <a:normAutofit/>
          </a:bodyPr>
          <a:lstStyle/>
          <a:p>
            <a:pPr>
              <a:lnSpc>
                <a:spcPct val="90000"/>
              </a:lnSpc>
              <a:spcBef>
                <a:spcPct val="0"/>
              </a:spcBef>
              <a:spcAft>
                <a:spcPts val="450"/>
              </a:spcAft>
            </a:pPr>
            <a:r>
              <a:rPr lang="en-US" sz="3600" b="1" kern="1200" dirty="0">
                <a:solidFill>
                  <a:srgbClr val="FF0000"/>
                </a:solidFill>
                <a:latin typeface="+mj-lt"/>
                <a:ea typeface="+mj-ea"/>
                <a:cs typeface="+mj-cs"/>
              </a:rPr>
              <a:t>Welcome 2024 Future Trauma Leaders</a:t>
            </a:r>
          </a:p>
        </p:txBody>
      </p:sp>
      <p:pic>
        <p:nvPicPr>
          <p:cNvPr id="7" name="Picture 6" descr="A person in a suit and tie&#10;&#10;Description automatically generated">
            <a:extLst>
              <a:ext uri="{FF2B5EF4-FFF2-40B4-BE49-F238E27FC236}">
                <a16:creationId xmlns:a16="http://schemas.microsoft.com/office/drawing/2014/main" id="{57DD9450-7356-F852-6628-1D4783EE32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5" b="-2"/>
          <a:stretch/>
        </p:blipFill>
        <p:spPr>
          <a:xfrm>
            <a:off x="3666148" y="456736"/>
            <a:ext cx="2094142" cy="1860975"/>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12" name="Picture 11" descr="A person smiling at the camera&#10;&#10;Description automatically generated">
            <a:extLst>
              <a:ext uri="{FF2B5EF4-FFF2-40B4-BE49-F238E27FC236}">
                <a16:creationId xmlns:a16="http://schemas.microsoft.com/office/drawing/2014/main" id="{D402B963-751C-9C61-3348-6009A51105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32" r="-3" b="5133"/>
          <a:stretch/>
        </p:blipFill>
        <p:spPr>
          <a:xfrm>
            <a:off x="7032252" y="435566"/>
            <a:ext cx="1930304" cy="1985015"/>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4" name="Picture 3" descr="A person in a suit and tie&#10;&#10;Description automatically generated">
            <a:extLst>
              <a:ext uri="{FF2B5EF4-FFF2-40B4-BE49-F238E27FC236}">
                <a16:creationId xmlns:a16="http://schemas.microsoft.com/office/drawing/2014/main" id="{ADC0220A-1BE1-E0E9-0E09-73D515E3C933}"/>
              </a:ext>
            </a:extLst>
          </p:cNvPr>
          <p:cNvPicPr>
            <a:picLocks noChangeAspect="1"/>
          </p:cNvPicPr>
          <p:nvPr/>
        </p:nvPicPr>
        <p:blipFill rotWithShape="1">
          <a:blip r:embed="rId5">
            <a:extLst>
              <a:ext uri="{28A0092B-C50C-407E-A947-70E740481C1C}">
                <a14:useLocalDpi xmlns:a14="http://schemas.microsoft.com/office/drawing/2010/main" val="0"/>
              </a:ext>
            </a:extLst>
          </a:blip>
          <a:srcRect t="4746" r="2" b="24497"/>
          <a:stretch/>
        </p:blipFill>
        <p:spPr>
          <a:xfrm>
            <a:off x="946413" y="486412"/>
            <a:ext cx="1850488" cy="1831299"/>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sp>
        <p:nvSpPr>
          <p:cNvPr id="13" name="TextBox 12">
            <a:extLst>
              <a:ext uri="{FF2B5EF4-FFF2-40B4-BE49-F238E27FC236}">
                <a16:creationId xmlns:a16="http://schemas.microsoft.com/office/drawing/2014/main" id="{C7702C05-9FE3-3D0D-76E6-EDC8ADCBDAA3}"/>
              </a:ext>
            </a:extLst>
          </p:cNvPr>
          <p:cNvSpPr txBox="1"/>
          <p:nvPr/>
        </p:nvSpPr>
        <p:spPr>
          <a:xfrm>
            <a:off x="-55477" y="1957227"/>
            <a:ext cx="1845842"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Robel Beyene, MD</a:t>
            </a:r>
          </a:p>
          <a:p>
            <a:pPr algn="ctr"/>
            <a:r>
              <a:rPr lang="en-US" sz="1400" dirty="0"/>
              <a:t>Nashville, TN</a:t>
            </a:r>
          </a:p>
        </p:txBody>
      </p:sp>
      <p:sp>
        <p:nvSpPr>
          <p:cNvPr id="14" name="TextBox 13">
            <a:extLst>
              <a:ext uri="{FF2B5EF4-FFF2-40B4-BE49-F238E27FC236}">
                <a16:creationId xmlns:a16="http://schemas.microsoft.com/office/drawing/2014/main" id="{4665224A-6ABB-A852-99CC-35BD872BF39E}"/>
              </a:ext>
            </a:extLst>
          </p:cNvPr>
          <p:cNvSpPr txBox="1"/>
          <p:nvPr/>
        </p:nvSpPr>
        <p:spPr>
          <a:xfrm>
            <a:off x="3081656" y="1906756"/>
            <a:ext cx="2018609"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Mohammad Hashmi, MD</a:t>
            </a:r>
          </a:p>
          <a:p>
            <a:pPr algn="ctr"/>
            <a:r>
              <a:rPr lang="en-US" sz="1400" dirty="0"/>
              <a:t>Birmingham, AL</a:t>
            </a:r>
          </a:p>
        </p:txBody>
      </p:sp>
      <p:sp>
        <p:nvSpPr>
          <p:cNvPr id="15" name="TextBox 14">
            <a:extLst>
              <a:ext uri="{FF2B5EF4-FFF2-40B4-BE49-F238E27FC236}">
                <a16:creationId xmlns:a16="http://schemas.microsoft.com/office/drawing/2014/main" id="{E30C8665-7E33-39D6-12A8-94C77E013F62}"/>
              </a:ext>
            </a:extLst>
          </p:cNvPr>
          <p:cNvSpPr txBox="1"/>
          <p:nvPr/>
        </p:nvSpPr>
        <p:spPr>
          <a:xfrm>
            <a:off x="6073474" y="1897361"/>
            <a:ext cx="2274550"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Kristina Kramer, MD</a:t>
            </a:r>
          </a:p>
          <a:p>
            <a:pPr algn="ctr"/>
            <a:r>
              <a:rPr lang="en-US" sz="1400" dirty="0"/>
              <a:t>Springfield, MA</a:t>
            </a:r>
          </a:p>
        </p:txBody>
      </p:sp>
      <p:pic>
        <p:nvPicPr>
          <p:cNvPr id="2" name="Picture 1" descr="A person smiling at the camera&#10;&#10;Description automatically generated">
            <a:extLst>
              <a:ext uri="{FF2B5EF4-FFF2-40B4-BE49-F238E27FC236}">
                <a16:creationId xmlns:a16="http://schemas.microsoft.com/office/drawing/2014/main" id="{B76862CA-BD86-5B81-901A-747C2D77A825}"/>
              </a:ext>
            </a:extLst>
          </p:cNvPr>
          <p:cNvPicPr>
            <a:picLocks noChangeAspect="1"/>
          </p:cNvPicPr>
          <p:nvPr/>
        </p:nvPicPr>
        <p:blipFill rotWithShape="1">
          <a:blip r:embed="rId6">
            <a:extLst>
              <a:ext uri="{28A0092B-C50C-407E-A947-70E740481C1C}">
                <a14:useLocalDpi xmlns:a14="http://schemas.microsoft.com/office/drawing/2010/main" val="0"/>
              </a:ext>
            </a:extLst>
          </a:blip>
          <a:srcRect t="8889" b="5185"/>
          <a:stretch/>
        </p:blipFill>
        <p:spPr>
          <a:xfrm>
            <a:off x="46397" y="2543464"/>
            <a:ext cx="1878235" cy="1933062"/>
          </a:xfrm>
          <a:prstGeom prst="rect">
            <a:avLst/>
          </a:prstGeom>
        </p:spPr>
      </p:pic>
      <p:pic>
        <p:nvPicPr>
          <p:cNvPr id="3" name="Picture 2" descr="A person in a white lab coat&#10;&#10;Description automatically generated">
            <a:extLst>
              <a:ext uri="{FF2B5EF4-FFF2-40B4-BE49-F238E27FC236}">
                <a16:creationId xmlns:a16="http://schemas.microsoft.com/office/drawing/2014/main" id="{85BBA2CB-B936-7D56-E6A4-725714E201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219" t="3344" r="4527" b="45556"/>
          <a:stretch/>
        </p:blipFill>
        <p:spPr>
          <a:xfrm>
            <a:off x="3091008" y="2541083"/>
            <a:ext cx="2018609" cy="1898854"/>
          </a:xfrm>
          <a:prstGeom prst="rect">
            <a:avLst/>
          </a:prstGeom>
        </p:spPr>
      </p:pic>
      <p:pic>
        <p:nvPicPr>
          <p:cNvPr id="5" name="Picture 4" descr="A person wearing a white lab coat&#10;&#10;Description automatically generated">
            <a:extLst>
              <a:ext uri="{FF2B5EF4-FFF2-40B4-BE49-F238E27FC236}">
                <a16:creationId xmlns:a16="http://schemas.microsoft.com/office/drawing/2014/main" id="{FCA1941C-EA0D-5A6B-C9C0-491174D9AD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42" t="8997" r="14235" b="24814"/>
          <a:stretch/>
        </p:blipFill>
        <p:spPr>
          <a:xfrm>
            <a:off x="6102778" y="2507984"/>
            <a:ext cx="2094809" cy="1965053"/>
          </a:xfrm>
          <a:prstGeom prst="rect">
            <a:avLst/>
          </a:prstGeom>
        </p:spPr>
      </p:pic>
      <p:sp>
        <p:nvSpPr>
          <p:cNvPr id="6" name="TextBox 5">
            <a:extLst>
              <a:ext uri="{FF2B5EF4-FFF2-40B4-BE49-F238E27FC236}">
                <a16:creationId xmlns:a16="http://schemas.microsoft.com/office/drawing/2014/main" id="{33C6838F-7C5E-AE84-94DB-C335C26900C5}"/>
              </a:ext>
            </a:extLst>
          </p:cNvPr>
          <p:cNvSpPr txBox="1"/>
          <p:nvPr/>
        </p:nvSpPr>
        <p:spPr>
          <a:xfrm>
            <a:off x="7173378" y="3954884"/>
            <a:ext cx="1970622"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Deidre Wyrick, MD</a:t>
            </a:r>
          </a:p>
          <a:p>
            <a:pPr algn="ctr"/>
            <a:r>
              <a:rPr lang="en-US" sz="1400" dirty="0"/>
              <a:t>Little Rock, AR</a:t>
            </a:r>
          </a:p>
        </p:txBody>
      </p:sp>
      <p:sp>
        <p:nvSpPr>
          <p:cNvPr id="9" name="TextBox 8">
            <a:extLst>
              <a:ext uri="{FF2B5EF4-FFF2-40B4-BE49-F238E27FC236}">
                <a16:creationId xmlns:a16="http://schemas.microsoft.com/office/drawing/2014/main" id="{B6829F88-5002-1AD0-A397-A19B071C495E}"/>
              </a:ext>
            </a:extLst>
          </p:cNvPr>
          <p:cNvSpPr txBox="1"/>
          <p:nvPr/>
        </p:nvSpPr>
        <p:spPr>
          <a:xfrm>
            <a:off x="4068978" y="3927674"/>
            <a:ext cx="1970622"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Mary </a:t>
            </a:r>
            <a:r>
              <a:rPr lang="en-US" sz="1400" dirty="0" err="1"/>
              <a:t>Stuever</a:t>
            </a:r>
            <a:r>
              <a:rPr lang="en-US" sz="1400" dirty="0"/>
              <a:t>, MD</a:t>
            </a:r>
          </a:p>
          <a:p>
            <a:pPr algn="ctr"/>
            <a:r>
              <a:rPr lang="en-US" sz="1400" dirty="0"/>
              <a:t>Landstuhl AFB</a:t>
            </a:r>
          </a:p>
        </p:txBody>
      </p:sp>
      <p:sp>
        <p:nvSpPr>
          <p:cNvPr id="10" name="TextBox 9">
            <a:extLst>
              <a:ext uri="{FF2B5EF4-FFF2-40B4-BE49-F238E27FC236}">
                <a16:creationId xmlns:a16="http://schemas.microsoft.com/office/drawing/2014/main" id="{537B404B-EA14-B97D-415D-7206C53CB02C}"/>
              </a:ext>
            </a:extLst>
          </p:cNvPr>
          <p:cNvSpPr txBox="1"/>
          <p:nvPr/>
        </p:nvSpPr>
        <p:spPr>
          <a:xfrm>
            <a:off x="681203" y="3938132"/>
            <a:ext cx="2221723"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Lacey LaGrone, MD</a:t>
            </a:r>
          </a:p>
          <a:p>
            <a:pPr algn="ctr"/>
            <a:r>
              <a:rPr lang="en-US" sz="1400" dirty="0"/>
              <a:t>Fort Collins, CO</a:t>
            </a:r>
          </a:p>
        </p:txBody>
      </p:sp>
    </p:spTree>
    <p:extLst>
      <p:ext uri="{BB962C8B-B14F-4D97-AF65-F5344CB8AC3E}">
        <p14:creationId xmlns:p14="http://schemas.microsoft.com/office/powerpoint/2010/main" val="3826338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05E4-6D9B-1701-B11C-52325FD79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1DB88-21BE-BC39-5853-3328C6F11B64}"/>
              </a:ext>
            </a:extLst>
          </p:cNvPr>
          <p:cNvSpPr>
            <a:spLocks noGrp="1"/>
          </p:cNvSpPr>
          <p:nvPr>
            <p:ph type="title"/>
          </p:nvPr>
        </p:nvSpPr>
        <p:spPr/>
        <p:txBody>
          <a:bodyPr/>
          <a:lstStyle/>
          <a:p>
            <a:r>
              <a:rPr lang="en-US" sz="3200" dirty="0">
                <a:solidFill>
                  <a:srgbClr val="FF0000"/>
                </a:solidFill>
              </a:rPr>
              <a:t>COT Member Opportunity Boards</a:t>
            </a:r>
          </a:p>
        </p:txBody>
      </p:sp>
      <p:sp>
        <p:nvSpPr>
          <p:cNvPr id="3" name="Content Placeholder 2">
            <a:extLst>
              <a:ext uri="{FF2B5EF4-FFF2-40B4-BE49-F238E27FC236}">
                <a16:creationId xmlns:a16="http://schemas.microsoft.com/office/drawing/2014/main" id="{558F88E6-8A2B-CE87-2E4C-D80B092AC48C}"/>
              </a:ext>
            </a:extLst>
          </p:cNvPr>
          <p:cNvSpPr>
            <a:spLocks noGrp="1"/>
          </p:cNvSpPr>
          <p:nvPr>
            <p:ph idx="1"/>
          </p:nvPr>
        </p:nvSpPr>
        <p:spPr>
          <a:xfrm>
            <a:off x="152400" y="1123950"/>
            <a:ext cx="8610600" cy="3468761"/>
          </a:xfrm>
        </p:spPr>
        <p:txBody>
          <a:bodyPr/>
          <a:lstStyle/>
          <a:p>
            <a:r>
              <a:rPr lang="en-US" sz="1600" dirty="0"/>
              <a:t>facs.org </a:t>
            </a:r>
          </a:p>
          <a:p>
            <a:r>
              <a:rPr lang="en-US" sz="1600" dirty="0"/>
              <a:t>“</a:t>
            </a:r>
            <a:r>
              <a:rPr lang="en-US" sz="1600" i="1" dirty="0"/>
              <a:t>COT Members Only Resources</a:t>
            </a:r>
            <a:r>
              <a:rPr lang="en-US" sz="1600" dirty="0"/>
              <a:t>” section </a:t>
            </a:r>
          </a:p>
          <a:p>
            <a:endParaRPr lang="en-US" sz="1600" dirty="0"/>
          </a:p>
          <a:p>
            <a:pPr marL="457200" indent="-457200">
              <a:buFont typeface="Arial" panose="020B0604020202020204" pitchFamily="34" charset="0"/>
              <a:buChar char="•"/>
            </a:pPr>
            <a:r>
              <a:rPr lang="en-US" sz="1600" b="1" dirty="0"/>
              <a:t>COT Leadership Opportunity Board</a:t>
            </a:r>
          </a:p>
          <a:p>
            <a:pPr lvl="1"/>
            <a:r>
              <a:rPr lang="en-US" sz="1600" dirty="0"/>
              <a:t>       Systems – Quality – Disaster – VRC – Work Groups</a:t>
            </a:r>
          </a:p>
          <a:p>
            <a:pPr marL="457200" indent="-457200">
              <a:buFont typeface="Arial" panose="020B0604020202020204" pitchFamily="34" charset="0"/>
              <a:buChar char="•"/>
            </a:pPr>
            <a:r>
              <a:rPr lang="en-US" sz="1600" b="1" dirty="0"/>
              <a:t>COT Participation Opportunity Board</a:t>
            </a:r>
          </a:p>
          <a:p>
            <a:pPr lvl="1"/>
            <a:r>
              <a:rPr lang="en-US" sz="1600" dirty="0"/>
              <a:t>	 Education – Quality – Membership – Advocacy - Liaison</a:t>
            </a:r>
          </a:p>
        </p:txBody>
      </p:sp>
      <p:pic>
        <p:nvPicPr>
          <p:cNvPr id="5" name="Picture 4">
            <a:extLst>
              <a:ext uri="{FF2B5EF4-FFF2-40B4-BE49-F238E27FC236}">
                <a16:creationId xmlns:a16="http://schemas.microsoft.com/office/drawing/2014/main" id="{5A6A5428-555F-7929-C333-8398828B4071}"/>
              </a:ext>
            </a:extLst>
          </p:cNvPr>
          <p:cNvPicPr>
            <a:picLocks noChangeAspect="1"/>
          </p:cNvPicPr>
          <p:nvPr/>
        </p:nvPicPr>
        <p:blipFill>
          <a:blip r:embed="rId3"/>
          <a:stretch>
            <a:fillRect/>
          </a:stretch>
        </p:blipFill>
        <p:spPr>
          <a:xfrm>
            <a:off x="6400800" y="971550"/>
            <a:ext cx="2590800" cy="2590800"/>
          </a:xfrm>
          <a:prstGeom prst="rect">
            <a:avLst/>
          </a:prstGeom>
        </p:spPr>
      </p:pic>
    </p:spTree>
    <p:extLst>
      <p:ext uri="{BB962C8B-B14F-4D97-AF65-F5344CB8AC3E}">
        <p14:creationId xmlns:p14="http://schemas.microsoft.com/office/powerpoint/2010/main" val="110999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FA17-B0BD-A209-308A-BD3B23F7F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0C992-2535-8A87-B2DB-08AE0F1603E0}"/>
              </a:ext>
            </a:extLst>
          </p:cNvPr>
          <p:cNvSpPr>
            <a:spLocks noGrp="1"/>
          </p:cNvSpPr>
          <p:nvPr>
            <p:ph type="title"/>
          </p:nvPr>
        </p:nvSpPr>
        <p:spPr/>
        <p:txBody>
          <a:bodyPr/>
          <a:lstStyle/>
          <a:p>
            <a:r>
              <a:rPr lang="en-US" sz="3200" dirty="0">
                <a:solidFill>
                  <a:srgbClr val="FF0000"/>
                </a:solidFill>
              </a:rPr>
              <a:t>COT Membership Committee needs YOU!</a:t>
            </a:r>
          </a:p>
        </p:txBody>
      </p:sp>
      <p:sp>
        <p:nvSpPr>
          <p:cNvPr id="3" name="Content Placeholder 2">
            <a:extLst>
              <a:ext uri="{FF2B5EF4-FFF2-40B4-BE49-F238E27FC236}">
                <a16:creationId xmlns:a16="http://schemas.microsoft.com/office/drawing/2014/main" id="{3F682D19-11D7-F67E-7C29-55D4354FBE72}"/>
              </a:ext>
            </a:extLst>
          </p:cNvPr>
          <p:cNvSpPr>
            <a:spLocks noGrp="1"/>
          </p:cNvSpPr>
          <p:nvPr>
            <p:ph idx="1"/>
          </p:nvPr>
        </p:nvSpPr>
        <p:spPr>
          <a:xfrm>
            <a:off x="457200" y="971550"/>
            <a:ext cx="8069766" cy="3599753"/>
          </a:xfrm>
        </p:spPr>
        <p:txBody>
          <a:bodyPr/>
          <a:lstStyle/>
          <a:p>
            <a:r>
              <a:rPr lang="en-US" sz="2200" dirty="0"/>
              <a:t>COT Participation Opportunity Board</a:t>
            </a:r>
          </a:p>
          <a:p>
            <a:pPr lvl="1"/>
            <a:endParaRPr lang="en-US" sz="1600" b="1" dirty="0"/>
          </a:p>
          <a:p>
            <a:pPr lvl="1"/>
            <a:r>
              <a:rPr lang="en-US" sz="1600" b="1" dirty="0"/>
              <a:t>Call to serve on the Membership Committee</a:t>
            </a:r>
          </a:p>
          <a:p>
            <a:pPr lvl="1"/>
            <a:r>
              <a:rPr lang="en-US" sz="1600" dirty="0"/>
              <a:t>facs.org – COT members only resource section</a:t>
            </a:r>
            <a:endParaRPr lang="en-US" sz="1100" dirty="0"/>
          </a:p>
          <a:p>
            <a:pPr lvl="1">
              <a:lnSpc>
                <a:spcPct val="100000"/>
              </a:lnSpc>
              <a:spcBef>
                <a:spcPts val="0"/>
              </a:spcBef>
            </a:pPr>
            <a:endParaRPr lang="en-US" sz="1400" b="1" dirty="0"/>
          </a:p>
          <a:p>
            <a:pPr lvl="1">
              <a:lnSpc>
                <a:spcPct val="100000"/>
              </a:lnSpc>
              <a:spcBef>
                <a:spcPts val="0"/>
              </a:spcBef>
            </a:pPr>
            <a:endParaRPr lang="en-US" sz="1400" b="1" dirty="0"/>
          </a:p>
          <a:p>
            <a:pPr lvl="1">
              <a:lnSpc>
                <a:spcPct val="100000"/>
              </a:lnSpc>
              <a:spcBef>
                <a:spcPts val="0"/>
              </a:spcBef>
            </a:pPr>
            <a:r>
              <a:rPr lang="en-US" sz="1400" b="1" dirty="0"/>
              <a:t>Membership Committee Deliverable(s)</a:t>
            </a:r>
          </a:p>
          <a:p>
            <a:pPr marL="628650" lvl="1" indent="-171450">
              <a:lnSpc>
                <a:spcPct val="100000"/>
              </a:lnSpc>
              <a:spcBef>
                <a:spcPts val="0"/>
              </a:spcBef>
              <a:buFont typeface="Arial" panose="020B0604020202020204" pitchFamily="34" charset="0"/>
              <a:buChar char="•"/>
            </a:pPr>
            <a:r>
              <a:rPr lang="en-US" sz="1400" dirty="0"/>
              <a:t>Recruitment of candidates for COT membership</a:t>
            </a:r>
          </a:p>
          <a:p>
            <a:pPr marL="628650" lvl="1" indent="-171450">
              <a:lnSpc>
                <a:spcPct val="100000"/>
              </a:lnSpc>
              <a:spcBef>
                <a:spcPts val="0"/>
              </a:spcBef>
              <a:buFont typeface="Arial" panose="020B0604020202020204" pitchFamily="34" charset="0"/>
              <a:buChar char="•"/>
            </a:pPr>
            <a:r>
              <a:rPr lang="en-US" sz="1400" dirty="0"/>
              <a:t>Recruitment of candidates for FTL positions </a:t>
            </a:r>
          </a:p>
          <a:p>
            <a:pPr marL="628650" lvl="1" indent="-171450">
              <a:lnSpc>
                <a:spcPct val="100000"/>
              </a:lnSpc>
              <a:spcBef>
                <a:spcPts val="0"/>
              </a:spcBef>
              <a:buFont typeface="Arial" panose="020B0604020202020204" pitchFamily="34" charset="0"/>
              <a:buChar char="•"/>
            </a:pPr>
            <a:r>
              <a:rPr lang="en-US" sz="1400" dirty="0"/>
              <a:t>Recommend annual slate of candidates for Central Committee membership</a:t>
            </a:r>
          </a:p>
          <a:p>
            <a:pPr marL="628650" lvl="1" indent="-171450">
              <a:lnSpc>
                <a:spcPct val="100000"/>
              </a:lnSpc>
              <a:spcBef>
                <a:spcPts val="0"/>
              </a:spcBef>
              <a:buFont typeface="Arial" panose="020B0604020202020204" pitchFamily="34" charset="0"/>
              <a:buChar char="•"/>
            </a:pPr>
            <a:r>
              <a:rPr lang="en-US" sz="1400" dirty="0"/>
              <a:t>Recommend annual slate of qualified candidates for the FTL program</a:t>
            </a:r>
          </a:p>
          <a:p>
            <a:pPr marL="628650" lvl="1" indent="-171450">
              <a:lnSpc>
                <a:spcPct val="100000"/>
              </a:lnSpc>
              <a:spcBef>
                <a:spcPts val="0"/>
              </a:spcBef>
              <a:buFont typeface="Arial" panose="020B0604020202020204" pitchFamily="34" charset="0"/>
              <a:buChar char="•"/>
            </a:pPr>
            <a:r>
              <a:rPr lang="en-US" sz="1400" dirty="0"/>
              <a:t>Oversight and collaboration on membership engagement projects as defined during the Strategic Planning Process.</a:t>
            </a:r>
            <a:endParaRPr lang="en-US" dirty="0">
              <a:latin typeface="Calibri" panose="020F0502020204030204" pitchFamily="34" charset="0"/>
            </a:endParaRPr>
          </a:p>
          <a:p>
            <a:pPr lvl="1"/>
            <a:endParaRPr lang="en-US" sz="1050" dirty="0"/>
          </a:p>
        </p:txBody>
      </p:sp>
      <p:pic>
        <p:nvPicPr>
          <p:cNvPr id="5" name="Picture 4">
            <a:extLst>
              <a:ext uri="{FF2B5EF4-FFF2-40B4-BE49-F238E27FC236}">
                <a16:creationId xmlns:a16="http://schemas.microsoft.com/office/drawing/2014/main" id="{CE3FBDF9-214F-75E4-8559-5E5D57E70F79}"/>
              </a:ext>
            </a:extLst>
          </p:cNvPr>
          <p:cNvPicPr>
            <a:picLocks noChangeAspect="1"/>
          </p:cNvPicPr>
          <p:nvPr/>
        </p:nvPicPr>
        <p:blipFill>
          <a:blip r:embed="rId3"/>
          <a:stretch>
            <a:fillRect/>
          </a:stretch>
        </p:blipFill>
        <p:spPr>
          <a:xfrm>
            <a:off x="6400800" y="699040"/>
            <a:ext cx="2438401" cy="2438401"/>
          </a:xfrm>
          <a:prstGeom prst="rect">
            <a:avLst/>
          </a:prstGeom>
        </p:spPr>
      </p:pic>
    </p:spTree>
    <p:extLst>
      <p:ext uri="{BB962C8B-B14F-4D97-AF65-F5344CB8AC3E}">
        <p14:creationId xmlns:p14="http://schemas.microsoft.com/office/powerpoint/2010/main" val="2824301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4C98-E191-4ECF-F104-31EF3C0B3786}"/>
              </a:ext>
            </a:extLst>
          </p:cNvPr>
          <p:cNvSpPr>
            <a:spLocks noGrp="1"/>
          </p:cNvSpPr>
          <p:nvPr>
            <p:ph type="title"/>
          </p:nvPr>
        </p:nvSpPr>
        <p:spPr/>
        <p:txBody>
          <a:bodyPr/>
          <a:lstStyle/>
          <a:p>
            <a:r>
              <a:rPr lang="en-US" dirty="0">
                <a:cs typeface="Helvetica"/>
              </a:rPr>
              <a:t>Future Trauma Leader Feedback</a:t>
            </a:r>
            <a:endParaRPr lang="en-US" dirty="0"/>
          </a:p>
        </p:txBody>
      </p:sp>
      <p:sp>
        <p:nvSpPr>
          <p:cNvPr id="5" name="Content Placeholder 4">
            <a:extLst>
              <a:ext uri="{FF2B5EF4-FFF2-40B4-BE49-F238E27FC236}">
                <a16:creationId xmlns:a16="http://schemas.microsoft.com/office/drawing/2014/main" id="{831515F4-8DA6-6787-B4CD-1AAA9B7B89A2}"/>
              </a:ext>
            </a:extLst>
          </p:cNvPr>
          <p:cNvSpPr>
            <a:spLocks noGrp="1"/>
          </p:cNvSpPr>
          <p:nvPr>
            <p:ph idx="1"/>
          </p:nvPr>
        </p:nvSpPr>
        <p:spPr/>
        <p:txBody>
          <a:bodyPr vert="horz" lIns="91440" tIns="45720" rIns="91440" bIns="45720" rtlCol="0" anchor="t">
            <a:normAutofit/>
          </a:bodyPr>
          <a:lstStyle/>
          <a:p>
            <a:r>
              <a:rPr lang="en-US" dirty="0">
                <a:latin typeface="Helvetica"/>
                <a:cs typeface="Helvetica"/>
              </a:rPr>
              <a:t>Galinos </a:t>
            </a:r>
            <a:r>
              <a:rPr lang="en-US" dirty="0" err="1">
                <a:latin typeface="Helvetica"/>
                <a:cs typeface="Helvetica"/>
              </a:rPr>
              <a:t>Barmparas</a:t>
            </a:r>
            <a:r>
              <a:rPr lang="en-US" dirty="0">
                <a:latin typeface="Helvetica"/>
                <a:cs typeface="Helvetica"/>
              </a:rPr>
              <a:t>, MD, FACS</a:t>
            </a:r>
            <a:endParaRPr lang="en-US" dirty="0">
              <a:cs typeface="Helvetica" pitchFamily="2" charset="0"/>
            </a:endParaRPr>
          </a:p>
        </p:txBody>
      </p:sp>
    </p:spTree>
    <p:extLst>
      <p:ext uri="{BB962C8B-B14F-4D97-AF65-F5344CB8AC3E}">
        <p14:creationId xmlns:p14="http://schemas.microsoft.com/office/powerpoint/2010/main" val="3790597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EFAD-4A3F-491A-B39F-6D2AC7E967A0}"/>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5D75C8-40E4-59EB-6BC8-2302B23DAC17}"/>
              </a:ext>
            </a:extLst>
          </p:cNvPr>
          <p:cNvSpPr>
            <a:spLocks noGrp="1"/>
          </p:cNvSpPr>
          <p:nvPr>
            <p:ph sz="half" idx="1"/>
          </p:nvPr>
        </p:nvSpPr>
        <p:spPr>
          <a:xfrm>
            <a:off x="419100" y="819150"/>
            <a:ext cx="8305799" cy="3259137"/>
          </a:xfrm>
        </p:spPr>
        <p:txBody>
          <a:bodyPr lIns="91440" tIns="45720" rIns="91440" bIns="45720" anchor="t"/>
          <a:lstStyle/>
          <a:p>
            <a:pPr>
              <a:lnSpc>
                <a:spcPct val="150000"/>
              </a:lnSpc>
            </a:pPr>
            <a:r>
              <a:rPr lang="en-US" b="0" i="1" dirty="0">
                <a:solidFill>
                  <a:schemeClr val="tx1"/>
                </a:solidFill>
                <a:latin typeface="Helvetica"/>
                <a:cs typeface="Helvetica"/>
              </a:rPr>
              <a:t>"We suggest an </a:t>
            </a:r>
            <a:r>
              <a:rPr lang="en-US" i="1" u="sng" dirty="0">
                <a:solidFill>
                  <a:schemeClr val="tx1"/>
                </a:solidFill>
                <a:latin typeface="Helvetica"/>
                <a:cs typeface="Helvetica"/>
              </a:rPr>
              <a:t>indefinite leave of absence</a:t>
            </a:r>
            <a:r>
              <a:rPr lang="en-US" b="0" i="1" dirty="0">
                <a:solidFill>
                  <a:schemeClr val="tx1"/>
                </a:solidFill>
                <a:latin typeface="Helvetica"/>
                <a:cs typeface="Helvetica"/>
              </a:rPr>
              <a:t> from the FTL program with the plan that you can return to the program at any time once you have recovered. Please do not feel you are giving up on this but rather </a:t>
            </a:r>
            <a:r>
              <a:rPr lang="en-US" i="1" u="sng" dirty="0">
                <a:solidFill>
                  <a:schemeClr val="tx1"/>
                </a:solidFill>
                <a:latin typeface="Helvetica"/>
                <a:cs typeface="Helvetica"/>
              </a:rPr>
              <a:t>postponing it for a better time...</a:t>
            </a:r>
            <a:r>
              <a:rPr lang="en-US" b="0" i="1" dirty="0">
                <a:solidFill>
                  <a:schemeClr val="tx1"/>
                </a:solidFill>
                <a:latin typeface="Helvetica"/>
                <a:cs typeface="Helvetica"/>
              </a:rPr>
              <a:t>"</a:t>
            </a:r>
            <a:endParaRPr lang="en-US" b="0" i="1" dirty="0">
              <a:solidFill>
                <a:schemeClr val="tx1"/>
              </a:solidFill>
              <a:cs typeface="Helvetica" pitchFamily="2" charset="0"/>
            </a:endParaRPr>
          </a:p>
        </p:txBody>
      </p:sp>
    </p:spTree>
    <p:extLst>
      <p:ext uri="{BB962C8B-B14F-4D97-AF65-F5344CB8AC3E}">
        <p14:creationId xmlns:p14="http://schemas.microsoft.com/office/powerpoint/2010/main" val="2080407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F296-2F93-8A4C-BA70-CAAE662FD15C}"/>
              </a:ext>
            </a:extLst>
          </p:cNvPr>
          <p:cNvSpPr>
            <a:spLocks noGrp="1"/>
          </p:cNvSpPr>
          <p:nvPr>
            <p:ph type="title"/>
          </p:nvPr>
        </p:nvSpPr>
        <p:spPr/>
        <p:txBody>
          <a:bodyPr lIns="91440" tIns="45720" rIns="91440" bIns="45720" anchor="t"/>
          <a:lstStyle/>
          <a:p>
            <a:r>
              <a:rPr lang="en-US" dirty="0">
                <a:latin typeface="Helvetica"/>
                <a:cs typeface="Helvetica"/>
              </a:rPr>
              <a:t>Congratulations!</a:t>
            </a:r>
            <a:endParaRPr lang="en-US" dirty="0"/>
          </a:p>
        </p:txBody>
      </p:sp>
      <p:pic>
        <p:nvPicPr>
          <p:cNvPr id="6" name="Content Placeholder 5" descr="Future Trauma Leaders 100 | ACS">
            <a:extLst>
              <a:ext uri="{FF2B5EF4-FFF2-40B4-BE49-F238E27FC236}">
                <a16:creationId xmlns:a16="http://schemas.microsoft.com/office/drawing/2014/main" id="{756C107B-AC78-15A2-6C0B-E6DD73342FDF}"/>
              </a:ext>
            </a:extLst>
          </p:cNvPr>
          <p:cNvPicPr>
            <a:picLocks noGrp="1" noChangeAspect="1"/>
          </p:cNvPicPr>
          <p:nvPr>
            <p:ph idx="1"/>
          </p:nvPr>
        </p:nvPicPr>
        <p:blipFill>
          <a:blip r:embed="rId2"/>
          <a:stretch>
            <a:fillRect/>
          </a:stretch>
        </p:blipFill>
        <p:spPr>
          <a:xfrm>
            <a:off x="2756327" y="1529858"/>
            <a:ext cx="3622553" cy="1362692"/>
          </a:xfrm>
        </p:spPr>
      </p:pic>
      <p:sp>
        <p:nvSpPr>
          <p:cNvPr id="7" name="TextBox 6">
            <a:extLst>
              <a:ext uri="{FF2B5EF4-FFF2-40B4-BE49-F238E27FC236}">
                <a16:creationId xmlns:a16="http://schemas.microsoft.com/office/drawing/2014/main" id="{B136F82A-F0BD-95C9-EC83-C8101FCDAF49}"/>
              </a:ext>
            </a:extLst>
          </p:cNvPr>
          <p:cNvSpPr txBox="1"/>
          <p:nvPr/>
        </p:nvSpPr>
        <p:spPr>
          <a:xfrm>
            <a:off x="1863970" y="3200400"/>
            <a:ext cx="55831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dirty="0">
                <a:solidFill>
                  <a:srgbClr val="000000"/>
                </a:solidFill>
                <a:latin typeface="Arial"/>
                <a:cs typeface="Arial"/>
              </a:rPr>
              <a:t>CLASS OF </a:t>
            </a:r>
            <a:r>
              <a:rPr lang="en-US" sz="4200" b="1" i="1" u="sng" dirty="0">
                <a:solidFill>
                  <a:srgbClr val="000000"/>
                </a:solidFill>
                <a:latin typeface="Arial"/>
                <a:cs typeface="Arial"/>
              </a:rPr>
              <a:t>2023</a:t>
            </a:r>
            <a:r>
              <a:rPr lang="en-US" sz="3200" b="1" i="1" dirty="0">
                <a:solidFill>
                  <a:srgbClr val="000000"/>
                </a:solidFill>
                <a:latin typeface="Arial"/>
                <a:cs typeface="Arial"/>
              </a:rPr>
              <a:t> (sort of...)</a:t>
            </a:r>
          </a:p>
        </p:txBody>
      </p:sp>
    </p:spTree>
    <p:extLst>
      <p:ext uri="{BB962C8B-B14F-4D97-AF65-F5344CB8AC3E}">
        <p14:creationId xmlns:p14="http://schemas.microsoft.com/office/powerpoint/2010/main" val="1942840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245AE-4BD7-6A09-B1D3-BF18644A8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39461-C907-E92C-A2AB-33D96FE0F97F}"/>
              </a:ext>
            </a:extLst>
          </p:cNvPr>
          <p:cNvSpPr>
            <a:spLocks noGrp="1"/>
          </p:cNvSpPr>
          <p:nvPr>
            <p:ph type="title"/>
          </p:nvPr>
        </p:nvSpPr>
        <p:spPr>
          <a:xfrm>
            <a:off x="457200" y="332642"/>
            <a:ext cx="8305800" cy="993775"/>
          </a:xfrm>
        </p:spPr>
        <p:txBody>
          <a:bodyPr/>
          <a:lstStyle/>
          <a:p>
            <a:r>
              <a:rPr lang="en-US" dirty="0">
                <a:latin typeface="Helvetica"/>
                <a:cs typeface="Helvetica"/>
              </a:rPr>
              <a:t>Spotlight Discussion</a:t>
            </a:r>
            <a:endParaRPr lang="en-US" dirty="0"/>
          </a:p>
        </p:txBody>
      </p:sp>
      <p:sp>
        <p:nvSpPr>
          <p:cNvPr id="3" name="Content Placeholder 2">
            <a:extLst>
              <a:ext uri="{FF2B5EF4-FFF2-40B4-BE49-F238E27FC236}">
                <a16:creationId xmlns:a16="http://schemas.microsoft.com/office/drawing/2014/main" id="{A9793180-C56C-0EF4-75BF-F858F4C0E118}"/>
              </a:ext>
            </a:extLst>
          </p:cNvPr>
          <p:cNvSpPr>
            <a:spLocks noGrp="1"/>
          </p:cNvSpPr>
          <p:nvPr>
            <p:ph idx="1"/>
          </p:nvPr>
        </p:nvSpPr>
        <p:spPr>
          <a:xfrm>
            <a:off x="457200" y="1471979"/>
            <a:ext cx="8305800" cy="2204060"/>
          </a:xfrm>
        </p:spPr>
        <p:txBody>
          <a:bodyPr vert="horz" lIns="0" tIns="45720" rIns="91440" bIns="45720" rtlCol="0" anchor="t">
            <a:normAutofit fontScale="55000" lnSpcReduction="20000"/>
          </a:bodyPr>
          <a:lstStyle/>
          <a:p>
            <a:r>
              <a:rPr lang="en-US" i="1" dirty="0">
                <a:latin typeface="Helvetica"/>
                <a:cs typeface="Helvetica"/>
              </a:rPr>
              <a:t>Dear Dr. </a:t>
            </a:r>
            <a:r>
              <a:rPr lang="en-US" i="1" dirty="0" err="1">
                <a:latin typeface="Helvetica"/>
                <a:cs typeface="Helvetica"/>
              </a:rPr>
              <a:t>Barmparas</a:t>
            </a:r>
            <a:r>
              <a:rPr lang="en-US" i="1" dirty="0">
                <a:latin typeface="Helvetica"/>
                <a:cs typeface="Helvetica"/>
              </a:rPr>
              <a:t>,</a:t>
            </a:r>
          </a:p>
          <a:p>
            <a:pPr>
              <a:lnSpc>
                <a:spcPct val="170000"/>
              </a:lnSpc>
            </a:pPr>
            <a:r>
              <a:rPr lang="en-US" i="1" dirty="0">
                <a:latin typeface="Helvetica"/>
                <a:cs typeface="Helvetica"/>
              </a:rPr>
              <a:t>Thank you for submitting a proposal for the Clinical Congress COT Spotlight Discussion series! We received many topics spanning a full spectrum of trauma issues. </a:t>
            </a:r>
            <a:r>
              <a:rPr lang="en-US" b="1" i="1" u="sng" dirty="0">
                <a:latin typeface="Helvetica"/>
                <a:cs typeface="Helvetica"/>
              </a:rPr>
              <a:t>Your submission has been accepted as follows:</a:t>
            </a:r>
          </a:p>
          <a:p>
            <a:pPr>
              <a:lnSpc>
                <a:spcPct val="170000"/>
              </a:lnSpc>
            </a:pPr>
            <a:r>
              <a:rPr lang="en-US" i="1" dirty="0">
                <a:latin typeface="Helvetica"/>
                <a:cs typeface="Helvetica"/>
              </a:rPr>
              <a:t>Spotlight Discussion Title: </a:t>
            </a:r>
            <a:r>
              <a:rPr lang="en-US" b="1" i="1" dirty="0">
                <a:latin typeface="Helvetica"/>
                <a:cs typeface="Helvetica"/>
              </a:rPr>
              <a:t>Quantifying Clinical Workload for Trauma Surgeons Within the Acute Care Surgery Model: How Much is Too Much?</a:t>
            </a:r>
          </a:p>
          <a:p>
            <a:endParaRPr lang="en-US" dirty="0">
              <a:cs typeface="Helvetica"/>
            </a:endParaRPr>
          </a:p>
        </p:txBody>
      </p:sp>
    </p:spTree>
    <p:extLst>
      <p:ext uri="{BB962C8B-B14F-4D97-AF65-F5344CB8AC3E}">
        <p14:creationId xmlns:p14="http://schemas.microsoft.com/office/powerpoint/2010/main" val="146975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C8DF-9522-4D81-0B49-B180E7E8CA2C}"/>
              </a:ext>
            </a:extLst>
          </p:cNvPr>
          <p:cNvSpPr>
            <a:spLocks noGrp="1"/>
          </p:cNvSpPr>
          <p:nvPr>
            <p:ph type="title"/>
          </p:nvPr>
        </p:nvSpPr>
        <p:spPr>
          <a:xfrm>
            <a:off x="1028697" y="261648"/>
            <a:ext cx="7533018" cy="658297"/>
          </a:xfrm>
        </p:spPr>
        <p:txBody>
          <a:bodyPr anchor="ctr">
            <a:normAutofit/>
          </a:bodyPr>
          <a:lstStyle/>
          <a:p>
            <a:pPr algn="ctr"/>
            <a:r>
              <a:rPr lang="en-US" sz="3000" dirty="0">
                <a:solidFill>
                  <a:schemeClr val="tx1"/>
                </a:solidFill>
                <a:latin typeface="+mj-lt"/>
              </a:rPr>
              <a:t>COT Priorities Moving Forward</a:t>
            </a:r>
          </a:p>
        </p:txBody>
      </p:sp>
      <p:graphicFrame>
        <p:nvGraphicFramePr>
          <p:cNvPr id="5" name="Content Placeholder 2">
            <a:extLst>
              <a:ext uri="{FF2B5EF4-FFF2-40B4-BE49-F238E27FC236}">
                <a16:creationId xmlns:a16="http://schemas.microsoft.com/office/drawing/2014/main" id="{405BF764-926C-E96C-8E77-DBB4A407283E}"/>
              </a:ext>
            </a:extLst>
          </p:cNvPr>
          <p:cNvGraphicFramePr>
            <a:graphicFrameLocks noGrp="1"/>
          </p:cNvGraphicFramePr>
          <p:nvPr>
            <p:ph idx="1"/>
            <p:extLst>
              <p:ext uri="{D42A27DB-BD31-4B8C-83A1-F6EECF244321}">
                <p14:modId xmlns:p14="http://schemas.microsoft.com/office/powerpoint/2010/main" val="3042179530"/>
              </p:ext>
            </p:extLst>
          </p:nvPr>
        </p:nvGraphicFramePr>
        <p:xfrm>
          <a:off x="483042" y="819150"/>
          <a:ext cx="8195871"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3793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1F531-474C-9890-5355-0CCEF89647BE}"/>
            </a:ext>
          </a:extLst>
        </p:cNvPr>
        <p:cNvGrpSpPr/>
        <p:nvPr/>
      </p:nvGrpSpPr>
      <p:grpSpPr>
        <a:xfrm>
          <a:off x="0" y="0"/>
          <a:ext cx="0" cy="0"/>
          <a:chOff x="0" y="0"/>
          <a:chExt cx="0" cy="0"/>
        </a:xfrm>
      </p:grpSpPr>
      <p:pic>
        <p:nvPicPr>
          <p:cNvPr id="5" name="Picture 4" descr="HMPI Kristan Staudenmayer, Stanford University - HMPI">
            <a:extLst>
              <a:ext uri="{FF2B5EF4-FFF2-40B4-BE49-F238E27FC236}">
                <a16:creationId xmlns:a16="http://schemas.microsoft.com/office/drawing/2014/main" id="{CC4EE71B-275E-D779-AB6B-D4EA5E211559}"/>
              </a:ext>
            </a:extLst>
          </p:cNvPr>
          <p:cNvPicPr>
            <a:picLocks noChangeAspect="1"/>
          </p:cNvPicPr>
          <p:nvPr/>
        </p:nvPicPr>
        <p:blipFill>
          <a:blip r:embed="rId2"/>
          <a:stretch>
            <a:fillRect/>
          </a:stretch>
        </p:blipFill>
        <p:spPr>
          <a:xfrm>
            <a:off x="272451" y="1448484"/>
            <a:ext cx="1198904" cy="1799587"/>
          </a:xfrm>
          <a:prstGeom prst="rect">
            <a:avLst/>
          </a:prstGeom>
          <a:ln>
            <a:noFill/>
          </a:ln>
          <a:effectLst>
            <a:outerShdw blurRad="292100" dist="139700" dir="2700000" algn="tl" rotWithShape="0">
              <a:srgbClr val="333333">
                <a:alpha val="65000"/>
              </a:srgbClr>
            </a:outerShdw>
          </a:effectLst>
        </p:spPr>
      </p:pic>
      <p:pic>
        <p:nvPicPr>
          <p:cNvPr id="6" name="Picture 5" descr="Marc Anthony de Moya, MD | Froedtert &amp; the Medical College of Wisconsin">
            <a:extLst>
              <a:ext uri="{FF2B5EF4-FFF2-40B4-BE49-F238E27FC236}">
                <a16:creationId xmlns:a16="http://schemas.microsoft.com/office/drawing/2014/main" id="{408EAA5B-6380-BDCD-66E5-2F148005F9B4}"/>
              </a:ext>
            </a:extLst>
          </p:cNvPr>
          <p:cNvPicPr>
            <a:picLocks noChangeAspect="1"/>
          </p:cNvPicPr>
          <p:nvPr/>
        </p:nvPicPr>
        <p:blipFill>
          <a:blip r:embed="rId3"/>
          <a:stretch>
            <a:fillRect/>
          </a:stretch>
        </p:blipFill>
        <p:spPr>
          <a:xfrm>
            <a:off x="3675673" y="1743808"/>
            <a:ext cx="825500" cy="1230925"/>
          </a:xfrm>
          <a:prstGeom prst="rect">
            <a:avLst/>
          </a:prstGeom>
          <a:ln>
            <a:noFill/>
          </a:ln>
          <a:effectLst>
            <a:outerShdw blurRad="292100" dist="139700" dir="2700000" algn="tl" rotWithShape="0">
              <a:srgbClr val="333333">
                <a:alpha val="65000"/>
              </a:srgbClr>
            </a:outerShdw>
          </a:effectLst>
        </p:spPr>
      </p:pic>
      <p:pic>
        <p:nvPicPr>
          <p:cNvPr id="7" name="Picture 6" descr="Bellal A Joseph, MD, FACS | College of Medicine - Tucson">
            <a:extLst>
              <a:ext uri="{FF2B5EF4-FFF2-40B4-BE49-F238E27FC236}">
                <a16:creationId xmlns:a16="http://schemas.microsoft.com/office/drawing/2014/main" id="{3F0CDDCE-7212-1B07-954B-6A2C566D210C}"/>
              </a:ext>
            </a:extLst>
          </p:cNvPr>
          <p:cNvPicPr>
            <a:picLocks noChangeAspect="1"/>
          </p:cNvPicPr>
          <p:nvPr/>
        </p:nvPicPr>
        <p:blipFill>
          <a:blip r:embed="rId4"/>
          <a:stretch>
            <a:fillRect/>
          </a:stretch>
        </p:blipFill>
        <p:spPr>
          <a:xfrm>
            <a:off x="6616211" y="1745272"/>
            <a:ext cx="867507" cy="1279281"/>
          </a:xfrm>
          <a:prstGeom prst="rect">
            <a:avLst/>
          </a:prstGeom>
          <a:ln>
            <a:noFill/>
          </a:ln>
          <a:effectLst>
            <a:outerShdw blurRad="292100" dist="139700" dir="2700000" algn="tl" rotWithShape="0">
              <a:srgbClr val="333333">
                <a:alpha val="65000"/>
              </a:srgbClr>
            </a:outerShdw>
          </a:effectLst>
        </p:spPr>
      </p:pic>
      <p:pic>
        <p:nvPicPr>
          <p:cNvPr id="8" name="Picture 7" descr="Patrick Murphy, MD, MPH, MSc, FRCSC | Froedtert &amp; the Medical College of  Wisconsin">
            <a:extLst>
              <a:ext uri="{FF2B5EF4-FFF2-40B4-BE49-F238E27FC236}">
                <a16:creationId xmlns:a16="http://schemas.microsoft.com/office/drawing/2014/main" id="{DCBFBFE1-0A98-AC69-C989-63B82B431269}"/>
              </a:ext>
            </a:extLst>
          </p:cNvPr>
          <p:cNvPicPr>
            <a:picLocks noChangeAspect="1"/>
          </p:cNvPicPr>
          <p:nvPr/>
        </p:nvPicPr>
        <p:blipFill>
          <a:blip r:embed="rId5"/>
          <a:stretch>
            <a:fillRect/>
          </a:stretch>
        </p:blipFill>
        <p:spPr>
          <a:xfrm>
            <a:off x="7478345" y="3179883"/>
            <a:ext cx="810847" cy="1216270"/>
          </a:xfrm>
          <a:prstGeom prst="rect">
            <a:avLst/>
          </a:prstGeom>
          <a:ln>
            <a:noFill/>
          </a:ln>
          <a:effectLst>
            <a:outerShdw blurRad="292100" dist="139700" dir="2700000" algn="tl" rotWithShape="0">
              <a:srgbClr val="333333">
                <a:alpha val="65000"/>
              </a:srgbClr>
            </a:outerShdw>
          </a:effectLst>
        </p:spPr>
      </p:pic>
      <p:pic>
        <p:nvPicPr>
          <p:cNvPr id="9" name="Picture 8" descr="Michael F. Rotondo MD FACS - CEO University of Rochester Medical Faculty  Group - University of Rochester Medical Center | LinkedIn">
            <a:extLst>
              <a:ext uri="{FF2B5EF4-FFF2-40B4-BE49-F238E27FC236}">
                <a16:creationId xmlns:a16="http://schemas.microsoft.com/office/drawing/2014/main" id="{E8D8FB61-55A5-F660-186B-317BDAF01928}"/>
              </a:ext>
            </a:extLst>
          </p:cNvPr>
          <p:cNvPicPr>
            <a:picLocks noChangeAspect="1"/>
          </p:cNvPicPr>
          <p:nvPr/>
        </p:nvPicPr>
        <p:blipFill>
          <a:blip r:embed="rId6"/>
          <a:stretch>
            <a:fillRect/>
          </a:stretch>
        </p:blipFill>
        <p:spPr>
          <a:xfrm>
            <a:off x="4175125" y="364881"/>
            <a:ext cx="1145932" cy="1167912"/>
          </a:xfrm>
          <a:prstGeom prst="rect">
            <a:avLst/>
          </a:prstGeom>
          <a:ln>
            <a:noFill/>
          </a:ln>
          <a:effectLst>
            <a:outerShdw blurRad="292100" dist="139700" dir="2700000" algn="tl" rotWithShape="0">
              <a:srgbClr val="333333">
                <a:alpha val="65000"/>
              </a:srgbClr>
            </a:outerShdw>
          </a:effectLst>
        </p:spPr>
      </p:pic>
      <p:pic>
        <p:nvPicPr>
          <p:cNvPr id="10" name="Picture 9" descr="Ben Zarzaur, MD, MPH | Find a Doctor | UW Health">
            <a:extLst>
              <a:ext uri="{FF2B5EF4-FFF2-40B4-BE49-F238E27FC236}">
                <a16:creationId xmlns:a16="http://schemas.microsoft.com/office/drawing/2014/main" id="{192A8DAB-4F13-A598-3D50-EF6FE3A8AC6B}"/>
              </a:ext>
            </a:extLst>
          </p:cNvPr>
          <p:cNvPicPr>
            <a:picLocks noChangeAspect="1"/>
          </p:cNvPicPr>
          <p:nvPr/>
        </p:nvPicPr>
        <p:blipFill>
          <a:blip r:embed="rId7"/>
          <a:stretch>
            <a:fillRect/>
          </a:stretch>
        </p:blipFill>
        <p:spPr>
          <a:xfrm>
            <a:off x="5042144" y="1746495"/>
            <a:ext cx="1028701" cy="1159603"/>
          </a:xfrm>
          <a:prstGeom prst="rect">
            <a:avLst/>
          </a:prstGeom>
          <a:ln>
            <a:noFill/>
          </a:ln>
          <a:effectLst>
            <a:outerShdw blurRad="292100" dist="139700" dir="2700000" algn="tl" rotWithShape="0">
              <a:srgbClr val="333333">
                <a:alpha val="65000"/>
              </a:srgbClr>
            </a:outerShdw>
          </a:effectLst>
        </p:spPr>
      </p:pic>
      <p:pic>
        <p:nvPicPr>
          <p:cNvPr id="11" name="Picture 10" descr="Jason Smith | Surgery | Louisville KY | UofL Health">
            <a:extLst>
              <a:ext uri="{FF2B5EF4-FFF2-40B4-BE49-F238E27FC236}">
                <a16:creationId xmlns:a16="http://schemas.microsoft.com/office/drawing/2014/main" id="{A1A4CADE-FE33-4AC2-5C2D-EBB811B5AC14}"/>
              </a:ext>
            </a:extLst>
          </p:cNvPr>
          <p:cNvPicPr>
            <a:picLocks noChangeAspect="1"/>
          </p:cNvPicPr>
          <p:nvPr/>
        </p:nvPicPr>
        <p:blipFill>
          <a:blip r:embed="rId8"/>
          <a:stretch>
            <a:fillRect/>
          </a:stretch>
        </p:blipFill>
        <p:spPr>
          <a:xfrm>
            <a:off x="2084509" y="1747470"/>
            <a:ext cx="1135673" cy="1121020"/>
          </a:xfrm>
          <a:prstGeom prst="rect">
            <a:avLst/>
          </a:prstGeom>
          <a:ln>
            <a:noFill/>
          </a:ln>
          <a:effectLst>
            <a:outerShdw blurRad="292100" dist="139700" dir="2700000" algn="tl" rotWithShape="0">
              <a:srgbClr val="333333">
                <a:alpha val="65000"/>
              </a:srgbClr>
            </a:outerShdw>
          </a:effectLst>
        </p:spPr>
      </p:pic>
      <p:pic>
        <p:nvPicPr>
          <p:cNvPr id="12" name="Picture 11" descr="Kimberly Davis, MD, MBA, FACS, FCCM &lt; Yale School of Medicine">
            <a:extLst>
              <a:ext uri="{FF2B5EF4-FFF2-40B4-BE49-F238E27FC236}">
                <a16:creationId xmlns:a16="http://schemas.microsoft.com/office/drawing/2014/main" id="{8EF243AD-D9D2-3DAA-5C27-B83354F00774}"/>
              </a:ext>
            </a:extLst>
          </p:cNvPr>
          <p:cNvPicPr>
            <a:picLocks noChangeAspect="1"/>
          </p:cNvPicPr>
          <p:nvPr/>
        </p:nvPicPr>
        <p:blipFill>
          <a:blip r:embed="rId9"/>
          <a:stretch>
            <a:fillRect/>
          </a:stretch>
        </p:blipFill>
        <p:spPr>
          <a:xfrm>
            <a:off x="7325091" y="364794"/>
            <a:ext cx="1101969" cy="1153431"/>
          </a:xfrm>
          <a:prstGeom prst="rect">
            <a:avLst/>
          </a:prstGeom>
          <a:ln>
            <a:noFill/>
          </a:ln>
          <a:effectLst>
            <a:outerShdw blurRad="292100" dist="139700" dir="2700000" algn="tl" rotWithShape="0">
              <a:srgbClr val="333333">
                <a:alpha val="65000"/>
              </a:srgbClr>
            </a:outerShdw>
          </a:effectLst>
        </p:spPr>
      </p:pic>
      <p:pic>
        <p:nvPicPr>
          <p:cNvPr id="13" name="Picture 12" descr="Speakers &amp; Panelists - CTTACC">
            <a:extLst>
              <a:ext uri="{FF2B5EF4-FFF2-40B4-BE49-F238E27FC236}">
                <a16:creationId xmlns:a16="http://schemas.microsoft.com/office/drawing/2014/main" id="{3B2547AE-055A-B892-3638-2EC50AA35C06}"/>
              </a:ext>
            </a:extLst>
          </p:cNvPr>
          <p:cNvPicPr>
            <a:picLocks noChangeAspect="1"/>
          </p:cNvPicPr>
          <p:nvPr/>
        </p:nvPicPr>
        <p:blipFill>
          <a:blip r:embed="rId10"/>
          <a:stretch>
            <a:fillRect/>
          </a:stretch>
        </p:blipFill>
        <p:spPr>
          <a:xfrm>
            <a:off x="5961063" y="3175486"/>
            <a:ext cx="845528" cy="1129812"/>
          </a:xfrm>
          <a:prstGeom prst="rect">
            <a:avLst/>
          </a:prstGeom>
          <a:ln>
            <a:noFill/>
          </a:ln>
          <a:effectLst>
            <a:outerShdw blurRad="292100" dist="139700" dir="2700000" algn="tl" rotWithShape="0">
              <a:srgbClr val="333333">
                <a:alpha val="65000"/>
              </a:srgbClr>
            </a:outerShdw>
          </a:effectLst>
        </p:spPr>
      </p:pic>
      <p:pic>
        <p:nvPicPr>
          <p:cNvPr id="14" name="Picture 13" descr="Dr. Walter Biffl - La Jolla - Surgery (General Surgery)">
            <a:extLst>
              <a:ext uri="{FF2B5EF4-FFF2-40B4-BE49-F238E27FC236}">
                <a16:creationId xmlns:a16="http://schemas.microsoft.com/office/drawing/2014/main" id="{0061C2CC-6565-B36A-6D8B-6CCE07EF0ED1}"/>
              </a:ext>
            </a:extLst>
          </p:cNvPr>
          <p:cNvPicPr>
            <a:picLocks noChangeAspect="1"/>
          </p:cNvPicPr>
          <p:nvPr/>
        </p:nvPicPr>
        <p:blipFill>
          <a:blip r:embed="rId11"/>
          <a:stretch>
            <a:fillRect/>
          </a:stretch>
        </p:blipFill>
        <p:spPr>
          <a:xfrm>
            <a:off x="3151260" y="3160834"/>
            <a:ext cx="823547" cy="1100505"/>
          </a:xfrm>
          <a:prstGeom prst="rect">
            <a:avLst/>
          </a:prstGeom>
          <a:ln>
            <a:noFill/>
          </a:ln>
          <a:effectLst>
            <a:outerShdw blurRad="292100" dist="139700" dir="2700000" algn="tl" rotWithShape="0">
              <a:srgbClr val="333333">
                <a:alpha val="65000"/>
              </a:srgbClr>
            </a:outerShdw>
          </a:effectLst>
        </p:spPr>
      </p:pic>
      <p:pic>
        <p:nvPicPr>
          <p:cNvPr id="15" name="Picture 14" descr="Stephanie Savage - Department of Surgery">
            <a:extLst>
              <a:ext uri="{FF2B5EF4-FFF2-40B4-BE49-F238E27FC236}">
                <a16:creationId xmlns:a16="http://schemas.microsoft.com/office/drawing/2014/main" id="{D9071499-B5BB-941A-4681-F4C4D0A9B315}"/>
              </a:ext>
            </a:extLst>
          </p:cNvPr>
          <p:cNvPicPr>
            <a:picLocks noChangeAspect="1"/>
          </p:cNvPicPr>
          <p:nvPr/>
        </p:nvPicPr>
        <p:blipFill>
          <a:blip r:embed="rId12"/>
          <a:stretch>
            <a:fillRect/>
          </a:stretch>
        </p:blipFill>
        <p:spPr>
          <a:xfrm>
            <a:off x="4491159" y="3160834"/>
            <a:ext cx="1101970" cy="1109297"/>
          </a:xfrm>
          <a:prstGeom prst="rect">
            <a:avLst/>
          </a:prstGeom>
          <a:ln>
            <a:noFill/>
          </a:ln>
          <a:effectLst>
            <a:outerShdw blurRad="292100" dist="139700" dir="2700000" algn="tl" rotWithShape="0">
              <a:srgbClr val="333333">
                <a:alpha val="65000"/>
              </a:srgbClr>
            </a:outerShdw>
          </a:effectLst>
        </p:spPr>
      </p:pic>
      <p:pic>
        <p:nvPicPr>
          <p:cNvPr id="16" name="Picture 15" descr="Stephen Barnes, MD - MU Health Care">
            <a:extLst>
              <a:ext uri="{FF2B5EF4-FFF2-40B4-BE49-F238E27FC236}">
                <a16:creationId xmlns:a16="http://schemas.microsoft.com/office/drawing/2014/main" id="{ED3C9251-45CE-A755-7069-C19C78928A8D}"/>
              </a:ext>
            </a:extLst>
          </p:cNvPr>
          <p:cNvPicPr>
            <a:picLocks noChangeAspect="1"/>
          </p:cNvPicPr>
          <p:nvPr/>
        </p:nvPicPr>
        <p:blipFill>
          <a:blip r:embed="rId13"/>
          <a:stretch>
            <a:fillRect/>
          </a:stretch>
        </p:blipFill>
        <p:spPr>
          <a:xfrm>
            <a:off x="5836505" y="368984"/>
            <a:ext cx="970086" cy="1159706"/>
          </a:xfrm>
          <a:prstGeom prst="rect">
            <a:avLst/>
          </a:prstGeom>
          <a:ln>
            <a:noFill/>
          </a:ln>
          <a:effectLst>
            <a:outerShdw blurRad="292100" dist="139700" dir="2700000" algn="tl" rotWithShape="0">
              <a:srgbClr val="333333">
                <a:alpha val="65000"/>
              </a:srgbClr>
            </a:outerShdw>
          </a:effectLst>
        </p:spPr>
      </p:pic>
      <p:pic>
        <p:nvPicPr>
          <p:cNvPr id="17" name="Picture 16" descr="R. Shayn Martin, MD, MBA | Atrium Health Wake Forest Baptist">
            <a:extLst>
              <a:ext uri="{FF2B5EF4-FFF2-40B4-BE49-F238E27FC236}">
                <a16:creationId xmlns:a16="http://schemas.microsoft.com/office/drawing/2014/main" id="{9BC4F0A7-EC01-5C32-A2A8-25DB8515C654}"/>
              </a:ext>
            </a:extLst>
          </p:cNvPr>
          <p:cNvPicPr>
            <a:picLocks noChangeAspect="1"/>
          </p:cNvPicPr>
          <p:nvPr/>
        </p:nvPicPr>
        <p:blipFill>
          <a:blip r:embed="rId14"/>
          <a:stretch>
            <a:fillRect/>
          </a:stretch>
        </p:blipFill>
        <p:spPr>
          <a:xfrm>
            <a:off x="8025423" y="1747097"/>
            <a:ext cx="904143" cy="1187711"/>
          </a:xfrm>
          <a:prstGeom prst="rect">
            <a:avLst/>
          </a:prstGeom>
          <a:ln>
            <a:noFill/>
          </a:ln>
          <a:effectLst>
            <a:outerShdw blurRad="292100" dist="139700" dir="2700000" algn="tl" rotWithShape="0">
              <a:srgbClr val="333333">
                <a:alpha val="65000"/>
              </a:srgbClr>
            </a:outerShdw>
          </a:effectLst>
        </p:spPr>
      </p:pic>
      <p:pic>
        <p:nvPicPr>
          <p:cNvPr id="18" name="Picture 17" descr="Dr. Eileen Bulger Named American Association for the Surgery of Trauma  President Elect - Department of Surgery">
            <a:extLst>
              <a:ext uri="{FF2B5EF4-FFF2-40B4-BE49-F238E27FC236}">
                <a16:creationId xmlns:a16="http://schemas.microsoft.com/office/drawing/2014/main" id="{8783020A-ED3B-AB80-3F1A-46AAF89A2983}"/>
              </a:ext>
            </a:extLst>
          </p:cNvPr>
          <p:cNvPicPr>
            <a:picLocks noChangeAspect="1"/>
          </p:cNvPicPr>
          <p:nvPr/>
        </p:nvPicPr>
        <p:blipFill>
          <a:blip r:embed="rId15"/>
          <a:stretch>
            <a:fillRect/>
          </a:stretch>
        </p:blipFill>
        <p:spPr>
          <a:xfrm>
            <a:off x="2610216" y="365408"/>
            <a:ext cx="1036028" cy="1306068"/>
          </a:xfrm>
          <a:prstGeom prst="rect">
            <a:avLst/>
          </a:prstGeom>
          <a:ln>
            <a:noFill/>
          </a:ln>
          <a:effectLst>
            <a:outerShdw blurRad="292100" dist="139700" dir="2700000" algn="tl" rotWithShape="0">
              <a:srgbClr val="333333">
                <a:alpha val="65000"/>
              </a:srgbClr>
            </a:outerShdw>
          </a:effectLst>
        </p:spPr>
      </p:pic>
      <p:pic>
        <p:nvPicPr>
          <p:cNvPr id="19" name="Picture 18" descr="S. Rob Todd - Senior Vice President - Grady Health System | LinkedIn">
            <a:extLst>
              <a:ext uri="{FF2B5EF4-FFF2-40B4-BE49-F238E27FC236}">
                <a16:creationId xmlns:a16="http://schemas.microsoft.com/office/drawing/2014/main" id="{F3092900-FF23-1C5A-B7A5-676BD4E75B96}"/>
              </a:ext>
            </a:extLst>
          </p:cNvPr>
          <p:cNvPicPr>
            <a:picLocks noChangeAspect="1"/>
          </p:cNvPicPr>
          <p:nvPr/>
        </p:nvPicPr>
        <p:blipFill>
          <a:blip r:embed="rId16"/>
          <a:stretch>
            <a:fillRect/>
          </a:stretch>
        </p:blipFill>
        <p:spPr>
          <a:xfrm>
            <a:off x="1739332" y="3160834"/>
            <a:ext cx="1065337" cy="1050683"/>
          </a:xfrm>
          <a:prstGeom prst="rect">
            <a:avLst/>
          </a:prstGeom>
        </p:spPr>
      </p:pic>
      <p:sp>
        <p:nvSpPr>
          <p:cNvPr id="2" name="Title 1">
            <a:extLst>
              <a:ext uri="{FF2B5EF4-FFF2-40B4-BE49-F238E27FC236}">
                <a16:creationId xmlns:a16="http://schemas.microsoft.com/office/drawing/2014/main" id="{A2D7EDEE-A969-7263-B048-6BE070EEAAE0}"/>
              </a:ext>
            </a:extLst>
          </p:cNvPr>
          <p:cNvSpPr>
            <a:spLocks noGrp="1"/>
          </p:cNvSpPr>
          <p:nvPr>
            <p:ph type="title"/>
          </p:nvPr>
        </p:nvSpPr>
        <p:spPr>
          <a:xfrm>
            <a:off x="-2514600" y="33416"/>
            <a:ext cx="8305800" cy="993775"/>
          </a:xfrm>
        </p:spPr>
        <p:txBody>
          <a:bodyPr/>
          <a:lstStyle/>
          <a:p>
            <a:pPr algn="ctr"/>
            <a:r>
              <a:rPr lang="en-US" sz="1800" dirty="0">
                <a:latin typeface="Helvetica"/>
                <a:cs typeface="Helvetica"/>
              </a:rPr>
              <a:t>ACS Workforce Workgroup</a:t>
            </a:r>
            <a:endParaRPr lang="en-US" sz="1800" dirty="0"/>
          </a:p>
        </p:txBody>
      </p:sp>
    </p:spTree>
    <p:extLst>
      <p:ext uri="{BB962C8B-B14F-4D97-AF65-F5344CB8AC3E}">
        <p14:creationId xmlns:p14="http://schemas.microsoft.com/office/powerpoint/2010/main" val="1039177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2BBD-B5D9-6C07-39AC-DFAE8C3E1EB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7CDC5A2-D97D-0DFC-BA2D-7194A5FB3163}"/>
              </a:ext>
            </a:extLst>
          </p:cNvPr>
          <p:cNvSpPr txBox="1">
            <a:spLocks/>
          </p:cNvSpPr>
          <p:nvPr/>
        </p:nvSpPr>
        <p:spPr>
          <a:xfrm>
            <a:off x="420565" y="400050"/>
            <a:ext cx="8305800" cy="993775"/>
          </a:xfrm>
          <a:prstGeom prst="rect">
            <a:avLst/>
          </a:prstGeom>
        </p:spPr>
        <p:txBody>
          <a:bodyPr/>
          <a:lstStyle>
            <a:lvl1pPr algn="l" defTabSz="914400" rtl="0" eaLnBrk="1" latinLnBrk="0" hangingPunct="1">
              <a:lnSpc>
                <a:spcPct val="90000"/>
              </a:lnSpc>
              <a:spcBef>
                <a:spcPct val="0"/>
              </a:spcBef>
              <a:buNone/>
              <a:defRPr sz="3600" b="1" i="0" kern="1200">
                <a:solidFill>
                  <a:srgbClr val="00233D"/>
                </a:solidFill>
                <a:latin typeface="Helvetica" pitchFamily="2" charset="0"/>
                <a:ea typeface="+mj-ea"/>
                <a:cs typeface="+mj-cs"/>
              </a:defRPr>
            </a:lvl1pPr>
          </a:lstStyle>
          <a:p>
            <a:r>
              <a:rPr lang="en-US" sz="1600" dirty="0">
                <a:latin typeface="Helvetica"/>
                <a:cs typeface="Helvetica"/>
              </a:rPr>
              <a:t>Other opportunities</a:t>
            </a:r>
            <a:endParaRPr lang="en-US" sz="1600" dirty="0"/>
          </a:p>
        </p:txBody>
      </p:sp>
      <p:sp>
        <p:nvSpPr>
          <p:cNvPr id="6" name="Content Placeholder 2">
            <a:extLst>
              <a:ext uri="{FF2B5EF4-FFF2-40B4-BE49-F238E27FC236}">
                <a16:creationId xmlns:a16="http://schemas.microsoft.com/office/drawing/2014/main" id="{5C32C53F-D5AF-5726-1088-A7474F38CF14}"/>
              </a:ext>
            </a:extLst>
          </p:cNvPr>
          <p:cNvSpPr>
            <a:spLocks noGrp="1"/>
          </p:cNvSpPr>
          <p:nvPr>
            <p:ph idx="1"/>
          </p:nvPr>
        </p:nvSpPr>
        <p:spPr>
          <a:xfrm>
            <a:off x="228600" y="819150"/>
            <a:ext cx="8305800" cy="2785817"/>
          </a:xfrm>
        </p:spPr>
        <p:txBody>
          <a:bodyPr vert="horz" lIns="0" tIns="45720" rIns="91440" bIns="45720" rtlCol="0" anchor="t">
            <a:normAutofit/>
          </a:bodyPr>
          <a:lstStyle/>
          <a:p>
            <a:pPr marL="342900" indent="-342900">
              <a:buFont typeface="Calibri" panose="020B0604020202020204" pitchFamily="34" charset="0"/>
              <a:buChar char="-"/>
            </a:pPr>
            <a:r>
              <a:rPr lang="en-US" sz="1600" dirty="0">
                <a:latin typeface="Helvetica"/>
                <a:cs typeface="Helvetica"/>
              </a:rPr>
              <a:t>AAST MIT Committee</a:t>
            </a:r>
          </a:p>
          <a:p>
            <a:pPr marL="800100" lvl="1" indent="-342900">
              <a:buFont typeface="Courier New" panose="020B0604020202020204" pitchFamily="34" charset="0"/>
              <a:buChar char="o"/>
            </a:pPr>
            <a:r>
              <a:rPr lang="en-US" sz="1600" dirty="0">
                <a:latin typeface="Helvetica"/>
                <a:cs typeface="Helvetica"/>
              </a:rPr>
              <a:t>AAST MIT Survey Subcommittee</a:t>
            </a:r>
          </a:p>
          <a:p>
            <a:pPr marL="342900" indent="-342900">
              <a:buFont typeface="Calibri" panose="020B0604020202020204" pitchFamily="34" charset="0"/>
              <a:buChar char="-"/>
            </a:pPr>
            <a:r>
              <a:rPr lang="en-US" sz="1600" dirty="0">
                <a:latin typeface="Helvetica"/>
                <a:cs typeface="Helvetica"/>
              </a:rPr>
              <a:t>AAST Healthcare Economics Committee</a:t>
            </a:r>
          </a:p>
          <a:p>
            <a:pPr marL="342900" indent="-342900">
              <a:buFont typeface="Calibri" panose="020B0604020202020204" pitchFamily="34" charset="0"/>
              <a:buChar char="-"/>
            </a:pPr>
            <a:r>
              <a:rPr lang="en-US" sz="1600" dirty="0">
                <a:latin typeface="Helvetica"/>
                <a:cs typeface="Helvetica"/>
              </a:rPr>
              <a:t>AAST Leadership Academy</a:t>
            </a:r>
          </a:p>
          <a:p>
            <a:pPr marL="342900" indent="-342900">
              <a:buFont typeface="Calibri,Sans-Serif" panose="020B0604020202020204" pitchFamily="34" charset="0"/>
              <a:buChar char="-"/>
            </a:pPr>
            <a:r>
              <a:rPr lang="en-US" sz="1600" dirty="0">
                <a:latin typeface="Helvetica"/>
                <a:cs typeface="Helvetica"/>
              </a:rPr>
              <a:t>SoCal ACS Young Surgeons' Representative</a:t>
            </a:r>
          </a:p>
          <a:p>
            <a:pPr marL="342900" indent="-342900">
              <a:buFont typeface="Calibri,Sans-Serif" panose="020B0604020202020204" pitchFamily="34" charset="0"/>
              <a:buChar char="-"/>
            </a:pPr>
            <a:r>
              <a:rPr lang="en-US" sz="1600" dirty="0">
                <a:latin typeface="Helvetica"/>
                <a:cs typeface="Helvetica"/>
              </a:rPr>
              <a:t>SoCal ACS Vice Chair</a:t>
            </a:r>
          </a:p>
          <a:p>
            <a:pPr marL="342900" indent="-342900">
              <a:buFont typeface="Calibri,Sans-Serif" panose="020B0604020202020204" pitchFamily="34" charset="0"/>
              <a:buChar char="-"/>
            </a:pPr>
            <a:r>
              <a:rPr lang="en-US" sz="1600" dirty="0">
                <a:latin typeface="Helvetica"/>
                <a:cs typeface="Helvetica"/>
              </a:rPr>
              <a:t>A few invited talks</a:t>
            </a:r>
            <a:endParaRPr lang="en-US" sz="1600" dirty="0"/>
          </a:p>
          <a:p>
            <a:pPr marL="342900" indent="-342900">
              <a:buFont typeface="Calibri" panose="020B0604020202020204" pitchFamily="34" charset="0"/>
              <a:buChar char="-"/>
            </a:pPr>
            <a:endParaRPr lang="en-US" dirty="0">
              <a:latin typeface="Helvetica"/>
              <a:cs typeface="Helvetica"/>
            </a:endParaRPr>
          </a:p>
          <a:p>
            <a:pPr marL="342900" indent="-342900">
              <a:buFont typeface="Calibri" panose="020B0604020202020204" pitchFamily="34" charset="0"/>
              <a:buChar char="-"/>
            </a:pPr>
            <a:endParaRPr lang="en-US" dirty="0">
              <a:cs typeface="Helvetica" pitchFamily="2" charset="0"/>
            </a:endParaRPr>
          </a:p>
        </p:txBody>
      </p:sp>
      <p:sp>
        <p:nvSpPr>
          <p:cNvPr id="3" name="TextBox 2">
            <a:extLst>
              <a:ext uri="{FF2B5EF4-FFF2-40B4-BE49-F238E27FC236}">
                <a16:creationId xmlns:a16="http://schemas.microsoft.com/office/drawing/2014/main" id="{96D7F7DE-D773-0162-0FA0-185F24F9CA22}"/>
              </a:ext>
            </a:extLst>
          </p:cNvPr>
          <p:cNvSpPr txBox="1"/>
          <p:nvPr/>
        </p:nvSpPr>
        <p:spPr>
          <a:xfrm>
            <a:off x="5029200" y="285750"/>
            <a:ext cx="4572000" cy="369332"/>
          </a:xfrm>
          <a:prstGeom prst="rect">
            <a:avLst/>
          </a:prstGeom>
          <a:noFill/>
        </p:spPr>
        <p:txBody>
          <a:bodyPr wrap="square">
            <a:spAutoFit/>
          </a:bodyPr>
          <a:lstStyle/>
          <a:p>
            <a:r>
              <a:rPr lang="en-US" b="1" dirty="0">
                <a:latin typeface="Helvetica"/>
                <a:cs typeface="Helvetica"/>
              </a:rPr>
              <a:t>…and added responsibilities…</a:t>
            </a:r>
            <a:endParaRPr lang="en-US" b="1" dirty="0"/>
          </a:p>
        </p:txBody>
      </p:sp>
      <p:sp>
        <p:nvSpPr>
          <p:cNvPr id="7" name="TextBox 6">
            <a:extLst>
              <a:ext uri="{FF2B5EF4-FFF2-40B4-BE49-F238E27FC236}">
                <a16:creationId xmlns:a16="http://schemas.microsoft.com/office/drawing/2014/main" id="{FD2062D8-DEB7-0402-6FF3-2353242F0E1E}"/>
              </a:ext>
            </a:extLst>
          </p:cNvPr>
          <p:cNvSpPr txBox="1"/>
          <p:nvPr/>
        </p:nvSpPr>
        <p:spPr>
          <a:xfrm>
            <a:off x="4800600" y="839162"/>
            <a:ext cx="4800600" cy="830997"/>
          </a:xfrm>
          <a:prstGeom prst="rect">
            <a:avLst/>
          </a:prstGeom>
          <a:noFill/>
        </p:spPr>
        <p:txBody>
          <a:bodyPr wrap="square">
            <a:spAutoFit/>
          </a:bodyPr>
          <a:lstStyle/>
          <a:p>
            <a:pPr marL="342900" indent="-342900">
              <a:buFont typeface="Calibri,Sans-Serif" panose="020B0604020202020204" pitchFamily="34" charset="0"/>
              <a:buChar char="-"/>
            </a:pPr>
            <a:r>
              <a:rPr lang="en-US" sz="1600" dirty="0">
                <a:latin typeface="Helvetica"/>
                <a:cs typeface="Helvetica"/>
              </a:rPr>
              <a:t>Interim SICU and SCC Fellowship Director</a:t>
            </a:r>
          </a:p>
          <a:p>
            <a:pPr marL="342900" indent="-342900">
              <a:buFont typeface="Calibri,Sans-Serif" panose="020B0604020202020204" pitchFamily="34" charset="0"/>
              <a:buChar char="-"/>
            </a:pPr>
            <a:r>
              <a:rPr lang="en-US" sz="1600" dirty="0">
                <a:latin typeface="Helvetica"/>
                <a:cs typeface="Helvetica"/>
              </a:rPr>
              <a:t>Trauma Medical Director</a:t>
            </a:r>
          </a:p>
          <a:p>
            <a:pPr marL="342900" indent="-342900">
              <a:buFont typeface="Calibri,Sans-Serif" panose="020B0604020202020204" pitchFamily="34" charset="0"/>
              <a:buChar char="-"/>
            </a:pPr>
            <a:r>
              <a:rPr lang="en-US" sz="1600" dirty="0">
                <a:latin typeface="Helvetica"/>
                <a:cs typeface="Helvetica"/>
              </a:rPr>
              <a:t>Director of Trauma/EGS Research</a:t>
            </a:r>
            <a:endParaRPr lang="en-US" sz="1600" dirty="0"/>
          </a:p>
        </p:txBody>
      </p:sp>
    </p:spTree>
    <p:extLst>
      <p:ext uri="{BB962C8B-B14F-4D97-AF65-F5344CB8AC3E}">
        <p14:creationId xmlns:p14="http://schemas.microsoft.com/office/powerpoint/2010/main" val="2376478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ndi Smith on X: &quot;I am so excited to have been selected by the ACS COT for  the Future Trauma Leaders program. Thank you so much for this incredible  opportunity! @acsTrauma @GaSACS @">
            <a:extLst>
              <a:ext uri="{FF2B5EF4-FFF2-40B4-BE49-F238E27FC236}">
                <a16:creationId xmlns:a16="http://schemas.microsoft.com/office/drawing/2014/main" id="{EE677099-1984-3ED2-A9FB-544EFF91DBBF}"/>
              </a:ext>
            </a:extLst>
          </p:cNvPr>
          <p:cNvPicPr>
            <a:picLocks noChangeAspect="1"/>
          </p:cNvPicPr>
          <p:nvPr/>
        </p:nvPicPr>
        <p:blipFill rotWithShape="1">
          <a:blip r:embed="rId2"/>
          <a:srcRect l="6663" r="-1" b="-1"/>
          <a:stretch/>
        </p:blipFill>
        <p:spPr>
          <a:xfrm>
            <a:off x="1721" y="10"/>
            <a:ext cx="5620081" cy="3386955"/>
          </a:xfrm>
          <a:prstGeom prst="rect">
            <a:avLst/>
          </a:prstGeom>
        </p:spPr>
      </p:pic>
      <p:pic>
        <p:nvPicPr>
          <p:cNvPr id="10" name="Picture 9" descr="Aucune description de photo disponible.">
            <a:extLst>
              <a:ext uri="{FF2B5EF4-FFF2-40B4-BE49-F238E27FC236}">
                <a16:creationId xmlns:a16="http://schemas.microsoft.com/office/drawing/2014/main" id="{04C548E4-BCF6-1271-3635-84FCA9DFB4AB}"/>
              </a:ext>
            </a:extLst>
          </p:cNvPr>
          <p:cNvPicPr>
            <a:picLocks noChangeAspect="1"/>
          </p:cNvPicPr>
          <p:nvPr/>
        </p:nvPicPr>
        <p:blipFill rotWithShape="1">
          <a:blip r:embed="rId3"/>
          <a:srcRect r="-4" b="9741"/>
          <a:stretch/>
        </p:blipFill>
        <p:spPr>
          <a:xfrm>
            <a:off x="5685872" y="10"/>
            <a:ext cx="3455338" cy="1637279"/>
          </a:xfrm>
          <a:prstGeom prst="rect">
            <a:avLst/>
          </a:prstGeom>
        </p:spPr>
      </p:pic>
      <p:pic>
        <p:nvPicPr>
          <p:cNvPr id="11" name="Picture 10" descr="Aucune description de photo disponible.">
            <a:extLst>
              <a:ext uri="{FF2B5EF4-FFF2-40B4-BE49-F238E27FC236}">
                <a16:creationId xmlns:a16="http://schemas.microsoft.com/office/drawing/2014/main" id="{5150C636-2907-054B-94F6-362DC6B2F1CC}"/>
              </a:ext>
            </a:extLst>
          </p:cNvPr>
          <p:cNvPicPr>
            <a:picLocks noChangeAspect="1"/>
          </p:cNvPicPr>
          <p:nvPr/>
        </p:nvPicPr>
        <p:blipFill rotWithShape="1">
          <a:blip r:embed="rId4"/>
          <a:srcRect r="-1" b="7207"/>
          <a:stretch/>
        </p:blipFill>
        <p:spPr>
          <a:xfrm>
            <a:off x="5685873" y="1705868"/>
            <a:ext cx="3450829" cy="1681097"/>
          </a:xfrm>
          <a:prstGeom prst="rect">
            <a:avLst/>
          </a:prstGeom>
        </p:spPr>
      </p:pic>
      <p:pic>
        <p:nvPicPr>
          <p:cNvPr id="5" name="Picture 4" descr="ACS COT on X: &quot;Today is the last day to apply for the Future Trauma Leaders  (FTL) program. To apply please click: https://t.co/G4PU0odpQT #FTL100  https://t.co/Jgbyogqc7F&quot; / X">
            <a:extLst>
              <a:ext uri="{FF2B5EF4-FFF2-40B4-BE49-F238E27FC236}">
                <a16:creationId xmlns:a16="http://schemas.microsoft.com/office/drawing/2014/main" id="{36119553-193E-4648-0BF5-26D582C13CC1}"/>
              </a:ext>
            </a:extLst>
          </p:cNvPr>
          <p:cNvPicPr>
            <a:picLocks noChangeAspect="1"/>
          </p:cNvPicPr>
          <p:nvPr/>
        </p:nvPicPr>
        <p:blipFill rotWithShape="1">
          <a:blip r:embed="rId5"/>
          <a:srcRect l="7350"/>
          <a:stretch/>
        </p:blipFill>
        <p:spPr>
          <a:xfrm>
            <a:off x="-2787" y="3455544"/>
            <a:ext cx="2780257" cy="1687956"/>
          </a:xfrm>
          <a:prstGeom prst="rect">
            <a:avLst/>
          </a:prstGeom>
        </p:spPr>
      </p:pic>
      <p:pic>
        <p:nvPicPr>
          <p:cNvPr id="8" name="Picture 7" descr="ACS COT on X: &quot;https://t.co/GHv12xn8Ug&quot; / X">
            <a:extLst>
              <a:ext uri="{FF2B5EF4-FFF2-40B4-BE49-F238E27FC236}">
                <a16:creationId xmlns:a16="http://schemas.microsoft.com/office/drawing/2014/main" id="{8680DD18-0043-7E55-708E-1D383372B315}"/>
              </a:ext>
            </a:extLst>
          </p:cNvPr>
          <p:cNvPicPr>
            <a:picLocks noChangeAspect="1"/>
          </p:cNvPicPr>
          <p:nvPr/>
        </p:nvPicPr>
        <p:blipFill rotWithShape="1">
          <a:blip r:embed="rId6"/>
          <a:srcRect l="7650"/>
          <a:stretch/>
        </p:blipFill>
        <p:spPr>
          <a:xfrm>
            <a:off x="2846051" y="3455544"/>
            <a:ext cx="2771241" cy="1687956"/>
          </a:xfrm>
          <a:prstGeom prst="rect">
            <a:avLst/>
          </a:prstGeom>
        </p:spPr>
      </p:pic>
      <p:pic>
        <p:nvPicPr>
          <p:cNvPr id="9" name="Picture 8" descr="ACS COT on X: &quot;The COT is pleased to welcome Dr. Deidre Wyrick to the  Future Trauma Leaders Program Class of 2024! To learn more about this  exciting training and mentorship opportunity,">
            <a:extLst>
              <a:ext uri="{FF2B5EF4-FFF2-40B4-BE49-F238E27FC236}">
                <a16:creationId xmlns:a16="http://schemas.microsoft.com/office/drawing/2014/main" id="{8A782990-0EEC-9B3A-DFCA-ABCD9CCA6045}"/>
              </a:ext>
            </a:extLst>
          </p:cNvPr>
          <p:cNvPicPr>
            <a:picLocks noChangeAspect="1"/>
          </p:cNvPicPr>
          <p:nvPr/>
        </p:nvPicPr>
        <p:blipFill rotWithShape="1">
          <a:blip r:embed="rId7"/>
          <a:srcRect r="2" b="12929"/>
          <a:stretch/>
        </p:blipFill>
        <p:spPr>
          <a:xfrm>
            <a:off x="5685873" y="3455544"/>
            <a:ext cx="3446322" cy="1687956"/>
          </a:xfrm>
          <a:prstGeom prst="rect">
            <a:avLst/>
          </a:prstGeom>
        </p:spPr>
      </p:pic>
    </p:spTree>
    <p:extLst>
      <p:ext uri="{BB962C8B-B14F-4D97-AF65-F5344CB8AC3E}">
        <p14:creationId xmlns:p14="http://schemas.microsoft.com/office/powerpoint/2010/main" val="3906605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B1A5B-0230-B264-095E-5FF9B317287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774FC9A-EC22-FE9D-3881-F5B89FC9E2BD}"/>
              </a:ext>
            </a:extLst>
          </p:cNvPr>
          <p:cNvSpPr>
            <a:spLocks noGrp="1"/>
          </p:cNvSpPr>
          <p:nvPr>
            <p:ph type="title"/>
          </p:nvPr>
        </p:nvSpPr>
        <p:spPr>
          <a:xfrm>
            <a:off x="414068" y="252682"/>
            <a:ext cx="8305800" cy="993775"/>
          </a:xfrm>
        </p:spPr>
        <p:txBody>
          <a:bodyPr/>
          <a:lstStyle/>
          <a:p>
            <a:r>
              <a:rPr lang="en-US" dirty="0">
                <a:latin typeface="Helvetica"/>
                <a:cs typeface="Helvetica"/>
              </a:rPr>
              <a:t>Common Themes...</a:t>
            </a:r>
            <a:endParaRPr lang="en-US" dirty="0"/>
          </a:p>
        </p:txBody>
      </p:sp>
      <p:sp>
        <p:nvSpPr>
          <p:cNvPr id="9" name="Content Placeholder 2">
            <a:extLst>
              <a:ext uri="{FF2B5EF4-FFF2-40B4-BE49-F238E27FC236}">
                <a16:creationId xmlns:a16="http://schemas.microsoft.com/office/drawing/2014/main" id="{A23749BA-BB4C-D5AC-E404-7769452B695F}"/>
              </a:ext>
            </a:extLst>
          </p:cNvPr>
          <p:cNvSpPr>
            <a:spLocks noGrp="1"/>
          </p:cNvSpPr>
          <p:nvPr>
            <p:ph idx="1"/>
          </p:nvPr>
        </p:nvSpPr>
        <p:spPr>
          <a:xfrm>
            <a:off x="457200" y="1229444"/>
            <a:ext cx="8305800" cy="2648818"/>
          </a:xfrm>
        </p:spPr>
        <p:txBody>
          <a:bodyPr vert="horz" lIns="0" tIns="45720" rIns="91440" bIns="45720" rtlCol="0" anchor="t">
            <a:normAutofit/>
          </a:bodyPr>
          <a:lstStyle/>
          <a:p>
            <a:pPr marL="342900" indent="-342900">
              <a:buFont typeface="Calibri" panose="020B0604020202020204" pitchFamily="34" charset="0"/>
              <a:buChar char="-"/>
            </a:pPr>
            <a:r>
              <a:rPr lang="en-US" dirty="0">
                <a:latin typeface="Helvetica"/>
                <a:cs typeface="Helvetica"/>
              </a:rPr>
              <a:t>Work, work, work...</a:t>
            </a:r>
            <a:endParaRPr lang="en-US" dirty="0">
              <a:latin typeface="Helvetica"/>
              <a:cs typeface="Helvetica" pitchFamily="2" charset="0"/>
            </a:endParaRPr>
          </a:p>
          <a:p>
            <a:pPr marL="342900" indent="-342900">
              <a:buFont typeface="Calibri" panose="020B0604020202020204" pitchFamily="34" charset="0"/>
              <a:buChar char="-"/>
            </a:pPr>
            <a:r>
              <a:rPr lang="en-US" dirty="0">
                <a:latin typeface="Helvetica"/>
                <a:cs typeface="Helvetica"/>
              </a:rPr>
              <a:t>Quality care</a:t>
            </a:r>
          </a:p>
          <a:p>
            <a:pPr marL="342900" indent="-342900">
              <a:buFont typeface="Calibri" panose="020B0604020202020204" pitchFamily="34" charset="0"/>
              <a:buChar char="-"/>
            </a:pPr>
            <a:r>
              <a:rPr lang="en-US" dirty="0">
                <a:latin typeface="Helvetica"/>
                <a:cs typeface="Helvetica"/>
              </a:rPr>
              <a:t>Improved access</a:t>
            </a:r>
          </a:p>
          <a:p>
            <a:pPr marL="342900" indent="-342900">
              <a:buFont typeface="Calibri" panose="020B0604020202020204" pitchFamily="34" charset="0"/>
              <a:buChar char="-"/>
            </a:pPr>
            <a:r>
              <a:rPr lang="en-US" dirty="0">
                <a:latin typeface="Helvetica"/>
                <a:cs typeface="Helvetica"/>
              </a:rPr>
              <a:t>Leadership development...</a:t>
            </a:r>
          </a:p>
        </p:txBody>
      </p:sp>
    </p:spTree>
    <p:extLst>
      <p:ext uri="{BB962C8B-B14F-4D97-AF65-F5344CB8AC3E}">
        <p14:creationId xmlns:p14="http://schemas.microsoft.com/office/powerpoint/2010/main" val="3231060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F2A6E-61D3-781C-418C-006915768B1C}"/>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08F9CC25-3557-C62C-8E2A-30D33F644DC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Effect>
                      <a14:colorTemperature colorTemp="7200"/>
                    </a14:imgEffect>
                  </a14:imgLayer>
                </a14:imgProps>
              </a:ext>
            </a:extLst>
          </a:blip>
          <a:srcRect l="9166" t="17407" r="65001" b="5556"/>
          <a:stretch/>
        </p:blipFill>
        <p:spPr>
          <a:xfrm>
            <a:off x="1905000" y="133350"/>
            <a:ext cx="5105400" cy="428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582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AC24-20A5-0C61-DDCC-3408CF297C5A}"/>
              </a:ext>
            </a:extLst>
          </p:cNvPr>
          <p:cNvSpPr>
            <a:spLocks noGrp="1"/>
          </p:cNvSpPr>
          <p:nvPr>
            <p:ph type="title"/>
          </p:nvPr>
        </p:nvSpPr>
        <p:spPr/>
        <p:txBody>
          <a:bodyPr/>
          <a:lstStyle/>
          <a:p>
            <a:r>
              <a:rPr lang="en-US" dirty="0"/>
              <a:t>Advocacy Round Up</a:t>
            </a:r>
          </a:p>
        </p:txBody>
      </p:sp>
      <p:sp>
        <p:nvSpPr>
          <p:cNvPr id="3" name="Content Placeholder 2">
            <a:extLst>
              <a:ext uri="{FF2B5EF4-FFF2-40B4-BE49-F238E27FC236}">
                <a16:creationId xmlns:a16="http://schemas.microsoft.com/office/drawing/2014/main" id="{63B85FE1-5F25-29E8-E805-55BF08970950}"/>
              </a:ext>
            </a:extLst>
          </p:cNvPr>
          <p:cNvSpPr>
            <a:spLocks noGrp="1"/>
          </p:cNvSpPr>
          <p:nvPr>
            <p:ph idx="1"/>
          </p:nvPr>
        </p:nvSpPr>
        <p:spPr>
          <a:xfrm>
            <a:off x="457200" y="3667125"/>
            <a:ext cx="8305800" cy="1266825"/>
          </a:xfrm>
        </p:spPr>
        <p:txBody>
          <a:bodyPr>
            <a:normAutofit lnSpcReduction="10000"/>
          </a:bodyPr>
          <a:lstStyle/>
          <a:p>
            <a:r>
              <a:rPr lang="en-US" dirty="0"/>
              <a:t>John H. Armstrong, MD, FACS</a:t>
            </a:r>
          </a:p>
          <a:p>
            <a:r>
              <a:rPr lang="en-US" dirty="0"/>
              <a:t>Chair, Advocacy Pillar</a:t>
            </a:r>
          </a:p>
          <a:p>
            <a:r>
              <a:rPr lang="en-US" dirty="0"/>
              <a:t>2022 </a:t>
            </a:r>
            <a:r>
              <a:rPr lang="en-US" dirty="0" err="1"/>
              <a:t>SurgeonsVoice</a:t>
            </a:r>
            <a:r>
              <a:rPr lang="en-US" dirty="0"/>
              <a:t> Advocate of the Year</a:t>
            </a:r>
          </a:p>
        </p:txBody>
      </p:sp>
    </p:spTree>
    <p:extLst>
      <p:ext uri="{BB962C8B-B14F-4D97-AF65-F5344CB8AC3E}">
        <p14:creationId xmlns:p14="http://schemas.microsoft.com/office/powerpoint/2010/main" val="1413158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E130A-CB00-0621-842D-F360BB63A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7924800" cy="4470908"/>
          </a:xfrm>
          <a:prstGeom prst="rect">
            <a:avLst/>
          </a:prstGeom>
        </p:spPr>
      </p:pic>
    </p:spTree>
    <p:extLst>
      <p:ext uri="{BB962C8B-B14F-4D97-AF65-F5344CB8AC3E}">
        <p14:creationId xmlns:p14="http://schemas.microsoft.com/office/powerpoint/2010/main" val="4198601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DC3AD3-910F-5DD9-9797-63B215CD0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678"/>
            <a:ext cx="7545841" cy="4423648"/>
          </a:xfrm>
          <a:prstGeom prst="rect">
            <a:avLst/>
          </a:prstGeom>
        </p:spPr>
      </p:pic>
    </p:spTree>
    <p:extLst>
      <p:ext uri="{BB962C8B-B14F-4D97-AF65-F5344CB8AC3E}">
        <p14:creationId xmlns:p14="http://schemas.microsoft.com/office/powerpoint/2010/main" val="3823314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16F-A0DD-6B48-EBF8-DC8E63A8FBB8}"/>
              </a:ext>
            </a:extLst>
          </p:cNvPr>
          <p:cNvSpPr>
            <a:spLocks noGrp="1"/>
          </p:cNvSpPr>
          <p:nvPr>
            <p:ph type="title"/>
          </p:nvPr>
        </p:nvSpPr>
        <p:spPr/>
        <p:txBody>
          <a:bodyPr/>
          <a:lstStyle/>
          <a:p>
            <a:r>
              <a:rPr lang="en-US" dirty="0"/>
              <a:t>ACS Foundation</a:t>
            </a:r>
          </a:p>
        </p:txBody>
      </p:sp>
      <p:sp>
        <p:nvSpPr>
          <p:cNvPr id="3" name="Content Placeholder 2">
            <a:extLst>
              <a:ext uri="{FF2B5EF4-FFF2-40B4-BE49-F238E27FC236}">
                <a16:creationId xmlns:a16="http://schemas.microsoft.com/office/drawing/2014/main" id="{C90888B2-8494-D52D-0A8A-6117A8F96C03}"/>
              </a:ext>
            </a:extLst>
          </p:cNvPr>
          <p:cNvSpPr>
            <a:spLocks noGrp="1"/>
          </p:cNvSpPr>
          <p:nvPr>
            <p:ph idx="1"/>
          </p:nvPr>
        </p:nvSpPr>
        <p:spPr>
          <a:xfrm>
            <a:off x="381000" y="1200150"/>
            <a:ext cx="8382000" cy="2573337"/>
          </a:xfrm>
        </p:spPr>
        <p:txBody>
          <a:bodyPr/>
          <a:lstStyle/>
          <a:p>
            <a:r>
              <a:rPr lang="en-US" dirty="0"/>
              <a:t>Future Trauma Leaders</a:t>
            </a:r>
          </a:p>
          <a:p>
            <a:endParaRPr lang="en-US" dirty="0"/>
          </a:p>
          <a:p>
            <a:r>
              <a:rPr lang="en-US" dirty="0"/>
              <a:t>Trauma Global Education Fund</a:t>
            </a:r>
          </a:p>
          <a:p>
            <a:endParaRPr lang="en-US" dirty="0"/>
          </a:p>
          <a:p>
            <a:r>
              <a:rPr lang="en-US" dirty="0"/>
              <a:t>Resident &amp; Fellow Trauma Paper Competition Fund</a:t>
            </a:r>
          </a:p>
        </p:txBody>
      </p:sp>
      <p:sp>
        <p:nvSpPr>
          <p:cNvPr id="5" name="TextBox 4">
            <a:extLst>
              <a:ext uri="{FF2B5EF4-FFF2-40B4-BE49-F238E27FC236}">
                <a16:creationId xmlns:a16="http://schemas.microsoft.com/office/drawing/2014/main" id="{CA06E487-49A3-2A07-AA96-7E9396E82474}"/>
              </a:ext>
            </a:extLst>
          </p:cNvPr>
          <p:cNvSpPr txBox="1"/>
          <p:nvPr/>
        </p:nvSpPr>
        <p:spPr>
          <a:xfrm>
            <a:off x="800100" y="4044950"/>
            <a:ext cx="7696200" cy="369332"/>
          </a:xfrm>
          <a:prstGeom prst="rect">
            <a:avLst/>
          </a:prstGeom>
          <a:noFill/>
        </p:spPr>
        <p:txBody>
          <a:bodyPr wrap="square">
            <a:spAutoFit/>
          </a:bodyPr>
          <a:lstStyle/>
          <a:p>
            <a:r>
              <a:rPr lang="en-US" dirty="0"/>
              <a:t>https://www.facs.org/about-acs/acs-foundation/donate-to-the-acs-foundation/</a:t>
            </a:r>
          </a:p>
        </p:txBody>
      </p:sp>
    </p:spTree>
    <p:extLst>
      <p:ext uri="{BB962C8B-B14F-4D97-AF65-F5344CB8AC3E}">
        <p14:creationId xmlns:p14="http://schemas.microsoft.com/office/powerpoint/2010/main" val="3057521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290B4-6A2F-68CC-DC26-12DE5FD5C681}"/>
              </a:ext>
            </a:extLst>
          </p:cNvPr>
          <p:cNvSpPr>
            <a:spLocks noGrp="1"/>
          </p:cNvSpPr>
          <p:nvPr>
            <p:ph type="title"/>
          </p:nvPr>
        </p:nvSpPr>
        <p:spPr/>
        <p:txBody>
          <a:bodyPr/>
          <a:lstStyle/>
          <a:p>
            <a:r>
              <a:rPr lang="en-US" dirty="0"/>
              <a:t>2024-25 strategies</a:t>
            </a:r>
          </a:p>
        </p:txBody>
      </p:sp>
      <p:sp>
        <p:nvSpPr>
          <p:cNvPr id="3" name="Content Placeholder 2">
            <a:extLst>
              <a:ext uri="{FF2B5EF4-FFF2-40B4-BE49-F238E27FC236}">
                <a16:creationId xmlns:a16="http://schemas.microsoft.com/office/drawing/2014/main" id="{D8DB86B6-DDF1-2A25-009B-B5FECF1BF3F2}"/>
              </a:ext>
            </a:extLst>
          </p:cNvPr>
          <p:cNvSpPr>
            <a:spLocks noGrp="1"/>
          </p:cNvSpPr>
          <p:nvPr>
            <p:ph idx="1"/>
          </p:nvPr>
        </p:nvSpPr>
        <p:spPr/>
        <p:txBody>
          <a:bodyPr/>
          <a:lstStyle/>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Building the COT advocacy community</a:t>
            </a:r>
          </a:p>
          <a:p>
            <a:pPr marL="342900" indent="-342900">
              <a:lnSpc>
                <a:spcPct val="100000"/>
              </a:lnSpc>
              <a:spcBef>
                <a:spcPts val="0"/>
              </a:spcBef>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Writing for advocacy</a:t>
            </a:r>
          </a:p>
          <a:p>
            <a:pPr marL="342900" indent="-342900">
              <a:lnSpc>
                <a:spcPct val="100000"/>
              </a:lnSpc>
              <a:spcBef>
                <a:spcPts val="0"/>
              </a:spcBef>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Integrating advocacy in all COT places</a:t>
            </a:r>
          </a:p>
          <a:p>
            <a:endParaRPr lang="en-US" dirty="0"/>
          </a:p>
        </p:txBody>
      </p:sp>
    </p:spTree>
    <p:extLst>
      <p:ext uri="{BB962C8B-B14F-4D97-AF65-F5344CB8AC3E}">
        <p14:creationId xmlns:p14="http://schemas.microsoft.com/office/powerpoint/2010/main" val="207684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9066DF-3C45-4AB5-03CB-CABDCD47FEA8}"/>
              </a:ext>
            </a:extLst>
          </p:cNvPr>
          <p:cNvSpPr txBox="1">
            <a:spLocks/>
          </p:cNvSpPr>
          <p:nvPr/>
        </p:nvSpPr>
        <p:spPr>
          <a:xfrm>
            <a:off x="628650" y="166744"/>
            <a:ext cx="7886700" cy="534723"/>
          </a:xfrm>
          <a:prstGeom prst="rect">
            <a:avLst/>
          </a:prstGeom>
        </p:spPr>
        <p:txBody>
          <a:bodyPr anchor="b"/>
          <a:lstStyle>
            <a:lvl1pPr algn="l" defTabSz="914400" rtl="0" eaLnBrk="1" latinLnBrk="0" hangingPunct="1">
              <a:lnSpc>
                <a:spcPct val="90000"/>
              </a:lnSpc>
              <a:spcBef>
                <a:spcPct val="0"/>
              </a:spcBef>
              <a:buNone/>
              <a:defRPr sz="2800" b="1" i="0" kern="1200" spc="50" baseline="0">
                <a:solidFill>
                  <a:srgbClr val="0E2246"/>
                </a:solidFill>
                <a:latin typeface="Whitney Semibold" pitchFamily="2" charset="0"/>
                <a:ea typeface="+mj-ea"/>
                <a:cs typeface="Arial" panose="020B0604020202020204" pitchFamily="34" charset="0"/>
              </a:defRPr>
            </a:lvl1pPr>
          </a:lstStyle>
          <a:p>
            <a:r>
              <a:rPr lang="en-US" dirty="0"/>
              <a:t>Advocacy, Advocacy, and Advocacy</a:t>
            </a:r>
          </a:p>
        </p:txBody>
      </p:sp>
      <p:sp>
        <p:nvSpPr>
          <p:cNvPr id="7" name="Content Placeholder 2">
            <a:extLst>
              <a:ext uri="{FF2B5EF4-FFF2-40B4-BE49-F238E27FC236}">
                <a16:creationId xmlns:a16="http://schemas.microsoft.com/office/drawing/2014/main" id="{EE4CAFCD-4A5E-A1B9-45D0-EAE0A8EA23C5}"/>
              </a:ext>
            </a:extLst>
          </p:cNvPr>
          <p:cNvSpPr txBox="1">
            <a:spLocks/>
          </p:cNvSpPr>
          <p:nvPr/>
        </p:nvSpPr>
        <p:spPr>
          <a:xfrm>
            <a:off x="628650" y="939998"/>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FF0000"/>
                </a:solidFill>
              </a:rPr>
              <a:t>Federal</a:t>
            </a:r>
          </a:p>
          <a:p>
            <a:pPr lvl="1"/>
            <a:r>
              <a:rPr lang="en-US" sz="1800" dirty="0"/>
              <a:t>Pandemic All Hazards Preparedness Act</a:t>
            </a:r>
          </a:p>
          <a:p>
            <a:pPr lvl="2"/>
            <a:r>
              <a:rPr lang="en-US" sz="1400" dirty="0"/>
              <a:t>NTEPS – language around RMOCCs</a:t>
            </a:r>
          </a:p>
          <a:p>
            <a:pPr lvl="2"/>
            <a:r>
              <a:rPr lang="en-US" sz="1400" dirty="0"/>
              <a:t>Mission Zero</a:t>
            </a:r>
          </a:p>
          <a:p>
            <a:pPr lvl="1"/>
            <a:r>
              <a:rPr lang="en-US" sz="1800" dirty="0"/>
              <a:t>Prevent </a:t>
            </a:r>
            <a:r>
              <a:rPr lang="en-US" sz="1800" dirty="0" err="1"/>
              <a:t>BLEEDing</a:t>
            </a:r>
            <a:r>
              <a:rPr lang="en-US" sz="1800" dirty="0"/>
              <a:t> Act</a:t>
            </a:r>
          </a:p>
          <a:p>
            <a:pPr lvl="1"/>
            <a:r>
              <a:rPr lang="en-US" sz="1800" dirty="0"/>
              <a:t>Comprehensive Universal Background Checks</a:t>
            </a:r>
          </a:p>
          <a:p>
            <a:pPr lvl="1"/>
            <a:r>
              <a:rPr lang="en-US" sz="1800" dirty="0"/>
              <a:t>Bipartisan Solution to Cyclical Violence Act</a:t>
            </a:r>
          </a:p>
          <a:p>
            <a:pPr lvl="1"/>
            <a:r>
              <a:rPr lang="en-US" sz="1800" dirty="0"/>
              <a:t>Medicare Physician Payment Cuts</a:t>
            </a:r>
          </a:p>
          <a:p>
            <a:r>
              <a:rPr lang="en-US" sz="2100" b="1" dirty="0">
                <a:solidFill>
                  <a:srgbClr val="FF0000"/>
                </a:solidFill>
              </a:rPr>
              <a:t>State</a:t>
            </a:r>
          </a:p>
          <a:p>
            <a:pPr lvl="1"/>
            <a:r>
              <a:rPr lang="en-US" sz="1800" dirty="0"/>
              <a:t>Stop the Bleed</a:t>
            </a:r>
          </a:p>
          <a:p>
            <a:pPr lvl="1"/>
            <a:endParaRPr lang="en-US" dirty="0"/>
          </a:p>
          <a:p>
            <a:pPr lvl="1"/>
            <a:endParaRPr lang="en-US" dirty="0"/>
          </a:p>
          <a:p>
            <a:pPr lvl="1"/>
            <a:endParaRPr lang="en-US" dirty="0"/>
          </a:p>
          <a:p>
            <a:pPr lvl="1"/>
            <a:endParaRPr lang="en-US" dirty="0"/>
          </a:p>
        </p:txBody>
      </p:sp>
      <p:pic>
        <p:nvPicPr>
          <p:cNvPr id="1026" name="Picture 2" descr="SurgeonsVoice (@SurgeonsVoice) / Twitter">
            <a:extLst>
              <a:ext uri="{FF2B5EF4-FFF2-40B4-BE49-F238E27FC236}">
                <a16:creationId xmlns:a16="http://schemas.microsoft.com/office/drawing/2014/main" id="{5BE42F81-C62B-5BC1-A5EE-1ED2F2026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5784" y="939998"/>
            <a:ext cx="1644981" cy="1644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E4D582EE-41E3-E37D-0019-A25922010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099671"/>
            <a:ext cx="3331351" cy="1077609"/>
          </a:xfrm>
          <a:prstGeom prst="rect">
            <a:avLst/>
          </a:prstGeom>
        </p:spPr>
      </p:pic>
    </p:spTree>
    <p:extLst>
      <p:ext uri="{BB962C8B-B14F-4D97-AF65-F5344CB8AC3E}">
        <p14:creationId xmlns:p14="http://schemas.microsoft.com/office/powerpoint/2010/main" val="2707701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B1E2-8087-9D08-8439-249B6F7071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29A4B0-5CE9-974C-EDFE-3A9791026F3E}"/>
              </a:ext>
            </a:extLst>
          </p:cNvPr>
          <p:cNvSpPr txBox="1"/>
          <p:nvPr/>
        </p:nvSpPr>
        <p:spPr>
          <a:xfrm>
            <a:off x="800100" y="361950"/>
            <a:ext cx="7543800" cy="3785652"/>
          </a:xfrm>
          <a:prstGeom prst="rect">
            <a:avLst/>
          </a:prstGeom>
          <a:noFill/>
        </p:spPr>
        <p:txBody>
          <a:bodyPr wrap="square">
            <a:spAutoFit/>
          </a:bodyPr>
          <a:lstStyle/>
          <a:p>
            <a:pPr algn="just" fontAlgn="base"/>
            <a:r>
              <a:rPr lang="en-US" sz="2000" i="0" dirty="0">
                <a:solidFill>
                  <a:srgbClr val="323232"/>
                </a:solidFill>
                <a:effectLst/>
                <a:latin typeface="Helvetica" panose="020B0604020202020204" pitchFamily="34" charset="0"/>
                <a:cs typeface="Helvetica" panose="020B0604020202020204" pitchFamily="34" charset="0"/>
              </a:rPr>
              <a:t>Ronald M. Stewart, MD, FACS</a:t>
            </a:r>
            <a:r>
              <a:rPr lang="en-US" sz="2000" b="0" i="0" dirty="0">
                <a:solidFill>
                  <a:srgbClr val="323232"/>
                </a:solidFill>
                <a:effectLst/>
                <a:latin typeface="Helvetica" panose="020B0604020202020204" pitchFamily="34" charset="0"/>
                <a:cs typeface="Helvetica" panose="020B0604020202020204" pitchFamily="34" charset="0"/>
              </a:rPr>
              <a:t>, a past-Chair of the ACS Committee on Trauma, has said: “At least one-third of Americans today live in an area without a complete trauma system, and tens of thousands of lives are lost unnecessarily each year. This is the most important health problem facing our children.”</a:t>
            </a:r>
          </a:p>
          <a:p>
            <a:pPr algn="l" fontAlgn="base"/>
            <a:endParaRPr lang="en-US" sz="2000" b="0" i="0" dirty="0">
              <a:solidFill>
                <a:srgbClr val="323232"/>
              </a:solidFill>
              <a:effectLst/>
              <a:latin typeface="Helvetica" panose="020B0604020202020204" pitchFamily="34" charset="0"/>
              <a:cs typeface="Helvetica" panose="020B0604020202020204" pitchFamily="34" charset="0"/>
            </a:endParaRPr>
          </a:p>
          <a:p>
            <a:pPr algn="just" fontAlgn="base"/>
            <a:r>
              <a:rPr lang="en-US" sz="2000" b="0" i="0" dirty="0">
                <a:solidFill>
                  <a:srgbClr val="323232"/>
                </a:solidFill>
                <a:effectLst/>
                <a:latin typeface="Helvetica" panose="020B0604020202020204" pitchFamily="34" charset="0"/>
                <a:cs typeface="Helvetica" panose="020B0604020202020204" pitchFamily="34" charset="0"/>
              </a:rPr>
              <a:t>With this in mind, the ACS has steadily advocated for a </a:t>
            </a:r>
            <a:r>
              <a:rPr lang="en-US" sz="2000" b="1" i="0" dirty="0">
                <a:solidFill>
                  <a:srgbClr val="323232"/>
                </a:solidFill>
                <a:effectLst/>
                <a:latin typeface="Helvetica" panose="020B0604020202020204" pitchFamily="34" charset="0"/>
                <a:cs typeface="Helvetica" panose="020B0604020202020204" pitchFamily="34" charset="0"/>
              </a:rPr>
              <a:t>National Trauma and Emergency Preparedness System</a:t>
            </a:r>
            <a:r>
              <a:rPr lang="en-US" sz="2000" b="0" i="0" dirty="0">
                <a:solidFill>
                  <a:srgbClr val="323232"/>
                </a:solidFill>
                <a:effectLst/>
                <a:latin typeface="Helvetica" panose="020B0604020202020204" pitchFamily="34" charset="0"/>
                <a:cs typeface="Helvetica" panose="020B0604020202020204" pitchFamily="34" charset="0"/>
              </a:rPr>
              <a:t>. The intention is for pediatric patients, as well as all others, to benefit from improved coordination in trauma care. </a:t>
            </a:r>
          </a:p>
          <a:p>
            <a:pPr algn="l" fontAlgn="base"/>
            <a:endParaRPr lang="en-US" sz="2000" dirty="0">
              <a:solidFill>
                <a:srgbClr val="323232"/>
              </a:solidFill>
              <a:latin typeface="Helvetica" panose="020B0604020202020204" pitchFamily="34" charset="0"/>
              <a:cs typeface="Helvetica" panose="020B0604020202020204" pitchFamily="34" charset="0"/>
            </a:endParaRPr>
          </a:p>
          <a:p>
            <a:pPr algn="ctr" fontAlgn="base"/>
            <a:r>
              <a:rPr lang="en-US" sz="2000" b="0" i="1" dirty="0">
                <a:solidFill>
                  <a:srgbClr val="323232"/>
                </a:solidFill>
                <a:effectLst/>
                <a:latin typeface="Helvetica" panose="020B0604020202020204" pitchFamily="34" charset="0"/>
                <a:cs typeface="Helvetica" panose="020B0604020202020204" pitchFamily="34" charset="0"/>
              </a:rPr>
              <a:t>Patricia Turner, MD, MBA, FACS, ACS Bulletin February 2024</a:t>
            </a:r>
          </a:p>
        </p:txBody>
      </p:sp>
    </p:spTree>
    <p:extLst>
      <p:ext uri="{BB962C8B-B14F-4D97-AF65-F5344CB8AC3E}">
        <p14:creationId xmlns:p14="http://schemas.microsoft.com/office/powerpoint/2010/main" val="2059759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290B4-6A2F-68CC-DC26-12DE5FD5C681}"/>
              </a:ext>
            </a:extLst>
          </p:cNvPr>
          <p:cNvSpPr>
            <a:spLocks noGrp="1"/>
          </p:cNvSpPr>
          <p:nvPr>
            <p:ph type="title"/>
          </p:nvPr>
        </p:nvSpPr>
        <p:spPr/>
        <p:txBody>
          <a:bodyPr/>
          <a:lstStyle/>
          <a:p>
            <a:r>
              <a:rPr lang="en-US" dirty="0"/>
              <a:t>Trauma activation fees</a:t>
            </a:r>
          </a:p>
        </p:txBody>
      </p:sp>
      <p:sp>
        <p:nvSpPr>
          <p:cNvPr id="3" name="Content Placeholder 2">
            <a:extLst>
              <a:ext uri="{FF2B5EF4-FFF2-40B4-BE49-F238E27FC236}">
                <a16:creationId xmlns:a16="http://schemas.microsoft.com/office/drawing/2014/main" id="{D8DB86B6-DDF1-2A25-009B-B5FECF1BF3F2}"/>
              </a:ext>
            </a:extLst>
          </p:cNvPr>
          <p:cNvSpPr>
            <a:spLocks noGrp="1"/>
          </p:cNvSpPr>
          <p:nvPr>
            <p:ph idx="1"/>
          </p:nvPr>
        </p:nvSpPr>
        <p:spPr>
          <a:xfrm>
            <a:off x="2285999" y="1047750"/>
            <a:ext cx="6392333" cy="3505200"/>
          </a:xfrm>
        </p:spPr>
        <p:txBody>
          <a:bodyPr/>
          <a:lstStyle/>
          <a:p>
            <a:pPr>
              <a:lnSpc>
                <a:spcPct val="100000"/>
              </a:lnSpc>
              <a:spcBef>
                <a:spcPts val="0"/>
              </a:spcBef>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 Town Hall</a:t>
            </a:r>
          </a:p>
          <a:p>
            <a:pPr marL="342900" indent="-342900">
              <a:lnSpc>
                <a:spcPct val="100000"/>
              </a:lnSpc>
              <a:spcBef>
                <a:spcPts val="0"/>
              </a:spcBef>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Draft position statement </a:t>
            </a:r>
            <a:r>
              <a:rPr lang="en-US" sz="2400" dirty="0">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March 31)</a:t>
            </a:r>
          </a:p>
          <a:p>
            <a:pPr>
              <a:lnSpc>
                <a:spcPct val="100000"/>
              </a:lnSpc>
              <a:spcBef>
                <a:spcPts val="0"/>
              </a:spcBef>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COT feedback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COT EC approval</a:t>
            </a:r>
          </a:p>
          <a:p>
            <a:pPr>
              <a:lnSpc>
                <a:spcPct val="100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BR approval</a:t>
            </a:r>
          </a:p>
          <a:p>
            <a:pPr>
              <a:lnSpc>
                <a:spcPct val="100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9907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1CD83E7-907A-EDE7-80B4-DC13B4621025}"/>
              </a:ext>
            </a:extLst>
          </p:cNvPr>
          <p:cNvSpPr txBox="1">
            <a:spLocks/>
          </p:cNvSpPr>
          <p:nvPr/>
        </p:nvSpPr>
        <p:spPr>
          <a:xfrm>
            <a:off x="309610" y="410615"/>
            <a:ext cx="7178417" cy="436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Advantages of RMOCCs</a:t>
            </a:r>
          </a:p>
        </p:txBody>
      </p:sp>
      <p:sp>
        <p:nvSpPr>
          <p:cNvPr id="7" name="Text Placeholder 3">
            <a:extLst>
              <a:ext uri="{FF2B5EF4-FFF2-40B4-BE49-F238E27FC236}">
                <a16:creationId xmlns:a16="http://schemas.microsoft.com/office/drawing/2014/main" id="{2DCF4127-E263-9CA0-0C0B-F5D16EA06301}"/>
              </a:ext>
            </a:extLst>
          </p:cNvPr>
          <p:cNvSpPr txBox="1">
            <a:spLocks/>
          </p:cNvSpPr>
          <p:nvPr/>
        </p:nvSpPr>
        <p:spPr>
          <a:xfrm>
            <a:off x="248389" y="1047749"/>
            <a:ext cx="7828812" cy="3200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5780" indent="-457200"/>
            <a:r>
              <a:rPr lang="en-US" sz="2400" dirty="0"/>
              <a:t>Minimal “start-up” time for large-scale events</a:t>
            </a:r>
            <a:r>
              <a:rPr lang="en-US" sz="2400" dirty="0">
                <a:sym typeface="Wingdings" pitchFamily="2" charset="2"/>
              </a:rPr>
              <a:t> because RMOCCs support daily operations which leads to….</a:t>
            </a:r>
          </a:p>
          <a:p>
            <a:pPr marL="525780" indent="-457200"/>
            <a:r>
              <a:rPr lang="en-US" sz="2400" dirty="0">
                <a:sym typeface="Wingdings" pitchFamily="2" charset="2"/>
              </a:rPr>
              <a:t>Reduced friction at time of need</a:t>
            </a:r>
          </a:p>
          <a:p>
            <a:pPr marL="868680" lvl="1" indent="-457200"/>
            <a:r>
              <a:rPr lang="en-US" sz="2000" b="1" dirty="0">
                <a:sym typeface="Wingdings" pitchFamily="2" charset="2"/>
              </a:rPr>
              <a:t>Hospital level</a:t>
            </a:r>
            <a:r>
              <a:rPr lang="en-US" sz="2000" dirty="0">
                <a:sym typeface="Wingdings" pitchFamily="2" charset="2"/>
              </a:rPr>
              <a:t>: May be easy to distribute patients in a single mass casualty event, but protracted scenarios require standing agreements between entities at the local, state, national levels</a:t>
            </a:r>
          </a:p>
          <a:p>
            <a:pPr marL="868680" lvl="1" indent="-457200"/>
            <a:r>
              <a:rPr lang="en-US" sz="2000" b="1" dirty="0">
                <a:sym typeface="Wingdings" pitchFamily="2" charset="2"/>
              </a:rPr>
              <a:t>Transport level</a:t>
            </a:r>
            <a:r>
              <a:rPr lang="en-US" sz="2000" dirty="0">
                <a:sym typeface="Wingdings" pitchFamily="2" charset="2"/>
              </a:rPr>
              <a:t>: Coordinating movement of patients represents separate challenge involving personnel and equipment</a:t>
            </a:r>
          </a:p>
          <a:p>
            <a:pPr marL="868680" lvl="1" indent="-457200"/>
            <a:r>
              <a:rPr lang="en-US" sz="2000" b="1" dirty="0">
                <a:sym typeface="Wingdings" pitchFamily="2" charset="2"/>
              </a:rPr>
              <a:t>Supply level</a:t>
            </a:r>
            <a:r>
              <a:rPr lang="en-US" sz="2000" dirty="0">
                <a:sym typeface="Wingdings" pitchFamily="2" charset="2"/>
              </a:rPr>
              <a:t>: Resource sharing may be optimal when patient redistribution less feasible</a:t>
            </a:r>
            <a:endParaRPr lang="en-US" sz="2000" dirty="0"/>
          </a:p>
        </p:txBody>
      </p:sp>
    </p:spTree>
    <p:extLst>
      <p:ext uri="{BB962C8B-B14F-4D97-AF65-F5344CB8AC3E}">
        <p14:creationId xmlns:p14="http://schemas.microsoft.com/office/powerpoint/2010/main" val="412479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2C04-1212-D208-B74E-9E0F4D770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09047-CCC2-1947-2F1E-1F87429BA92E}"/>
              </a:ext>
            </a:extLst>
          </p:cNvPr>
          <p:cNvSpPr>
            <a:spLocks noGrp="1"/>
          </p:cNvSpPr>
          <p:nvPr>
            <p:ph type="title"/>
          </p:nvPr>
        </p:nvSpPr>
        <p:spPr/>
        <p:txBody>
          <a:bodyPr>
            <a:normAutofit fontScale="90000"/>
          </a:bodyPr>
          <a:lstStyle/>
          <a:p>
            <a:r>
              <a:rPr lang="en-US" dirty="0">
                <a:solidFill>
                  <a:srgbClr val="000000"/>
                </a:solidFill>
              </a:rPr>
              <a:t>Regional Committees on Trauma (RCOT)</a:t>
            </a:r>
            <a:endParaRPr lang="en-US" dirty="0"/>
          </a:p>
        </p:txBody>
      </p:sp>
      <p:sp>
        <p:nvSpPr>
          <p:cNvPr id="3" name="Content Placeholder 2">
            <a:extLst>
              <a:ext uri="{FF2B5EF4-FFF2-40B4-BE49-F238E27FC236}">
                <a16:creationId xmlns:a16="http://schemas.microsoft.com/office/drawing/2014/main" id="{88DB5230-4181-337F-4884-930B8585FAB0}"/>
              </a:ext>
            </a:extLst>
          </p:cNvPr>
          <p:cNvSpPr>
            <a:spLocks noGrp="1"/>
          </p:cNvSpPr>
          <p:nvPr>
            <p:ph idx="1"/>
          </p:nvPr>
        </p:nvSpPr>
        <p:spPr>
          <a:xfrm>
            <a:off x="457200" y="3667125"/>
            <a:ext cx="8305800" cy="657225"/>
          </a:xfrm>
        </p:spPr>
        <p:txBody>
          <a:bodyPr>
            <a:normAutofit/>
          </a:bodyPr>
          <a:lstStyle/>
          <a:p>
            <a:r>
              <a:rPr lang="en-US" dirty="0"/>
              <a:t>Warren C. Dorlac, MD, FACS</a:t>
            </a:r>
          </a:p>
          <a:p>
            <a:endParaRPr lang="en-US" dirty="0"/>
          </a:p>
        </p:txBody>
      </p:sp>
    </p:spTree>
    <p:extLst>
      <p:ext uri="{BB962C8B-B14F-4D97-AF65-F5344CB8AC3E}">
        <p14:creationId xmlns:p14="http://schemas.microsoft.com/office/powerpoint/2010/main" val="2964252225"/>
      </p:ext>
    </p:extLst>
  </p:cSld>
  <p:clrMapOvr>
    <a:masterClrMapping/>
  </p:clrMapOvr>
</p:sld>
</file>

<file path=ppt/theme/theme1.xml><?xml version="1.0" encoding="utf-8"?>
<a:theme xmlns:a="http://schemas.openxmlformats.org/drawingml/2006/main" name="Cover">
  <a:themeElements>
    <a:clrScheme name="Leadership and Advocacy Summit 2022 1">
      <a:dk1>
        <a:srgbClr val="000000"/>
      </a:dk1>
      <a:lt1>
        <a:srgbClr val="FFFFFF"/>
      </a:lt1>
      <a:dk2>
        <a:srgbClr val="0E2044"/>
      </a:dk2>
      <a:lt2>
        <a:srgbClr val="D6DADA"/>
      </a:lt2>
      <a:accent1>
        <a:srgbClr val="E91F00"/>
      </a:accent1>
      <a:accent2>
        <a:srgbClr val="8AA3AF"/>
      </a:accent2>
      <a:accent3>
        <a:srgbClr val="506B7D"/>
      </a:accent3>
      <a:accent4>
        <a:srgbClr val="1A3875"/>
      </a:accent4>
      <a:accent5>
        <a:srgbClr val="D7DFE2"/>
      </a:accent5>
      <a:accent6>
        <a:srgbClr val="B8BCC7"/>
      </a:accent6>
      <a:hlink>
        <a:srgbClr val="1A3875"/>
      </a:hlink>
      <a:folHlink>
        <a:srgbClr val="F3C1B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clos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4276</Words>
  <Application>Microsoft Office PowerPoint</Application>
  <PresentationFormat>On-screen Show (16:9)</PresentationFormat>
  <Paragraphs>690</Paragraphs>
  <Slides>71</Slides>
  <Notes>20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71</vt:i4>
      </vt:variant>
    </vt:vector>
  </HeadingPairs>
  <TitlesOfParts>
    <vt:vector size="92" baseType="lpstr">
      <vt:lpstr> Arial</vt:lpstr>
      <vt:lpstr>Arial</vt:lpstr>
      <vt:lpstr>Calibri</vt:lpstr>
      <vt:lpstr>Calibri,Sans-Serif</vt:lpstr>
      <vt:lpstr>CIDFont+F6</vt:lpstr>
      <vt:lpstr>Courier New</vt:lpstr>
      <vt:lpstr>Figtree</vt:lpstr>
      <vt:lpstr>Franklin Gothic Book</vt:lpstr>
      <vt:lpstr>Helvetica</vt:lpstr>
      <vt:lpstr>inherit</vt:lpstr>
      <vt:lpstr>Libre Franklin</vt:lpstr>
      <vt:lpstr>Minion Pro SmBd</vt:lpstr>
      <vt:lpstr>Open Sans</vt:lpstr>
      <vt:lpstr>Roboto</vt:lpstr>
      <vt:lpstr>Symbol</vt:lpstr>
      <vt:lpstr>Whitney Semibold</vt:lpstr>
      <vt:lpstr>Wingdings</vt:lpstr>
      <vt:lpstr>Cover</vt:lpstr>
      <vt:lpstr>Divider</vt:lpstr>
      <vt:lpstr>Body</vt:lpstr>
      <vt:lpstr>Disclosure</vt:lpstr>
      <vt:lpstr>COT Moving Forward</vt:lpstr>
      <vt:lpstr>In Appreciation</vt:lpstr>
      <vt:lpstr>COT Vision Statement</vt:lpstr>
      <vt:lpstr>Continuum of Care</vt:lpstr>
      <vt:lpstr>COT Impact: By the Numbers</vt:lpstr>
      <vt:lpstr>COT Priorities Moving Forward</vt:lpstr>
      <vt:lpstr>PowerPoint Presentation</vt:lpstr>
      <vt:lpstr>PowerPoint Presentation</vt:lpstr>
      <vt:lpstr>Regional Committees on Trauma (RCOT)</vt:lpstr>
      <vt:lpstr>Welcome: New Region Chiefs</vt:lpstr>
      <vt:lpstr>Welcome: New State/Provincial/Country Chairs</vt:lpstr>
      <vt:lpstr>New State/Provincial/Country Vice Chairs</vt:lpstr>
      <vt:lpstr>Welcome: New State/Provincial/Country Vice Chairs</vt:lpstr>
      <vt:lpstr>Pathways to Participation - ONE Directional </vt:lpstr>
      <vt:lpstr>Resident and Fellow Trauma Paper Competition                   –   – Looking ahead at the 2025 Competition </vt:lpstr>
      <vt:lpstr>2025 Resident and Fellow Trauma Paper  Competition Updates</vt:lpstr>
      <vt:lpstr>Achieving Excellence in Surgery through Equity prize.</vt:lpstr>
      <vt:lpstr>Achieving Excellence in Surgery through Equity prize.</vt:lpstr>
      <vt:lpstr>THANK YOU – 2024 Discussants:</vt:lpstr>
      <vt:lpstr>THANK YOU!    2024 Moderators, Editorial Committee and Judges:</vt:lpstr>
      <vt:lpstr>THANK YOU!    2024 Equity Award Judges:</vt:lpstr>
      <vt:lpstr>Region 13 Spotlight</vt:lpstr>
      <vt:lpstr>Military Trauma Ecosystem</vt:lpstr>
      <vt:lpstr>Region 13 Leadership</vt:lpstr>
      <vt:lpstr>Military Future Trauma Leaders</vt:lpstr>
      <vt:lpstr>Resident and Fellow Trauma Paper Competition</vt:lpstr>
      <vt:lpstr>ATLS</vt:lpstr>
      <vt:lpstr>ASSET+</vt:lpstr>
      <vt:lpstr>STOP THE BLEED PROGRAM</vt:lpstr>
      <vt:lpstr>PowerPoint Presentation</vt:lpstr>
      <vt:lpstr>Trauma System Support and Consultation Branch</vt:lpstr>
      <vt:lpstr>Military Trauma Centers</vt:lpstr>
      <vt:lpstr>Military- Civilian Partnerships</vt:lpstr>
      <vt:lpstr>National Trauma Research Repository</vt:lpstr>
      <vt:lpstr> Linking Investigation in Trauma &amp; Emergency Services </vt:lpstr>
      <vt:lpstr>Ukraine partnerships (FY23 National Defense Authorization Act,  Section 736)  </vt:lpstr>
      <vt:lpstr>Membership Program Area</vt:lpstr>
      <vt:lpstr>PowerPoint Presentation</vt:lpstr>
      <vt:lpstr>Pathways to Participation is ONE Directional </vt:lpstr>
      <vt:lpstr>Membership Program Area</vt:lpstr>
      <vt:lpstr>Membership Program Area Responsibilities</vt:lpstr>
      <vt:lpstr>PowerPoint Presentation</vt:lpstr>
      <vt:lpstr>PowerPoint Presentation</vt:lpstr>
      <vt:lpstr>PowerPoint Presentation</vt:lpstr>
      <vt:lpstr>Welcome new Central COT Members Trauma Surgery </vt:lpstr>
      <vt:lpstr>New Central COT Members: Surgical Specialties</vt:lpstr>
      <vt:lpstr>Central Committee Membership Timeline</vt:lpstr>
      <vt:lpstr>METS Program</vt:lpstr>
      <vt:lpstr>PowerPoint Presentation</vt:lpstr>
      <vt:lpstr>PowerPoint Presentation</vt:lpstr>
      <vt:lpstr>PowerPoint Presentation</vt:lpstr>
      <vt:lpstr>FTL Timeline</vt:lpstr>
      <vt:lpstr>PowerPoint Presentation</vt:lpstr>
      <vt:lpstr>COT Member Opportunity Boards</vt:lpstr>
      <vt:lpstr>COT Membership Committee needs YOU!</vt:lpstr>
      <vt:lpstr>Future Trauma Leader Feedback</vt:lpstr>
      <vt:lpstr>PowerPoint Presentation</vt:lpstr>
      <vt:lpstr>Congratulations!</vt:lpstr>
      <vt:lpstr>Spotlight Discussion</vt:lpstr>
      <vt:lpstr>ACS Workforce Workgroup</vt:lpstr>
      <vt:lpstr>PowerPoint Presentation</vt:lpstr>
      <vt:lpstr>PowerPoint Presentation</vt:lpstr>
      <vt:lpstr>Common Themes...</vt:lpstr>
      <vt:lpstr>PowerPoint Presentation</vt:lpstr>
      <vt:lpstr>Advocacy Round Up</vt:lpstr>
      <vt:lpstr>PowerPoint Presentation</vt:lpstr>
      <vt:lpstr>PowerPoint Presentation</vt:lpstr>
      <vt:lpstr>ACS Foundation</vt:lpstr>
      <vt:lpstr>2024-25 strategies</vt:lpstr>
      <vt:lpstr>PowerPoint Presentation</vt:lpstr>
      <vt:lpstr>Trauma activation fees</vt:lpstr>
    </vt:vector>
  </TitlesOfParts>
  <Company>The American College of Surgeons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MACRA Quality Payment Program</dc:title>
  <dc:creator>Alicia Marquez</dc:creator>
  <cp:lastModifiedBy>Liam McCarthy</cp:lastModifiedBy>
  <cp:revision>123</cp:revision>
  <dcterms:created xsi:type="dcterms:W3CDTF">2016-09-28T15:48:40Z</dcterms:created>
  <dcterms:modified xsi:type="dcterms:W3CDTF">2024-04-15T18:15:31Z</dcterms:modified>
</cp:coreProperties>
</file>