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80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81" r:id="rId12"/>
    <p:sldId id="273" r:id="rId13"/>
    <p:sldId id="274" r:id="rId14"/>
    <p:sldId id="275" r:id="rId15"/>
    <p:sldId id="276" r:id="rId16"/>
    <p:sldId id="277" r:id="rId17"/>
    <p:sldId id="278" r:id="rId18"/>
    <p:sldId id="283" r:id="rId19"/>
    <p:sldId id="284" r:id="rId20"/>
    <p:sldId id="28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831"/>
    <a:srgbClr val="DFA29D"/>
    <a:srgbClr val="D0756E"/>
    <a:srgbClr val="EAC3C0"/>
    <a:srgbClr val="BD4A41"/>
    <a:srgbClr val="923932"/>
    <a:srgbClr val="DFA5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50" autoAdjust="0"/>
    <p:restoredTop sz="95915" autoAdjust="0"/>
  </p:normalViewPr>
  <p:slideViewPr>
    <p:cSldViewPr>
      <p:cViewPr>
        <p:scale>
          <a:sx n="90" d="100"/>
          <a:sy n="90" d="100"/>
        </p:scale>
        <p:origin x="-2460" y="-10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0"/>
          <p:cNvSpPr>
            <a:spLocks noChangeArrowheads="1"/>
          </p:cNvSpPr>
          <p:nvPr userDrawn="1"/>
        </p:nvSpPr>
        <p:spPr bwMode="auto">
          <a:xfrm>
            <a:off x="0" y="6553200"/>
            <a:ext cx="9144000" cy="307777"/>
          </a:xfrm>
          <a:prstGeom prst="rect">
            <a:avLst/>
          </a:prstGeom>
          <a:solidFill>
            <a:srgbClr val="8F3831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American Association for the Surgery</a:t>
            </a:r>
            <a:r>
              <a:rPr lang="en-US" sz="1400" baseline="0" dirty="0" smtClean="0">
                <a:solidFill>
                  <a:schemeClr val="bg1"/>
                </a:solidFill>
              </a:rPr>
              <a:t> of Trauma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21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993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38C281F-5F45-4690-AA51-70FEB1245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4E0EEC-5F29-43D8-ACB5-3216F5E7F2A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75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1219200" y="12477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rtlCol="0" anchor="ctr" anchorCtr="0" compatLnSpc="1">
            <a:prstTxWarp prst="textNoShape">
              <a:avLst/>
            </a:prstTxWarp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fr-FR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3"/>
          </p:nvPr>
        </p:nvSpPr>
        <p:spPr bwMode="auto">
          <a:xfrm>
            <a:off x="1219200" y="19812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styles</a:t>
            </a:r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8404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292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82675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408237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408237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9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58875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3059112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3059112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84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114300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56050" y="114300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30505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9330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2288" y="5102225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400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68963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517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513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067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-10282" y="-282"/>
            <a:ext cx="5576890" cy="4147854"/>
            <a:chOff x="-10282" y="-282"/>
            <a:chExt cx="5576890" cy="4147854"/>
          </a:xfrm>
        </p:grpSpPr>
        <p:sp>
          <p:nvSpPr>
            <p:cNvPr id="13" name="Freeform 12"/>
            <p:cNvSpPr/>
            <p:nvPr userDrawn="1"/>
          </p:nvSpPr>
          <p:spPr>
            <a:xfrm>
              <a:off x="747331" y="-282"/>
              <a:ext cx="4819277" cy="1266687"/>
            </a:xfrm>
            <a:custGeom>
              <a:avLst/>
              <a:gdLst>
                <a:gd name="connsiteX0" fmla="*/ 0 w 3357563"/>
                <a:gd name="connsiteY0" fmla="*/ 500062 h 500062"/>
                <a:gd name="connsiteX1" fmla="*/ 3357563 w 3357563"/>
                <a:gd name="connsiteY1" fmla="*/ 0 h 500062"/>
                <a:gd name="connsiteX2" fmla="*/ 447675 w 3357563"/>
                <a:gd name="connsiteY2" fmla="*/ 0 h 500062"/>
                <a:gd name="connsiteX3" fmla="*/ 0 w 3357563"/>
                <a:gd name="connsiteY3" fmla="*/ 500062 h 500062"/>
                <a:gd name="connsiteX0" fmla="*/ 0 w 3371851"/>
                <a:gd name="connsiteY0" fmla="*/ 504194 h 504194"/>
                <a:gd name="connsiteX1" fmla="*/ 3371851 w 3371851"/>
                <a:gd name="connsiteY1" fmla="*/ 0 h 504194"/>
                <a:gd name="connsiteX2" fmla="*/ 461963 w 3371851"/>
                <a:gd name="connsiteY2" fmla="*/ 0 h 504194"/>
                <a:gd name="connsiteX3" fmla="*/ 0 w 3371851"/>
                <a:gd name="connsiteY3" fmla="*/ 504194 h 504194"/>
                <a:gd name="connsiteX0" fmla="*/ 0 w 3429001"/>
                <a:gd name="connsiteY0" fmla="*/ 504194 h 504194"/>
                <a:gd name="connsiteX1" fmla="*/ 3429001 w 3429001"/>
                <a:gd name="connsiteY1" fmla="*/ 70256 h 504194"/>
                <a:gd name="connsiteX2" fmla="*/ 461963 w 3429001"/>
                <a:gd name="connsiteY2" fmla="*/ 0 h 504194"/>
                <a:gd name="connsiteX3" fmla="*/ 0 w 3429001"/>
                <a:gd name="connsiteY3" fmla="*/ 504194 h 504194"/>
                <a:gd name="connsiteX0" fmla="*/ 0 w 3429001"/>
                <a:gd name="connsiteY0" fmla="*/ 433938 h 433938"/>
                <a:gd name="connsiteX1" fmla="*/ 3429001 w 3429001"/>
                <a:gd name="connsiteY1" fmla="*/ 0 h 433938"/>
                <a:gd name="connsiteX2" fmla="*/ 390526 w 3429001"/>
                <a:gd name="connsiteY2" fmla="*/ 4133 h 433938"/>
                <a:gd name="connsiteX3" fmla="*/ 0 w 3429001"/>
                <a:gd name="connsiteY3" fmla="*/ 433938 h 433938"/>
                <a:gd name="connsiteX0" fmla="*/ 0 w 3429001"/>
                <a:gd name="connsiteY0" fmla="*/ 442087 h 442087"/>
                <a:gd name="connsiteX1" fmla="*/ 3429001 w 3429001"/>
                <a:gd name="connsiteY1" fmla="*/ 8149 h 442087"/>
                <a:gd name="connsiteX2" fmla="*/ 409576 w 3429001"/>
                <a:gd name="connsiteY2" fmla="*/ 0 h 442087"/>
                <a:gd name="connsiteX3" fmla="*/ 0 w 3429001"/>
                <a:gd name="connsiteY3" fmla="*/ 442087 h 442087"/>
                <a:gd name="connsiteX0" fmla="*/ 0 w 3448051"/>
                <a:gd name="connsiteY0" fmla="*/ 442126 h 442126"/>
                <a:gd name="connsiteX1" fmla="*/ 3448051 w 3448051"/>
                <a:gd name="connsiteY1" fmla="*/ 0 h 442126"/>
                <a:gd name="connsiteX2" fmla="*/ 409576 w 3448051"/>
                <a:gd name="connsiteY2" fmla="*/ 39 h 442126"/>
                <a:gd name="connsiteX3" fmla="*/ 0 w 3448051"/>
                <a:gd name="connsiteY3" fmla="*/ 442126 h 442126"/>
                <a:gd name="connsiteX0" fmla="*/ 0 w 3448051"/>
                <a:gd name="connsiteY0" fmla="*/ 450276 h 450276"/>
                <a:gd name="connsiteX1" fmla="*/ 3448051 w 3448051"/>
                <a:gd name="connsiteY1" fmla="*/ 8150 h 450276"/>
                <a:gd name="connsiteX2" fmla="*/ 457201 w 3448051"/>
                <a:gd name="connsiteY2" fmla="*/ 0 h 450276"/>
                <a:gd name="connsiteX3" fmla="*/ 0 w 3448051"/>
                <a:gd name="connsiteY3" fmla="*/ 450276 h 450276"/>
                <a:gd name="connsiteX0" fmla="*/ 0 w 3352801"/>
                <a:gd name="connsiteY0" fmla="*/ 556714 h 556714"/>
                <a:gd name="connsiteX1" fmla="*/ 3352801 w 3352801"/>
                <a:gd name="connsiteY1" fmla="*/ 8150 h 556714"/>
                <a:gd name="connsiteX2" fmla="*/ 361951 w 3352801"/>
                <a:gd name="connsiteY2" fmla="*/ 0 h 556714"/>
                <a:gd name="connsiteX3" fmla="*/ 0 w 3352801"/>
                <a:gd name="connsiteY3" fmla="*/ 556714 h 556714"/>
                <a:gd name="connsiteX0" fmla="*/ 0 w 3343276"/>
                <a:gd name="connsiteY0" fmla="*/ 560846 h 560846"/>
                <a:gd name="connsiteX1" fmla="*/ 3343276 w 3343276"/>
                <a:gd name="connsiteY1" fmla="*/ 0 h 560846"/>
                <a:gd name="connsiteX2" fmla="*/ 361951 w 3343276"/>
                <a:gd name="connsiteY2" fmla="*/ 4132 h 560846"/>
                <a:gd name="connsiteX3" fmla="*/ 0 w 3343276"/>
                <a:gd name="connsiteY3" fmla="*/ 560846 h 560846"/>
                <a:gd name="connsiteX0" fmla="*/ 0 w 3343276"/>
                <a:gd name="connsiteY0" fmla="*/ 1129841 h 1129841"/>
                <a:gd name="connsiteX1" fmla="*/ 3343276 w 3343276"/>
                <a:gd name="connsiteY1" fmla="*/ 568995 h 1129841"/>
                <a:gd name="connsiteX2" fmla="*/ 762001 w 3343276"/>
                <a:gd name="connsiteY2" fmla="*/ 0 h 1129841"/>
                <a:gd name="connsiteX3" fmla="*/ 0 w 3343276"/>
                <a:gd name="connsiteY3" fmla="*/ 1129841 h 1129841"/>
                <a:gd name="connsiteX0" fmla="*/ 0 w 3286126"/>
                <a:gd name="connsiteY0" fmla="*/ 1146216 h 1146216"/>
                <a:gd name="connsiteX1" fmla="*/ 3286126 w 3286126"/>
                <a:gd name="connsiteY1" fmla="*/ 568995 h 1146216"/>
                <a:gd name="connsiteX2" fmla="*/ 704851 w 3286126"/>
                <a:gd name="connsiteY2" fmla="*/ 0 h 1146216"/>
                <a:gd name="connsiteX3" fmla="*/ 0 w 3286126"/>
                <a:gd name="connsiteY3" fmla="*/ 1146216 h 1146216"/>
                <a:gd name="connsiteX0" fmla="*/ 0 w 6696076"/>
                <a:gd name="connsiteY0" fmla="*/ 1146216 h 1146216"/>
                <a:gd name="connsiteX1" fmla="*/ 6696076 w 6696076"/>
                <a:gd name="connsiteY1" fmla="*/ 12243 h 1146216"/>
                <a:gd name="connsiteX2" fmla="*/ 704851 w 6696076"/>
                <a:gd name="connsiteY2" fmla="*/ 0 h 1146216"/>
                <a:gd name="connsiteX3" fmla="*/ 0 w 6696076"/>
                <a:gd name="connsiteY3" fmla="*/ 1146216 h 1146216"/>
                <a:gd name="connsiteX0" fmla="*/ 0 w 7343776"/>
                <a:gd name="connsiteY0" fmla="*/ 1146216 h 1146216"/>
                <a:gd name="connsiteX1" fmla="*/ 7343776 w 7343776"/>
                <a:gd name="connsiteY1" fmla="*/ 20431 h 1146216"/>
                <a:gd name="connsiteX2" fmla="*/ 704851 w 7343776"/>
                <a:gd name="connsiteY2" fmla="*/ 0 h 1146216"/>
                <a:gd name="connsiteX3" fmla="*/ 0 w 7343776"/>
                <a:gd name="connsiteY3" fmla="*/ 1146216 h 1146216"/>
                <a:gd name="connsiteX0" fmla="*/ 0 w 7477126"/>
                <a:gd name="connsiteY0" fmla="*/ 1146216 h 1146216"/>
                <a:gd name="connsiteX1" fmla="*/ 7477126 w 7477126"/>
                <a:gd name="connsiteY1" fmla="*/ 4056 h 1146216"/>
                <a:gd name="connsiteX2" fmla="*/ 704851 w 7477126"/>
                <a:gd name="connsiteY2" fmla="*/ 0 h 1146216"/>
                <a:gd name="connsiteX3" fmla="*/ 0 w 7477126"/>
                <a:gd name="connsiteY3" fmla="*/ 1146216 h 1146216"/>
                <a:gd name="connsiteX0" fmla="*/ 0 w 7505701"/>
                <a:gd name="connsiteY0" fmla="*/ 1146216 h 1146216"/>
                <a:gd name="connsiteX1" fmla="*/ 7505701 w 7505701"/>
                <a:gd name="connsiteY1" fmla="*/ 4056 h 1146216"/>
                <a:gd name="connsiteX2" fmla="*/ 733426 w 7505701"/>
                <a:gd name="connsiteY2" fmla="*/ 0 h 1146216"/>
                <a:gd name="connsiteX3" fmla="*/ 0 w 7505701"/>
                <a:gd name="connsiteY3" fmla="*/ 1146216 h 1146216"/>
                <a:gd name="connsiteX0" fmla="*/ 0 w 7505701"/>
                <a:gd name="connsiteY0" fmla="*/ 1146216 h 1146216"/>
                <a:gd name="connsiteX1" fmla="*/ 19051 w 7505701"/>
                <a:gd name="connsiteY1" fmla="*/ 1131888 h 1146216"/>
                <a:gd name="connsiteX2" fmla="*/ 7505701 w 7505701"/>
                <a:gd name="connsiteY2" fmla="*/ 4056 h 1146216"/>
                <a:gd name="connsiteX3" fmla="*/ 733426 w 7505701"/>
                <a:gd name="connsiteY3" fmla="*/ 0 h 1146216"/>
                <a:gd name="connsiteX4" fmla="*/ 0 w 7505701"/>
                <a:gd name="connsiteY4" fmla="*/ 1146216 h 1146216"/>
                <a:gd name="connsiteX0" fmla="*/ 0 w 7513125"/>
                <a:gd name="connsiteY0" fmla="*/ 1146471 h 1146471"/>
                <a:gd name="connsiteX1" fmla="*/ 19051 w 7513125"/>
                <a:gd name="connsiteY1" fmla="*/ 1132143 h 1146471"/>
                <a:gd name="connsiteX2" fmla="*/ 7513125 w 7513125"/>
                <a:gd name="connsiteY2" fmla="*/ 0 h 1146471"/>
                <a:gd name="connsiteX3" fmla="*/ 733426 w 7513125"/>
                <a:gd name="connsiteY3" fmla="*/ 255 h 1146471"/>
                <a:gd name="connsiteX4" fmla="*/ 0 w 7513125"/>
                <a:gd name="connsiteY4" fmla="*/ 1146471 h 1146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13125" h="1146471">
                  <a:moveTo>
                    <a:pt x="0" y="1146471"/>
                  </a:moveTo>
                  <a:cubicBezTo>
                    <a:pt x="3175" y="1145107"/>
                    <a:pt x="15876" y="1133507"/>
                    <a:pt x="19051" y="1132143"/>
                  </a:cubicBezTo>
                  <a:lnTo>
                    <a:pt x="7513125" y="0"/>
                  </a:lnTo>
                  <a:lnTo>
                    <a:pt x="733426" y="255"/>
                  </a:lnTo>
                  <a:lnTo>
                    <a:pt x="0" y="1146471"/>
                  </a:lnTo>
                  <a:close/>
                </a:path>
              </a:pathLst>
            </a:custGeom>
            <a:solidFill>
              <a:srgbClr val="DFA2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Freeform 13"/>
            <p:cNvSpPr/>
            <p:nvPr userDrawn="1"/>
          </p:nvSpPr>
          <p:spPr>
            <a:xfrm>
              <a:off x="-10282" y="1153329"/>
              <a:ext cx="910359" cy="2994243"/>
            </a:xfrm>
            <a:custGeom>
              <a:avLst/>
              <a:gdLst>
                <a:gd name="connsiteX0" fmla="*/ 0 w 1219200"/>
                <a:gd name="connsiteY0" fmla="*/ 209550 h 2800350"/>
                <a:gd name="connsiteX1" fmla="*/ 1219200 w 1219200"/>
                <a:gd name="connsiteY1" fmla="*/ 0 h 2800350"/>
                <a:gd name="connsiteX2" fmla="*/ 0 w 1219200"/>
                <a:gd name="connsiteY2" fmla="*/ 2800350 h 2800350"/>
                <a:gd name="connsiteX3" fmla="*/ 0 w 1219200"/>
                <a:gd name="connsiteY3" fmla="*/ 209550 h 2800350"/>
                <a:gd name="connsiteX0" fmla="*/ 0 w 1371600"/>
                <a:gd name="connsiteY0" fmla="*/ 209550 h 2800350"/>
                <a:gd name="connsiteX1" fmla="*/ 1371600 w 1371600"/>
                <a:gd name="connsiteY1" fmla="*/ 0 h 2800350"/>
                <a:gd name="connsiteX2" fmla="*/ 0 w 1371600"/>
                <a:gd name="connsiteY2" fmla="*/ 2800350 h 2800350"/>
                <a:gd name="connsiteX3" fmla="*/ 0 w 1371600"/>
                <a:gd name="connsiteY3" fmla="*/ 209550 h 2800350"/>
                <a:gd name="connsiteX0" fmla="*/ 0 w 1409700"/>
                <a:gd name="connsiteY0" fmla="*/ 295275 h 2886075"/>
                <a:gd name="connsiteX1" fmla="*/ 1409700 w 1409700"/>
                <a:gd name="connsiteY1" fmla="*/ 0 h 2886075"/>
                <a:gd name="connsiteX2" fmla="*/ 0 w 1409700"/>
                <a:gd name="connsiteY2" fmla="*/ 2886075 h 2886075"/>
                <a:gd name="connsiteX3" fmla="*/ 0 w 1409700"/>
                <a:gd name="connsiteY3" fmla="*/ 295275 h 2886075"/>
                <a:gd name="connsiteX0" fmla="*/ 0 w 1409700"/>
                <a:gd name="connsiteY0" fmla="*/ 295275 h 2886075"/>
                <a:gd name="connsiteX1" fmla="*/ 1409700 w 1409700"/>
                <a:gd name="connsiteY1" fmla="*/ 0 h 2886075"/>
                <a:gd name="connsiteX2" fmla="*/ 0 w 1409700"/>
                <a:gd name="connsiteY2" fmla="*/ 2886075 h 2886075"/>
                <a:gd name="connsiteX3" fmla="*/ 0 w 1409700"/>
                <a:gd name="connsiteY3" fmla="*/ 295275 h 2886075"/>
                <a:gd name="connsiteX0" fmla="*/ 0 w 1409700"/>
                <a:gd name="connsiteY0" fmla="*/ 295275 h 3152775"/>
                <a:gd name="connsiteX1" fmla="*/ 1409700 w 1409700"/>
                <a:gd name="connsiteY1" fmla="*/ 0 h 3152775"/>
                <a:gd name="connsiteX2" fmla="*/ 0 w 1409700"/>
                <a:gd name="connsiteY2" fmla="*/ 3152775 h 3152775"/>
                <a:gd name="connsiteX3" fmla="*/ 0 w 1409700"/>
                <a:gd name="connsiteY3" fmla="*/ 295275 h 3152775"/>
                <a:gd name="connsiteX0" fmla="*/ 0 w 1419225"/>
                <a:gd name="connsiteY0" fmla="*/ 295275 h 3152775"/>
                <a:gd name="connsiteX1" fmla="*/ 1419225 w 1419225"/>
                <a:gd name="connsiteY1" fmla="*/ 0 h 3152775"/>
                <a:gd name="connsiteX2" fmla="*/ 0 w 1419225"/>
                <a:gd name="connsiteY2" fmla="*/ 3152775 h 3152775"/>
                <a:gd name="connsiteX3" fmla="*/ 0 w 1419225"/>
                <a:gd name="connsiteY3" fmla="*/ 295275 h 3152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9225" h="3152775">
                  <a:moveTo>
                    <a:pt x="0" y="295275"/>
                  </a:moveTo>
                  <a:lnTo>
                    <a:pt x="1419225" y="0"/>
                  </a:lnTo>
                  <a:lnTo>
                    <a:pt x="0" y="3152775"/>
                  </a:lnTo>
                  <a:lnTo>
                    <a:pt x="0" y="295275"/>
                  </a:lnTo>
                  <a:close/>
                </a:path>
              </a:pathLst>
            </a:custGeom>
            <a:solidFill>
              <a:srgbClr val="9239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 14"/>
            <p:cNvSpPr/>
            <p:nvPr userDrawn="1"/>
          </p:nvSpPr>
          <p:spPr>
            <a:xfrm>
              <a:off x="-10168" y="0"/>
              <a:ext cx="1227954" cy="1445481"/>
            </a:xfrm>
            <a:custGeom>
              <a:avLst/>
              <a:gdLst>
                <a:gd name="connsiteX0" fmla="*/ 0 w 890588"/>
                <a:gd name="connsiteY0" fmla="*/ 0 h 500063"/>
                <a:gd name="connsiteX1" fmla="*/ 890588 w 890588"/>
                <a:gd name="connsiteY1" fmla="*/ 0 h 500063"/>
                <a:gd name="connsiteX2" fmla="*/ 390525 w 890588"/>
                <a:gd name="connsiteY2" fmla="*/ 500063 h 500063"/>
                <a:gd name="connsiteX3" fmla="*/ 4763 w 890588"/>
                <a:gd name="connsiteY3" fmla="*/ 500063 h 500063"/>
                <a:gd name="connsiteX4" fmla="*/ 0 w 890588"/>
                <a:gd name="connsiteY4" fmla="*/ 0 h 500063"/>
                <a:gd name="connsiteX0" fmla="*/ 0 w 890588"/>
                <a:gd name="connsiteY0" fmla="*/ 0 h 561976"/>
                <a:gd name="connsiteX1" fmla="*/ 890588 w 890588"/>
                <a:gd name="connsiteY1" fmla="*/ 0 h 561976"/>
                <a:gd name="connsiteX2" fmla="*/ 390525 w 890588"/>
                <a:gd name="connsiteY2" fmla="*/ 500063 h 561976"/>
                <a:gd name="connsiteX3" fmla="*/ 14040 w 890588"/>
                <a:gd name="connsiteY3" fmla="*/ 561976 h 561976"/>
                <a:gd name="connsiteX4" fmla="*/ 0 w 890588"/>
                <a:gd name="connsiteY4" fmla="*/ 0 h 561976"/>
                <a:gd name="connsiteX0" fmla="*/ 348 w 890936"/>
                <a:gd name="connsiteY0" fmla="*/ 0 h 561976"/>
                <a:gd name="connsiteX1" fmla="*/ 890936 w 890936"/>
                <a:gd name="connsiteY1" fmla="*/ 0 h 561976"/>
                <a:gd name="connsiteX2" fmla="*/ 390873 w 890936"/>
                <a:gd name="connsiteY2" fmla="*/ 500063 h 561976"/>
                <a:gd name="connsiteX3" fmla="*/ 473 w 890936"/>
                <a:gd name="connsiteY3" fmla="*/ 561976 h 561976"/>
                <a:gd name="connsiteX4" fmla="*/ 348 w 890936"/>
                <a:gd name="connsiteY4" fmla="*/ 0 h 561976"/>
                <a:gd name="connsiteX0" fmla="*/ 348 w 890936"/>
                <a:gd name="connsiteY0" fmla="*/ 0 h 561976"/>
                <a:gd name="connsiteX1" fmla="*/ 890936 w 890936"/>
                <a:gd name="connsiteY1" fmla="*/ 0 h 561976"/>
                <a:gd name="connsiteX2" fmla="*/ 492920 w 890936"/>
                <a:gd name="connsiteY2" fmla="*/ 514350 h 561976"/>
                <a:gd name="connsiteX3" fmla="*/ 473 w 890936"/>
                <a:gd name="connsiteY3" fmla="*/ 561976 h 561976"/>
                <a:gd name="connsiteX4" fmla="*/ 348 w 890936"/>
                <a:gd name="connsiteY4" fmla="*/ 0 h 561976"/>
                <a:gd name="connsiteX0" fmla="*/ 348 w 890936"/>
                <a:gd name="connsiteY0" fmla="*/ 0 h 561976"/>
                <a:gd name="connsiteX1" fmla="*/ 890936 w 890936"/>
                <a:gd name="connsiteY1" fmla="*/ 0 h 561976"/>
                <a:gd name="connsiteX2" fmla="*/ 553220 w 890936"/>
                <a:gd name="connsiteY2" fmla="*/ 434524 h 561976"/>
                <a:gd name="connsiteX3" fmla="*/ 473 w 890936"/>
                <a:gd name="connsiteY3" fmla="*/ 561976 h 561976"/>
                <a:gd name="connsiteX4" fmla="*/ 348 w 890936"/>
                <a:gd name="connsiteY4" fmla="*/ 0 h 561976"/>
                <a:gd name="connsiteX0" fmla="*/ 348 w 890936"/>
                <a:gd name="connsiteY0" fmla="*/ 0 h 561976"/>
                <a:gd name="connsiteX1" fmla="*/ 890936 w 890936"/>
                <a:gd name="connsiteY1" fmla="*/ 0 h 561976"/>
                <a:gd name="connsiteX2" fmla="*/ 553220 w 890936"/>
                <a:gd name="connsiteY2" fmla="*/ 434524 h 561976"/>
                <a:gd name="connsiteX3" fmla="*/ 473 w 890936"/>
                <a:gd name="connsiteY3" fmla="*/ 561976 h 561976"/>
                <a:gd name="connsiteX4" fmla="*/ 348 w 890936"/>
                <a:gd name="connsiteY4" fmla="*/ 0 h 561976"/>
                <a:gd name="connsiteX0" fmla="*/ 4551 w 895139"/>
                <a:gd name="connsiteY0" fmla="*/ 0 h 506789"/>
                <a:gd name="connsiteX1" fmla="*/ 895139 w 895139"/>
                <a:gd name="connsiteY1" fmla="*/ 0 h 506789"/>
                <a:gd name="connsiteX2" fmla="*/ 557423 w 895139"/>
                <a:gd name="connsiteY2" fmla="*/ 434524 h 506789"/>
                <a:gd name="connsiteX3" fmla="*/ 222 w 895139"/>
                <a:gd name="connsiteY3" fmla="*/ 506789 h 506789"/>
                <a:gd name="connsiteX4" fmla="*/ 4551 w 895139"/>
                <a:gd name="connsiteY4" fmla="*/ 0 h 506789"/>
                <a:gd name="connsiteX0" fmla="*/ 4551 w 895139"/>
                <a:gd name="connsiteY0" fmla="*/ 0 h 506789"/>
                <a:gd name="connsiteX1" fmla="*/ 895139 w 895139"/>
                <a:gd name="connsiteY1" fmla="*/ 0 h 506789"/>
                <a:gd name="connsiteX2" fmla="*/ 557423 w 895139"/>
                <a:gd name="connsiteY2" fmla="*/ 425326 h 506789"/>
                <a:gd name="connsiteX3" fmla="*/ 222 w 895139"/>
                <a:gd name="connsiteY3" fmla="*/ 506789 h 506789"/>
                <a:gd name="connsiteX4" fmla="*/ 4551 w 895139"/>
                <a:gd name="connsiteY4" fmla="*/ 0 h 506789"/>
                <a:gd name="connsiteX0" fmla="*/ 4551 w 895139"/>
                <a:gd name="connsiteY0" fmla="*/ 0 h 485327"/>
                <a:gd name="connsiteX1" fmla="*/ 895139 w 895139"/>
                <a:gd name="connsiteY1" fmla="*/ 0 h 485327"/>
                <a:gd name="connsiteX2" fmla="*/ 557423 w 895139"/>
                <a:gd name="connsiteY2" fmla="*/ 425326 h 485327"/>
                <a:gd name="connsiteX3" fmla="*/ 222 w 895139"/>
                <a:gd name="connsiteY3" fmla="*/ 485327 h 485327"/>
                <a:gd name="connsiteX4" fmla="*/ 4551 w 895139"/>
                <a:gd name="connsiteY4" fmla="*/ 0 h 485327"/>
                <a:gd name="connsiteX0" fmla="*/ 4551 w 895139"/>
                <a:gd name="connsiteY0" fmla="*/ 0 h 485327"/>
                <a:gd name="connsiteX1" fmla="*/ 895139 w 895139"/>
                <a:gd name="connsiteY1" fmla="*/ 0 h 485327"/>
                <a:gd name="connsiteX2" fmla="*/ 575239 w 895139"/>
                <a:gd name="connsiteY2" fmla="*/ 422260 h 485327"/>
                <a:gd name="connsiteX3" fmla="*/ 222 w 895139"/>
                <a:gd name="connsiteY3" fmla="*/ 485327 h 485327"/>
                <a:gd name="connsiteX4" fmla="*/ 4551 w 895139"/>
                <a:gd name="connsiteY4" fmla="*/ 0 h 485327"/>
                <a:gd name="connsiteX0" fmla="*/ 4551 w 895139"/>
                <a:gd name="connsiteY0" fmla="*/ 0 h 485327"/>
                <a:gd name="connsiteX1" fmla="*/ 895139 w 895139"/>
                <a:gd name="connsiteY1" fmla="*/ 0 h 485327"/>
                <a:gd name="connsiteX2" fmla="*/ 650954 w 895139"/>
                <a:gd name="connsiteY2" fmla="*/ 406930 h 485327"/>
                <a:gd name="connsiteX3" fmla="*/ 222 w 895139"/>
                <a:gd name="connsiteY3" fmla="*/ 485327 h 485327"/>
                <a:gd name="connsiteX4" fmla="*/ 4551 w 895139"/>
                <a:gd name="connsiteY4" fmla="*/ 0 h 485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139" h="485327">
                  <a:moveTo>
                    <a:pt x="4551" y="0"/>
                  </a:moveTo>
                  <a:lnTo>
                    <a:pt x="895139" y="0"/>
                  </a:lnTo>
                  <a:lnTo>
                    <a:pt x="650954" y="406930"/>
                  </a:lnTo>
                  <a:lnTo>
                    <a:pt x="222" y="485327"/>
                  </a:lnTo>
                  <a:cubicBezTo>
                    <a:pt x="-1366" y="318639"/>
                    <a:pt x="6139" y="166688"/>
                    <a:pt x="4551" y="0"/>
                  </a:cubicBezTo>
                  <a:close/>
                </a:path>
              </a:pathLst>
            </a:custGeom>
            <a:solidFill>
              <a:srgbClr val="BD4A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Rectangle 20"/>
          <p:cNvSpPr>
            <a:spLocks noChangeArrowheads="1"/>
          </p:cNvSpPr>
          <p:nvPr userDrawn="1"/>
        </p:nvSpPr>
        <p:spPr bwMode="auto">
          <a:xfrm>
            <a:off x="0" y="6553200"/>
            <a:ext cx="9144000" cy="307777"/>
          </a:xfrm>
          <a:prstGeom prst="rect">
            <a:avLst/>
          </a:prstGeom>
          <a:solidFill>
            <a:srgbClr val="8F3831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</a:rPr>
              <a:t>American Association for the Surgery</a:t>
            </a:r>
            <a:r>
              <a:rPr lang="en-US" sz="1400" baseline="0" dirty="0" smtClean="0">
                <a:solidFill>
                  <a:schemeClr val="bg1"/>
                </a:solidFill>
              </a:rPr>
              <a:t> of Trauma</a:t>
            </a:r>
            <a:endParaRPr lang="fr-FR" sz="14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90" y="243888"/>
            <a:ext cx="809510" cy="82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87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east.org/education/practice-management-guidelines/details/33/sports-related-concussion-injury-prevention" TargetMode="Externa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1. Organized and Effective Injury Prevention (IP)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dirty="0" smtClean="0"/>
              <a:t>Prioritize IP activities based upon data (CD18-1)</a:t>
            </a:r>
          </a:p>
          <a:p>
            <a:pPr lvl="1"/>
            <a:r>
              <a:rPr lang="en-US" dirty="0" smtClean="0"/>
              <a:t>Trauma Registry</a:t>
            </a:r>
          </a:p>
          <a:p>
            <a:pPr lvl="1"/>
            <a:r>
              <a:rPr lang="en-US" dirty="0" smtClean="0"/>
              <a:t>Epidemiology – several sources</a:t>
            </a:r>
          </a:p>
          <a:p>
            <a:pPr lvl="2"/>
            <a:r>
              <a:rPr lang="en-US" dirty="0" smtClean="0"/>
              <a:t>Coroner data</a:t>
            </a:r>
          </a:p>
          <a:p>
            <a:pPr lvl="2"/>
            <a:r>
              <a:rPr lang="en-US" dirty="0" smtClean="0"/>
              <a:t>CDC data – state or regional</a:t>
            </a:r>
          </a:p>
          <a:p>
            <a:pPr lvl="2"/>
            <a:r>
              <a:rPr lang="en-US" dirty="0" smtClean="0"/>
              <a:t>Local and State Health Department</a:t>
            </a:r>
          </a:p>
          <a:p>
            <a:pPr lvl="2"/>
            <a:r>
              <a:rPr lang="en-US" dirty="0" smtClean="0"/>
              <a:t>Other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NEW</a:t>
            </a:r>
            <a:r>
              <a:rPr lang="en-US" dirty="0" smtClean="0"/>
              <a:t> for Levels III and IV Trauma Centers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34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Identify Proximate Causes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Screening and brief intervention for alcohol</a:t>
            </a:r>
          </a:p>
          <a:p>
            <a:pPr lvl="1"/>
            <a:r>
              <a:rPr lang="en-US" dirty="0" smtClean="0"/>
              <a:t>Required of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r>
              <a:rPr lang="en-US" dirty="0" smtClean="0"/>
              <a:t> trauma centers (CD-3)</a:t>
            </a:r>
          </a:p>
          <a:p>
            <a:pPr lvl="1"/>
            <a:r>
              <a:rPr lang="en-US" dirty="0" smtClean="0"/>
              <a:t>Effective screening instrument (CDC, other)</a:t>
            </a:r>
          </a:p>
          <a:p>
            <a:pPr lvl="1"/>
            <a:r>
              <a:rPr lang="en-US" sz="1400" dirty="0"/>
              <a:t>http://www.cdc.gov/ncbddd/fasd/alcohol-screening.html</a:t>
            </a:r>
            <a:endParaRPr lang="en-US" sz="1400" dirty="0" smtClean="0"/>
          </a:p>
          <a:p>
            <a:pPr lvl="1"/>
            <a:r>
              <a:rPr lang="en-US" dirty="0" smtClean="0"/>
              <a:t>Cutoff Score</a:t>
            </a:r>
          </a:p>
          <a:p>
            <a:pPr lvl="1"/>
            <a:r>
              <a:rPr lang="en-US" dirty="0" smtClean="0"/>
              <a:t>How do you track</a:t>
            </a:r>
          </a:p>
          <a:p>
            <a:pPr lvl="1"/>
            <a:r>
              <a:rPr lang="en-US" dirty="0" smtClean="0"/>
              <a:t>Have all patients who screen positive received a brief intervention by trained personnel at Level I and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II</a:t>
            </a:r>
            <a:r>
              <a:rPr lang="en-US" dirty="0" smtClean="0"/>
              <a:t> Trauma Centers? (CD-4)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New for Level II</a:t>
            </a:r>
          </a:p>
          <a:p>
            <a:pPr lvl="2"/>
            <a:r>
              <a:rPr lang="en-US" dirty="0" smtClean="0"/>
              <a:t>How do you track and document?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2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Identify Proximate Causes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Screening for other drugs of abuse could benefit from research (suggestion!)</a:t>
            </a:r>
          </a:p>
          <a:p>
            <a:r>
              <a:rPr lang="en-US" dirty="0" smtClean="0"/>
              <a:t>Access to firearms</a:t>
            </a:r>
          </a:p>
          <a:p>
            <a:pPr lvl="1"/>
            <a:r>
              <a:rPr lang="en-US" dirty="0" smtClean="0"/>
              <a:t>Safe Storage</a:t>
            </a:r>
          </a:p>
          <a:p>
            <a:pPr lvl="1"/>
            <a:r>
              <a:rPr lang="en-US" dirty="0" smtClean="0"/>
              <a:t>Safe ownership</a:t>
            </a:r>
          </a:p>
          <a:p>
            <a:r>
              <a:rPr lang="en-US" dirty="0" smtClean="0"/>
              <a:t>Socioeconomic, cultural, environmental, engineering</a:t>
            </a:r>
          </a:p>
          <a:p>
            <a:pPr lvl="1"/>
            <a:r>
              <a:rPr lang="en-US" dirty="0" smtClean="0"/>
              <a:t>Example auto versus pedestrian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67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Identify Proximate Causes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Geriatric populations</a:t>
            </a:r>
          </a:p>
          <a:p>
            <a:pPr lvl="1"/>
            <a:r>
              <a:rPr lang="en-US" dirty="0" smtClean="0"/>
              <a:t>Falls, burns, auto pedestrian</a:t>
            </a:r>
          </a:p>
          <a:p>
            <a:r>
              <a:rPr lang="en-US" dirty="0" smtClean="0"/>
              <a:t>Domestic violence</a:t>
            </a:r>
          </a:p>
          <a:p>
            <a:pPr lvl="1"/>
            <a:r>
              <a:rPr lang="en-US" dirty="0" smtClean="0"/>
              <a:t>Proximate causes?</a:t>
            </a:r>
          </a:p>
          <a:p>
            <a:pPr lvl="1"/>
            <a:r>
              <a:rPr lang="en-US" dirty="0" smtClean="0"/>
              <a:t>Contributing causes?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0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Teachable Moment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Screening and brief intervention</a:t>
            </a:r>
          </a:p>
          <a:p>
            <a:pPr lvl="1"/>
            <a:r>
              <a:rPr lang="en-US" dirty="0" smtClean="0"/>
              <a:t>Alcohol and problematic drugs (Best practices)</a:t>
            </a:r>
          </a:p>
          <a:p>
            <a:pPr lvl="1"/>
            <a:r>
              <a:rPr lang="en-US" dirty="0" smtClean="0"/>
              <a:t>Levels 1 and 2 must screen by trained staff; must be documented (CD-3)</a:t>
            </a:r>
          </a:p>
          <a:p>
            <a:pPr lvl="1"/>
            <a:r>
              <a:rPr lang="en-US" dirty="0" smtClean="0"/>
              <a:t>How trained? What screening instrument</a:t>
            </a:r>
          </a:p>
          <a:p>
            <a:pPr lvl="1"/>
            <a:r>
              <a:rPr lang="en-US" dirty="0" smtClean="0"/>
              <a:t>Intervention or referral for patients identified? Required of Level 1 (CD-4)</a:t>
            </a:r>
          </a:p>
          <a:p>
            <a:pPr lvl="1"/>
            <a:r>
              <a:rPr lang="en-US" dirty="0" smtClean="0"/>
              <a:t>What type of intervention and how is it documented?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59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Proven and  Promising Programs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Proven and promising – others are using and/or researching with promising results</a:t>
            </a:r>
          </a:p>
          <a:p>
            <a:r>
              <a:rPr lang="en-US" dirty="0" smtClean="0"/>
              <a:t>Complete review of the literature (East, CDC, Cochrane)</a:t>
            </a:r>
          </a:p>
          <a:p>
            <a:r>
              <a:rPr lang="en-US" dirty="0" smtClean="0"/>
              <a:t>Adapt to your community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Level 1 and Level 2 centers </a:t>
            </a:r>
            <a:r>
              <a:rPr lang="en-US" dirty="0" smtClean="0"/>
              <a:t>must implement </a:t>
            </a:r>
            <a:r>
              <a:rPr lang="en-US" b="1" dirty="0" smtClean="0"/>
              <a:t>at least 2 </a:t>
            </a:r>
            <a:r>
              <a:rPr lang="en-US" dirty="0" smtClean="0"/>
              <a:t>programs that address one of the major causes of injury in the community (CD-5)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9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  Proven and  Promising Programs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Track partnerships with community organizations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(CD-6) Trauma Centers must partner</a:t>
            </a:r>
          </a:p>
          <a:p>
            <a:pPr lvl="1"/>
            <a:r>
              <a:rPr lang="en-US" dirty="0" smtClean="0"/>
              <a:t>Churches, law enforcement, community organizations that have injury prevention as their core mission (Tracking tools)</a:t>
            </a:r>
          </a:p>
          <a:p>
            <a:r>
              <a:rPr lang="en-US" dirty="0" smtClean="0"/>
              <a:t>Shared ownership with multiple community partnerships</a:t>
            </a:r>
          </a:p>
          <a:p>
            <a:r>
              <a:rPr lang="en-US" dirty="0" smtClean="0"/>
              <a:t>Link to regional and nation prevention efforts</a:t>
            </a:r>
          </a:p>
          <a:p>
            <a:pPr lvl="1"/>
            <a:r>
              <a:rPr lang="en-US" dirty="0" smtClean="0"/>
              <a:t>Government and non-government</a:t>
            </a:r>
          </a:p>
          <a:p>
            <a:r>
              <a:rPr lang="en-US" dirty="0" smtClean="0"/>
              <a:t>Collaborate with the media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57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Documentation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Target injury or root cause</a:t>
            </a:r>
          </a:p>
          <a:p>
            <a:r>
              <a:rPr lang="en-US" dirty="0" smtClean="0"/>
              <a:t>Date, location of program; target audience, numbers</a:t>
            </a:r>
          </a:p>
          <a:p>
            <a:r>
              <a:rPr lang="en-US" dirty="0" smtClean="0"/>
              <a:t>Trauma center resources</a:t>
            </a:r>
          </a:p>
          <a:p>
            <a:r>
              <a:rPr lang="en-US" dirty="0" smtClean="0"/>
              <a:t>Personnel hours</a:t>
            </a:r>
          </a:p>
          <a:p>
            <a:r>
              <a:rPr lang="en-US" dirty="0" smtClean="0"/>
              <a:t>Community partners and personnel hours</a:t>
            </a:r>
          </a:p>
          <a:p>
            <a:r>
              <a:rPr lang="en-US" dirty="0" smtClean="0"/>
              <a:t>Other financial support</a:t>
            </a:r>
          </a:p>
          <a:p>
            <a:r>
              <a:rPr lang="en-US" dirty="0" smtClean="0"/>
              <a:t>Elected officials involved; legislation</a:t>
            </a:r>
          </a:p>
          <a:p>
            <a:r>
              <a:rPr lang="en-US" dirty="0" smtClean="0"/>
              <a:t>Community members reached</a:t>
            </a:r>
          </a:p>
          <a:p>
            <a:r>
              <a:rPr lang="en-US" dirty="0" smtClean="0"/>
              <a:t>Outcome measures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73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Examples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Violence prevention</a:t>
            </a:r>
          </a:p>
          <a:p>
            <a:r>
              <a:rPr lang="en-US" dirty="0" smtClean="0"/>
              <a:t>MVC – drinking and driving, restraints</a:t>
            </a:r>
          </a:p>
          <a:p>
            <a:r>
              <a:rPr lang="en-US" dirty="0" smtClean="0"/>
              <a:t>Auto Pedestrian</a:t>
            </a:r>
          </a:p>
          <a:p>
            <a:r>
              <a:rPr lang="en-US" dirty="0" smtClean="0"/>
              <a:t>Falls - #1 in the US – CDC guidelines; Cochrane Review</a:t>
            </a:r>
          </a:p>
          <a:p>
            <a:r>
              <a:rPr lang="en-US" dirty="0" smtClean="0"/>
              <a:t>Suicide</a:t>
            </a:r>
          </a:p>
          <a:p>
            <a:r>
              <a:rPr lang="en-US" dirty="0" smtClean="0"/>
              <a:t>Domestic Violence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88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Pooled Resources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 dirty="0" smtClean="0"/>
              <a:t>Trauma Prevention Coalition</a:t>
            </a:r>
            <a:endParaRPr lang="en-US" sz="4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85800"/>
            <a:ext cx="2249487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109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ACS COT Statements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Statement on Firearm Injuries</a:t>
            </a:r>
          </a:p>
          <a:p>
            <a:r>
              <a:rPr lang="en-US" dirty="0" smtClean="0"/>
              <a:t>Statement on Bicycle Safety</a:t>
            </a:r>
          </a:p>
          <a:p>
            <a:r>
              <a:rPr lang="en-US" dirty="0" smtClean="0"/>
              <a:t>Statement on Motorcycle Helmet Use</a:t>
            </a:r>
          </a:p>
          <a:p>
            <a:r>
              <a:rPr lang="en-US" dirty="0" smtClean="0"/>
              <a:t>Statement on Non-traffic </a:t>
            </a:r>
          </a:p>
          <a:p>
            <a:r>
              <a:rPr lang="en-US" dirty="0" smtClean="0"/>
              <a:t>Statement on Geriatric Burn Prevention (In Progress)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80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1. Organized and Effective Injury Prevention (IP)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partnerships</a:t>
            </a:r>
            <a:r>
              <a:rPr lang="en-US" dirty="0" smtClean="0"/>
              <a:t> with experts in specific injury prevention; </a:t>
            </a:r>
          </a:p>
          <a:p>
            <a:r>
              <a:rPr lang="en-US" dirty="0" smtClean="0"/>
              <a:t>Exchange of data to better understand the root cause of the problem and how to intervene to decrease injury/death.</a:t>
            </a:r>
          </a:p>
          <a:p>
            <a:r>
              <a:rPr lang="en-US" dirty="0" smtClean="0"/>
              <a:t>Must be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effective</a:t>
            </a:r>
            <a:r>
              <a:rPr lang="en-US" dirty="0" smtClean="0"/>
              <a:t> programs:</a:t>
            </a:r>
          </a:p>
          <a:p>
            <a:pPr lvl="1"/>
            <a:r>
              <a:rPr lang="en-US" dirty="0" smtClean="0"/>
              <a:t>Data driven</a:t>
            </a:r>
          </a:p>
          <a:p>
            <a:pPr lvl="1"/>
            <a:r>
              <a:rPr lang="en-US" dirty="0" smtClean="0"/>
              <a:t>Evidence based reviews (East, Cochrane, others)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78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Advocacy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COT is working on toolkits utilizing national data and you can add local data.  Examples:</a:t>
            </a:r>
          </a:p>
          <a:p>
            <a:pPr lvl="1"/>
            <a:r>
              <a:rPr lang="en-US" dirty="0" smtClean="0"/>
              <a:t>Primary seat belt legislation</a:t>
            </a:r>
          </a:p>
          <a:p>
            <a:pPr lvl="1"/>
            <a:r>
              <a:rPr lang="en-US" dirty="0" smtClean="0"/>
              <a:t>Child Booster Seat legislation</a:t>
            </a:r>
          </a:p>
          <a:p>
            <a:pPr lvl="1"/>
            <a:r>
              <a:rPr lang="en-US" dirty="0" smtClean="0"/>
              <a:t>Speed legislation</a:t>
            </a:r>
          </a:p>
          <a:p>
            <a:pPr lvl="1"/>
            <a:r>
              <a:rPr lang="en-US" dirty="0" smtClean="0"/>
              <a:t>Motorcycle helmet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7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linkClick r:id="rId2"/>
              </a:rPr>
              <a:t>Sports Related Concussion Injury Prevention</a:t>
            </a:r>
            <a:endParaRPr lang="en-US" b="1" dirty="0"/>
          </a:p>
          <a:p>
            <a:r>
              <a:rPr lang="en-US" b="1" dirty="0"/>
              <a:t>...</a:t>
            </a:r>
            <a:r>
              <a:rPr lang="en-US" dirty="0"/>
              <a:t> Sports Related Concussion </a:t>
            </a:r>
            <a:r>
              <a:rPr lang="en-US" b="1" dirty="0"/>
              <a:t>Injury Prevention</a:t>
            </a:r>
            <a:r>
              <a:rPr lang="en-US" dirty="0"/>
              <a:t>2015. Type: New Evidence Based Review</a:t>
            </a:r>
            <a:br>
              <a:rPr lang="en-US" dirty="0"/>
            </a:br>
            <a:r>
              <a:rPr lang="en-US" dirty="0"/>
              <a:t>(EBR) Category: </a:t>
            </a:r>
            <a:r>
              <a:rPr lang="en-US" b="1" dirty="0"/>
              <a:t>Injury Prevention</a:t>
            </a:r>
            <a:r>
              <a:rPr lang="en-US" dirty="0"/>
              <a:t> Section Liaison: Marie L. Crandall, MD, MPH. </a:t>
            </a:r>
            <a:r>
              <a:rPr lang="en-US" b="1" dirty="0"/>
              <a:t>...</a:t>
            </a:r>
            <a:endParaRPr lang="en-US" dirty="0"/>
          </a:p>
          <a:p>
            <a:r>
              <a:rPr lang="en-US" dirty="0"/>
              <a:t>www.east.org/education/practice-management-guidelines/details/33/sports-related-concussion-injury-prevention</a:t>
            </a:r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1"/>
            <a:ext cx="8534400" cy="137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99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2. Effective Leadership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be a designated injury prevention coordinator with a job description that includes IP (CD18-2)</a:t>
            </a:r>
          </a:p>
          <a:p>
            <a:pPr lvl="1"/>
            <a:r>
              <a:rPr lang="en-US" dirty="0" smtClean="0"/>
              <a:t>L1 – must be a person separate from trauma program manager; must have salary support for IP</a:t>
            </a:r>
          </a:p>
          <a:p>
            <a:pPr lvl="1"/>
            <a:r>
              <a:rPr lang="en-US" dirty="0" smtClean="0"/>
              <a:t>L2-4 –may be the trauma program manager (TPM) only if job description includes detailed responsibilities in  IP </a:t>
            </a:r>
            <a:r>
              <a:rPr lang="en-US" b="1" u="sng" dirty="0" smtClean="0"/>
              <a:t>and</a:t>
            </a:r>
            <a:r>
              <a:rPr lang="en-US" dirty="0" smtClean="0"/>
              <a:t> IP does not interfere with the other responsibilities of the TPM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0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2. Effective Leadership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TPM should be involved in IP</a:t>
            </a:r>
          </a:p>
          <a:p>
            <a:r>
              <a:rPr lang="en-US" dirty="0" smtClean="0"/>
              <a:t>Nurses, physicians and other trauma personnel should be involved in IP at all Trauma Centers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0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3. Effective Injury prevention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most common causes of injury and traumatic death in trauma center community</a:t>
            </a:r>
          </a:p>
          <a:p>
            <a:r>
              <a:rPr lang="en-US" dirty="0" smtClean="0"/>
              <a:t>Target contributing factors:</a:t>
            </a:r>
          </a:p>
          <a:p>
            <a:pPr lvl="1"/>
            <a:r>
              <a:rPr lang="en-US" dirty="0" smtClean="0"/>
              <a:t> Drugs and alcohol</a:t>
            </a:r>
          </a:p>
          <a:p>
            <a:pPr lvl="1"/>
            <a:r>
              <a:rPr lang="en-US" dirty="0" smtClean="0"/>
              <a:t>Behavioral problems</a:t>
            </a:r>
          </a:p>
          <a:p>
            <a:pPr lvl="1"/>
            <a:r>
              <a:rPr lang="en-US" dirty="0" smtClean="0"/>
              <a:t>Education alone is not necessarily effective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Target audience is not necessarily motivated and ready for change.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0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Key Elements of EFFECTIVE Injury Prevention Program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Target the community – identify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primary causes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of injury and death</a:t>
            </a:r>
          </a:p>
          <a:p>
            <a:r>
              <a:rPr lang="en-US" dirty="0" smtClean="0"/>
              <a:t>Work upstream to develop the “</a:t>
            </a:r>
            <a:r>
              <a:rPr lang="en-US" b="1" dirty="0" smtClean="0"/>
              <a:t>root cause</a:t>
            </a:r>
            <a:r>
              <a:rPr lang="en-US" dirty="0" smtClean="0"/>
              <a:t>” of injury and its contributing factors</a:t>
            </a:r>
          </a:p>
          <a:p>
            <a:r>
              <a:rPr lang="en-US" dirty="0" smtClean="0"/>
              <a:t>Choose pre-existing </a:t>
            </a:r>
            <a:r>
              <a:rPr lang="en-US" b="1" dirty="0" smtClean="0"/>
              <a:t>proven or promising </a:t>
            </a:r>
            <a:r>
              <a:rPr lang="en-US" dirty="0" smtClean="0"/>
              <a:t>programs – work with community groups</a:t>
            </a:r>
          </a:p>
          <a:p>
            <a:r>
              <a:rPr lang="en-US" b="1" dirty="0" smtClean="0"/>
              <a:t>Leverage the media </a:t>
            </a:r>
            <a:r>
              <a:rPr lang="en-US" dirty="0" smtClean="0"/>
              <a:t>to disseminate information on IP Program, why its important and how the public can help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97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 Key Elements of EFFECTIVE Injury Prevention Program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Work with political leaders </a:t>
            </a:r>
            <a:r>
              <a:rPr lang="en-US" dirty="0" smtClean="0"/>
              <a:t>– educate them and help them create laws that promote injury prevention.</a:t>
            </a:r>
          </a:p>
          <a:p>
            <a:r>
              <a:rPr lang="en-US" b="1" dirty="0" smtClean="0"/>
              <a:t>Follow data </a:t>
            </a:r>
            <a:r>
              <a:rPr lang="en-US" dirty="0" smtClean="0"/>
              <a:t>– track prevention effectiveness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53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  Identifying causes of injury and death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Required: 3 most common causes of injury and traumatic death in trauma center community</a:t>
            </a:r>
          </a:p>
          <a:p>
            <a:pPr lvl="1"/>
            <a:r>
              <a:rPr lang="en-US" dirty="0" smtClean="0"/>
              <a:t>Remember to work with coroner and others to identify very lethal causes of injury-related death that may not be in trauma database</a:t>
            </a:r>
          </a:p>
          <a:p>
            <a:pPr lvl="2"/>
            <a:r>
              <a:rPr lang="en-US" dirty="0" smtClean="0"/>
              <a:t>Examples: Suicide, falls from high construction sites</a:t>
            </a:r>
          </a:p>
          <a:p>
            <a:pPr lvl="1"/>
            <a:r>
              <a:rPr lang="en-US" dirty="0" smtClean="0"/>
              <a:t>Focus on the proximate cause</a:t>
            </a:r>
          </a:p>
          <a:p>
            <a:pPr lvl="2"/>
            <a:r>
              <a:rPr lang="en-US" dirty="0" smtClean="0"/>
              <a:t>alcohol and drug use are frequent contributors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7B42B-DF69-4157-9D03-76D8D4CF8CD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08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848</Words>
  <Application>Microsoft Office PowerPoint</Application>
  <PresentationFormat>On-screen Show (4:3)</PresentationFormat>
  <Paragraphs>134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1. Organized and Effective Injury Prevention (IP) </vt:lpstr>
      <vt:lpstr>1. Organized and Effective Injury Prevention (IP) </vt:lpstr>
      <vt:lpstr>PowerPoint Presentation</vt:lpstr>
      <vt:lpstr> 2. Effective Leadership</vt:lpstr>
      <vt:lpstr> 2. Effective Leadership</vt:lpstr>
      <vt:lpstr> 3. Effective Injury prevention</vt:lpstr>
      <vt:lpstr>   Key Elements of EFFECTIVE Injury Prevention Program</vt:lpstr>
      <vt:lpstr>    Key Elements of EFFECTIVE Injury Prevention Program</vt:lpstr>
      <vt:lpstr>    Identifying causes of injury and death</vt:lpstr>
      <vt:lpstr> Identify Proximate Causes</vt:lpstr>
      <vt:lpstr>Identify Proximate Causes</vt:lpstr>
      <vt:lpstr>Identify Proximate Causes</vt:lpstr>
      <vt:lpstr>Teachable Moment</vt:lpstr>
      <vt:lpstr>   Proven and  Promising Programs</vt:lpstr>
      <vt:lpstr>     Proven and  Promising Programs</vt:lpstr>
      <vt:lpstr>Documentation</vt:lpstr>
      <vt:lpstr>Examples</vt:lpstr>
      <vt:lpstr>Pooled Resources</vt:lpstr>
      <vt:lpstr>ACS COT Statements</vt:lpstr>
      <vt:lpstr>Advocacy</vt:lpstr>
    </vt:vector>
  </TitlesOfParts>
  <Company>The American College of Surgeons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69</cp:revision>
  <dcterms:created xsi:type="dcterms:W3CDTF">2012-04-26T18:06:27Z</dcterms:created>
  <dcterms:modified xsi:type="dcterms:W3CDTF">2015-09-30T16:30:59Z</dcterms:modified>
</cp:coreProperties>
</file>