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59" r:id="rId5"/>
  </p:sldMasterIdLst>
  <p:notesMasterIdLst>
    <p:notesMasterId r:id="rId20"/>
  </p:notesMasterIdLst>
  <p:sldIdLst>
    <p:sldId id="256" r:id="rId6"/>
    <p:sldId id="267" r:id="rId7"/>
    <p:sldId id="268" r:id="rId8"/>
    <p:sldId id="269" r:id="rId9"/>
    <p:sldId id="283" r:id="rId10"/>
    <p:sldId id="270" r:id="rId11"/>
    <p:sldId id="276" r:id="rId12"/>
    <p:sldId id="272" r:id="rId13"/>
    <p:sldId id="273" r:id="rId14"/>
    <p:sldId id="280" r:id="rId15"/>
    <p:sldId id="274" r:id="rId16"/>
    <p:sldId id="281" r:id="rId17"/>
    <p:sldId id="278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9"/>
    <p:restoredTop sz="74053" autoAdjust="0"/>
  </p:normalViewPr>
  <p:slideViewPr>
    <p:cSldViewPr snapToGrid="0">
      <p:cViewPr varScale="1">
        <p:scale>
          <a:sx n="94" d="100"/>
          <a:sy n="94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5DD05-6324-49D0-B7B3-68F1180DEDF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9E94C-D60F-49D4-8599-FF4A20F11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9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2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77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17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45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5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46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80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08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87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5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45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33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00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9E94C-D60F-49D4-8599-FF4A20F119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95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76C726-FA81-52AF-B7FD-3246E8D6B7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3925" y="2814638"/>
            <a:ext cx="9083675" cy="1563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here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BD065EA-F222-E2DB-786F-2F2E6E6905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3925" y="4643438"/>
            <a:ext cx="9083675" cy="1086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37223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7FCA325-BF42-0CE7-51F4-0FB1B0B90B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4162" y="1331278"/>
            <a:ext cx="9083675" cy="1563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here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B055AB7-D677-7839-661C-04C531056E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4161" y="3175159"/>
            <a:ext cx="9083675" cy="10868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here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6003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706C3A-0105-9A96-5616-B6CC6743FC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4563" y="2163763"/>
            <a:ext cx="10037762" cy="639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callout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E45D68-EE69-7DD5-21F3-1063A35A84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4563" y="2986723"/>
            <a:ext cx="10037762" cy="2530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important body text</a:t>
            </a:r>
          </a:p>
        </p:txBody>
      </p:sp>
    </p:spTree>
    <p:extLst>
      <p:ext uri="{BB962C8B-B14F-4D97-AF65-F5344CB8AC3E}">
        <p14:creationId xmlns:p14="http://schemas.microsoft.com/office/powerpoint/2010/main" val="255267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572F-5F34-93F4-3334-6131554B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ADBA9-5B23-2FFA-C83F-B4B74B48CF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Click to add presentation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8372B0-7D8D-781B-3D11-3CE06868F7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38003"/>
            <a:ext cx="10515600" cy="579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152FEC-941C-EA33-5EF6-541A505E26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433044"/>
            <a:ext cx="10515600" cy="3797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78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572F-5F34-93F4-3334-6131554B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ADBA9-5B23-2FFA-C83F-B4B74B48CF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Click to add presentation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8372B0-7D8D-781B-3D11-3CE06868F7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638003"/>
            <a:ext cx="10515600" cy="579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152FEC-941C-EA33-5EF6-541A505E26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433044"/>
            <a:ext cx="4973320" cy="3797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A58265B-705C-58EA-99A7-376ACA53E4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480" y="2433044"/>
            <a:ext cx="4973320" cy="3797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4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_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572F-5F34-93F4-3334-6131554B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ADBA9-5B23-2FFA-C83F-B4B74B48CF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Click to add presentation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152FEC-941C-EA33-5EF6-541A505E26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663879"/>
            <a:ext cx="10515600" cy="4566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1151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572F-5F34-93F4-3334-6131554B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ADBA9-5B23-2FFA-C83F-B4B74B48CF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Click to add presentation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152FEC-941C-EA33-5EF6-541A505E26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663879"/>
            <a:ext cx="4973320" cy="4566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A58265B-705C-58EA-99A7-376ACA53E4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0480" y="1663879"/>
            <a:ext cx="4973320" cy="4566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56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55052B-1BD6-9467-7DA0-BA6171DEC8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45602" y="5292725"/>
            <a:ext cx="2834957" cy="45783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i="1"/>
            </a:lvl1pPr>
          </a:lstStyle>
          <a:p>
            <a:pPr lvl="0"/>
            <a:r>
              <a:rPr lang="en-US" err="1"/>
              <a:t>facs.org</a:t>
            </a:r>
            <a:r>
              <a:rPr lang="en-US"/>
              <a:t>/</a:t>
            </a:r>
            <a:r>
              <a:rPr lang="en-US" err="1"/>
              <a:t>loremipsum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7006DB2-8A85-1FBC-A6C9-9747B2DD5A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403" y="5292726"/>
            <a:ext cx="2123758" cy="45783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 i="0"/>
            </a:lvl1pPr>
          </a:lstStyle>
          <a:p>
            <a:pPr lvl="0"/>
            <a:r>
              <a:rPr lang="en-US"/>
              <a:t>Page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CF7E7BB-5330-B0B1-3637-6180EFE83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59203" y="5292725"/>
            <a:ext cx="2123758" cy="45783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 i="0"/>
            </a:lvl1pPr>
          </a:lstStyle>
          <a:p>
            <a:pPr lvl="0"/>
            <a:r>
              <a:rPr lang="en-US"/>
              <a:t>@handle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350C3A8-2F01-B4B4-E92B-4CEA3856EA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7319" y="2367598"/>
            <a:ext cx="4297362" cy="355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Add your call to action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F0F5F36-C8E3-6A71-8A08-A9D4C74458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3525" y="2824163"/>
            <a:ext cx="1524000" cy="1514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insert QR code</a:t>
            </a:r>
          </a:p>
        </p:txBody>
      </p:sp>
    </p:spTree>
    <p:extLst>
      <p:ext uri="{BB962C8B-B14F-4D97-AF65-F5344CB8AC3E}">
        <p14:creationId xmlns:p14="http://schemas.microsoft.com/office/powerpoint/2010/main" val="54505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aquatic mammal, shark&#10;&#10;Description automatically generated">
            <a:extLst>
              <a:ext uri="{FF2B5EF4-FFF2-40B4-BE49-F238E27FC236}">
                <a16:creationId xmlns:a16="http://schemas.microsoft.com/office/drawing/2014/main" id="{8645AEAE-ABEF-B1F4-F151-A28004AA6C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5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794DFD8-14AF-4037-F22C-3E34E0F054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1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2F3AD0AE-CE73-1994-6079-54CBF53A1D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143A17-5DCD-062B-5333-5AF8967758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620CC51-B047-4A59-536F-17CF1654C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845"/>
            <a:ext cx="10515600" cy="884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7C6019B-CAEA-B835-D16A-63CCFA49E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38556"/>
            <a:ext cx="665988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presentation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01787C-2106-14B5-7584-D3D6E3361B9B}"/>
              </a:ext>
            </a:extLst>
          </p:cNvPr>
          <p:cNvSpPr txBox="1"/>
          <p:nvPr userDrawn="1"/>
        </p:nvSpPr>
        <p:spPr>
          <a:xfrm>
            <a:off x="807720" y="6522720"/>
            <a:ext cx="10515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© American College of Surgeons 2023. Content may not be reproduced or repurposed without the written permission of the American College of Surgeons. </a:t>
            </a:r>
          </a:p>
        </p:txBody>
      </p:sp>
    </p:spTree>
    <p:extLst>
      <p:ext uri="{BB962C8B-B14F-4D97-AF65-F5344CB8AC3E}">
        <p14:creationId xmlns:p14="http://schemas.microsoft.com/office/powerpoint/2010/main" val="260310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01983DAA-60E8-B306-4E89-016A8A1433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6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136D84-7660-D9CB-0AA5-02C27F736A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3925" y="1994831"/>
            <a:ext cx="10650454" cy="1563687"/>
          </a:xfrm>
        </p:spPr>
        <p:txBody>
          <a:bodyPr/>
          <a:lstStyle/>
          <a:p>
            <a:r>
              <a:rPr lang="en-US" sz="4000" dirty="0"/>
              <a:t>Commission on Cancer Hospital Accreditation Status is Associated with Increased Delivery of Guideline-Concordant Care for Highly Vulnerable Patients with Breast Cancer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E4FAF-FFDF-B7B1-9749-857FD030DF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3925" y="4746790"/>
            <a:ext cx="9083675" cy="1086802"/>
          </a:xfrm>
        </p:spPr>
        <p:txBody>
          <a:bodyPr/>
          <a:lstStyle/>
          <a:p>
            <a:r>
              <a:rPr lang="en-US" dirty="0"/>
              <a:t>Kelley Chan MD, MS</a:t>
            </a:r>
          </a:p>
        </p:txBody>
      </p:sp>
      <p:pic>
        <p:nvPicPr>
          <p:cNvPr id="31" name="Audio 30">
            <a:extLst>
              <a:ext uri="{FF2B5EF4-FFF2-40B4-BE49-F238E27FC236}">
                <a16:creationId xmlns:a16="http://schemas.microsoft.com/office/drawing/2014/main" id="{B62170AE-0AEA-9EED-CB9B-5671B8724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7"/>
    </mc:Choice>
    <mc:Fallback xmlns="">
      <p:transition spd="slow" advTm="23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7A364-7EE1-9F08-7F84-71A919742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Receipt of GCC in high SVI subtheme groups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7BD5C3-EFF9-A0C5-060F-D12F95C6A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342900"/>
              </p:ext>
            </p:extLst>
          </p:nvPr>
        </p:nvGraphicFramePr>
        <p:xfrm>
          <a:off x="1116139" y="1667922"/>
          <a:ext cx="9569277" cy="4340992"/>
        </p:xfrm>
        <a:graphic>
          <a:graphicData uri="http://schemas.openxmlformats.org/drawingml/2006/table">
            <a:tbl>
              <a:tblPr firstRow="1" firstCol="1" bandRow="1"/>
              <a:tblGrid>
                <a:gridCol w="4903661">
                  <a:extLst>
                    <a:ext uri="{9D8B030D-6E8A-4147-A177-3AD203B41FA5}">
                      <a16:colId xmlns:a16="http://schemas.microsoft.com/office/drawing/2014/main" val="830869046"/>
                    </a:ext>
                  </a:extLst>
                </a:gridCol>
                <a:gridCol w="3240493">
                  <a:extLst>
                    <a:ext uri="{9D8B030D-6E8A-4147-A177-3AD203B41FA5}">
                      <a16:colId xmlns:a16="http://schemas.microsoft.com/office/drawing/2014/main" val="496445077"/>
                    </a:ext>
                  </a:extLst>
                </a:gridCol>
                <a:gridCol w="1425123">
                  <a:extLst>
                    <a:ext uri="{9D8B030D-6E8A-4147-A177-3AD203B41FA5}">
                      <a16:colId xmlns:a16="http://schemas.microsoft.com/office/drawing/2014/main" val="3964785419"/>
                    </a:ext>
                  </a:extLst>
                </a:gridCol>
              </a:tblGrid>
              <a:tr h="13233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Social Vulnerability Subtheme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Receipt of Guideline-Concordant Care, OR (95% CI)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277876"/>
                  </a:ext>
                </a:extLst>
              </a:tr>
              <a:tr h="7544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Socioeconomic status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0.45 (0.43 – 0.47) 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655249"/>
                  </a:ext>
                </a:extLst>
              </a:tr>
              <a:tr h="7544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Household characteristics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0.81 (0.78 – 0.84)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133822"/>
                  </a:ext>
                </a:extLst>
              </a:tr>
              <a:tr h="7544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Racial and ethnic minority status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0.59 (0.57 – 0.61)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1269143"/>
                  </a:ext>
                </a:extLst>
              </a:tr>
              <a:tr h="7544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Housing type and transportation</a:t>
                      </a:r>
                      <a:endParaRPr lang="en-US" sz="2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1.61 (1.56 – 1.66)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en-US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0303682"/>
                  </a:ext>
                </a:extLst>
              </a:tr>
            </a:tbl>
          </a:graphicData>
        </a:graphic>
      </p:graphicFrame>
      <p:pic>
        <p:nvPicPr>
          <p:cNvPr id="30" name="Audio 29">
            <a:extLst>
              <a:ext uri="{FF2B5EF4-FFF2-40B4-BE49-F238E27FC236}">
                <a16:creationId xmlns:a16="http://schemas.microsoft.com/office/drawing/2014/main" id="{FBCCE97F-822E-0F3C-C545-4B4745114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5"/>
    </mc:Choice>
    <mc:Fallback xmlns="">
      <p:transition spd="slow" advTm="3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B3A0-B161-44B1-F56C-92AC423D8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Association between SVI and adjusted probability of receiving GCC by CoC accreditation status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E902F-7FE4-6A7B-724E-43700D92A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296" y="1422400"/>
            <a:ext cx="8245407" cy="4958239"/>
          </a:xfrm>
          <a:prstGeom prst="rect">
            <a:avLst/>
          </a:prstGeom>
        </p:spPr>
      </p:pic>
      <p:pic>
        <p:nvPicPr>
          <p:cNvPr id="22" name="Audio 21">
            <a:extLst>
              <a:ext uri="{FF2B5EF4-FFF2-40B4-BE49-F238E27FC236}">
                <a16:creationId xmlns:a16="http://schemas.microsoft.com/office/drawing/2014/main" id="{6FFB3440-C804-1075-2B57-CCEE446E2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24"/>
    </mc:Choice>
    <mc:Fallback xmlns="">
      <p:transition spd="slow" advTm="49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3CD0A-37A2-B555-080A-1A9F9448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77CDD-4CE8-F9FE-C7C2-5D87FCEE61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Unavailability of data on:</a:t>
            </a:r>
          </a:p>
          <a:p>
            <a:pPr lvl="1"/>
            <a:r>
              <a:rPr lang="en-US" dirty="0"/>
              <a:t>Patient comorbidities</a:t>
            </a:r>
          </a:p>
          <a:p>
            <a:pPr lvl="1"/>
            <a:r>
              <a:rPr lang="en-US" dirty="0"/>
              <a:t>Hospital type or volume</a:t>
            </a:r>
          </a:p>
          <a:p>
            <a:pPr lvl="1"/>
            <a:r>
              <a:rPr lang="en-US" dirty="0"/>
              <a:t>Treatment dates</a:t>
            </a:r>
          </a:p>
          <a:p>
            <a:r>
              <a:rPr lang="en-US" dirty="0"/>
              <a:t>Recognition of patients who received part of their treatment at a different hospital was not available</a:t>
            </a:r>
          </a:p>
          <a:p>
            <a:r>
              <a:rPr lang="en-US" dirty="0"/>
              <a:t>SVI is not cancer-specific</a:t>
            </a:r>
          </a:p>
          <a:p>
            <a:endParaRPr lang="en-US" dirty="0"/>
          </a:p>
        </p:txBody>
      </p:sp>
      <p:pic>
        <p:nvPicPr>
          <p:cNvPr id="19" name="Audio 18">
            <a:extLst>
              <a:ext uri="{FF2B5EF4-FFF2-40B4-BE49-F238E27FC236}">
                <a16:creationId xmlns:a16="http://schemas.microsoft.com/office/drawing/2014/main" id="{E0A474C3-A6B4-4834-1FA4-507AF7D39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1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32"/>
    </mc:Choice>
    <mc:Fallback xmlns="">
      <p:transition spd="slow" advTm="7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54AB-4AB2-2F78-0C6E-9FE328D8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3D730-FA96-D3B1-AE48-572592FE2D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Receipt of GCC was lower for patients from highly vulnerable communities</a:t>
            </a:r>
          </a:p>
          <a:p>
            <a:r>
              <a:rPr lang="en-US" dirty="0"/>
              <a:t>Disparities most prominent in communities with higher vulnerability in socioeconomic status and racial and ethnic minority status </a:t>
            </a:r>
          </a:p>
          <a:p>
            <a:r>
              <a:rPr lang="en-US" dirty="0"/>
              <a:t>As SVI increased, treatment at CoC-accredited hospitals, compared to non-CoC-accredited hospitals, was associated with increased likelihood of GCC</a:t>
            </a:r>
          </a:p>
          <a:p>
            <a:pPr lvl="1"/>
            <a:r>
              <a:rPr lang="en-US" dirty="0"/>
              <a:t>May reflect CoC requirements for community outreach and addressing barriers to care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917395D6-8F4B-7DD6-BC97-5DB897166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9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1"/>
    </mc:Choice>
    <mc:Fallback xmlns="">
      <p:transition spd="slow" advTm="32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CA6164-8960-A078-2147-204E703865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567026C9-50B4-700D-666E-1B2FCD0C0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0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"/>
    </mc:Choice>
    <mc:Fallback xmlns="">
      <p:transition spd="slow" advTm="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0E9A0-E0C5-C81A-5BBD-B32A4D4B4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69ED8-33B5-5816-1B67-A1A60D0C62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Receipt of guideline-concordant care (GCC) is associated with improved survival for patients with breast cancer</a:t>
            </a:r>
          </a:p>
          <a:p>
            <a:r>
              <a:rPr lang="en-US" dirty="0"/>
              <a:t>Disparities in receipt of GCC have been reported due to patient sociodemographic and hospital characteristics</a:t>
            </a:r>
          </a:p>
          <a:p>
            <a:r>
              <a:rPr lang="en-US" dirty="0"/>
              <a:t>Objective: Evaluate the association of social vulnerability with receipt of GCC among patients with breast cancer</a:t>
            </a:r>
          </a:p>
        </p:txBody>
      </p:sp>
      <p:pic>
        <p:nvPicPr>
          <p:cNvPr id="16" name="Audio 15">
            <a:extLst>
              <a:ext uri="{FF2B5EF4-FFF2-40B4-BE49-F238E27FC236}">
                <a16:creationId xmlns:a16="http://schemas.microsoft.com/office/drawing/2014/main" id="{10B22C4E-8258-4CAD-7F29-BE58FB1E5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53"/>
    </mc:Choice>
    <mc:Fallback xmlns="">
      <p:transition spd="slow" advTm="3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C1BA4-140D-A76C-E862-63425099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16031-6A8D-8FAA-3368-D6851D414A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National Program of Cancer Registries (NPCR) and Surveillance, Epidemiology, and End Results (SEER) Program Database</a:t>
            </a:r>
          </a:p>
          <a:p>
            <a:r>
              <a:rPr lang="en-US" dirty="0"/>
              <a:t>2020 CDC Social Vulnerability Index (SVI) at the county level</a:t>
            </a:r>
          </a:p>
          <a:p>
            <a:r>
              <a:rPr lang="en-US" dirty="0"/>
              <a:t>Chi squared statistics to compare SVI cohorts</a:t>
            </a:r>
          </a:p>
          <a:p>
            <a:r>
              <a:rPr lang="en-US" dirty="0"/>
              <a:t>Multivariable logistic regression models investigated the association of SVI with receipt of GCC</a:t>
            </a:r>
          </a:p>
          <a:p>
            <a:pPr lvl="1"/>
            <a:r>
              <a:rPr lang="en-US" dirty="0"/>
              <a:t>SVI*Hospital accreditation status interaction term</a:t>
            </a:r>
          </a:p>
        </p:txBody>
      </p:sp>
      <p:pic>
        <p:nvPicPr>
          <p:cNvPr id="11" name="Audio 10">
            <a:extLst>
              <a:ext uri="{FF2B5EF4-FFF2-40B4-BE49-F238E27FC236}">
                <a16:creationId xmlns:a16="http://schemas.microsoft.com/office/drawing/2014/main" id="{C219E507-667F-C2D9-80A2-62986F682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56"/>
    </mc:Choice>
    <mc:Fallback xmlns="">
      <p:transition spd="slow" advTm="56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E926-95BF-AAAD-D91D-AAE84D90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525145"/>
            <a:ext cx="10515600" cy="884555"/>
          </a:xfrm>
        </p:spPr>
        <p:txBody>
          <a:bodyPr/>
          <a:lstStyle/>
          <a:p>
            <a:r>
              <a:rPr lang="en-US" dirty="0"/>
              <a:t>Social Vulnerability Index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A73AE-20B0-7BA0-EA4E-75D034A5C0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0653" y="1528612"/>
            <a:ext cx="5261593" cy="4549356"/>
          </a:xfrm>
        </p:spPr>
        <p:txBody>
          <a:bodyPr/>
          <a:lstStyle/>
          <a:p>
            <a:r>
              <a:rPr lang="en-US"/>
              <a:t>SVI ranges from 0 to 100</a:t>
            </a:r>
          </a:p>
          <a:p>
            <a:pPr lvl="1"/>
            <a:r>
              <a:rPr lang="en-US"/>
              <a:t>0 indicates least vulnerable</a:t>
            </a:r>
          </a:p>
          <a:p>
            <a:pPr lvl="1"/>
            <a:r>
              <a:rPr lang="en-US"/>
              <a:t>100 indicates most vulnerable</a:t>
            </a:r>
          </a:p>
          <a:p>
            <a:r>
              <a:rPr lang="en-US"/>
              <a:t>Evaluated as continuous and categorical (quartiles)</a:t>
            </a:r>
          </a:p>
          <a:p>
            <a:pPr lvl="1"/>
            <a:r>
              <a:rPr lang="en-US"/>
              <a:t>Lowest quartile as low vulnerability</a:t>
            </a:r>
          </a:p>
          <a:p>
            <a:pPr lvl="1"/>
            <a:r>
              <a:rPr lang="en-US"/>
              <a:t>Middle 2 quartiles as average vulnerability</a:t>
            </a:r>
          </a:p>
          <a:p>
            <a:pPr lvl="1"/>
            <a:r>
              <a:rPr lang="en-US"/>
              <a:t>Highest quartile as high vulnerability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7ECBA-2CD8-D202-D227-BEBE743EF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901" y="1281722"/>
            <a:ext cx="6119446" cy="4911661"/>
          </a:xfrm>
          <a:prstGeom prst="rect">
            <a:avLst/>
          </a:prstGeom>
        </p:spPr>
      </p:pic>
      <p:pic>
        <p:nvPicPr>
          <p:cNvPr id="45" name="Audio 44">
            <a:extLst>
              <a:ext uri="{FF2B5EF4-FFF2-40B4-BE49-F238E27FC236}">
                <a16:creationId xmlns:a16="http://schemas.microsoft.com/office/drawing/2014/main" id="{68478A65-B4B1-3E23-6BF0-112285402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89"/>
    </mc:Choice>
    <mc:Fallback xmlns="">
      <p:transition spd="slow" advTm="6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2B746-60F3-86A7-8007-A3336C2047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41233-A6D8-81CB-65A2-DFDEC08399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3"/>
          <a:stretch/>
        </p:blipFill>
        <p:spPr>
          <a:xfrm>
            <a:off x="0" y="627656"/>
            <a:ext cx="12192000" cy="5688317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37765A4B-F8EC-158D-B55E-864C161B1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6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0"/>
    </mc:Choice>
    <mc:Fallback xmlns="">
      <p:transition spd="slow" advTm="5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BF0EB-01BE-872A-4AA4-E1F62E2B9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Guideline-Concordant Care Definitions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0AF14-47F7-98DC-39A2-204EBC97A0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663879"/>
            <a:ext cx="9920288" cy="4566465"/>
          </a:xfrm>
        </p:spPr>
        <p:txBody>
          <a:bodyPr/>
          <a:lstStyle/>
          <a:p>
            <a:r>
              <a:rPr lang="en-US" dirty="0"/>
              <a:t>Therapeutic breast surgery for stage I-III</a:t>
            </a:r>
          </a:p>
          <a:p>
            <a:r>
              <a:rPr lang="en-US" dirty="0"/>
              <a:t>Radiation therapy after breast conserving surgery for stage I-III </a:t>
            </a:r>
          </a:p>
          <a:p>
            <a:r>
              <a:rPr lang="en-US" dirty="0"/>
              <a:t>Combination chemotherapy or chemoimmunotherapy recommended or administered for patients with HER2+ or triple negative for N&gt;0 or T≥2</a:t>
            </a:r>
          </a:p>
          <a:p>
            <a:r>
              <a:rPr lang="en-US" dirty="0"/>
              <a:t>Endocrine therapy initiated for ER+ or PR+ stage I-III</a:t>
            </a:r>
          </a:p>
          <a:p>
            <a:endParaRPr lang="en-US" dirty="0"/>
          </a:p>
        </p:txBody>
      </p:sp>
      <p:pic>
        <p:nvPicPr>
          <p:cNvPr id="10" name="Audio 9">
            <a:extLst>
              <a:ext uri="{FF2B5EF4-FFF2-40B4-BE49-F238E27FC236}">
                <a16:creationId xmlns:a16="http://schemas.microsoft.com/office/drawing/2014/main" id="{A5D48AD1-9F04-5B5A-7333-98D6BDA03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4"/>
    </mc:Choice>
    <mc:Fallback xmlns="">
      <p:transition spd="slow" advTm="1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CD06-ED24-9233-F6A8-000CC682E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Sociodemographic Characteristics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7C976-A771-D376-26FF-46F9A8F1FB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422400"/>
            <a:ext cx="10515600" cy="5794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448,104 patients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Median SVI 58.0 (IQR 32.3 to 78.3)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792215E-CC9C-45AB-5C03-2C0D13638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362384"/>
              </p:ext>
            </p:extLst>
          </p:nvPr>
        </p:nvGraphicFramePr>
        <p:xfrm>
          <a:off x="460663" y="2519524"/>
          <a:ext cx="11270673" cy="402359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189855">
                  <a:extLst>
                    <a:ext uri="{9D8B030D-6E8A-4147-A177-3AD203B41FA5}">
                      <a16:colId xmlns:a16="http://schemas.microsoft.com/office/drawing/2014/main" val="128288571"/>
                    </a:ext>
                  </a:extLst>
                </a:gridCol>
                <a:gridCol w="3040409">
                  <a:extLst>
                    <a:ext uri="{9D8B030D-6E8A-4147-A177-3AD203B41FA5}">
                      <a16:colId xmlns:a16="http://schemas.microsoft.com/office/drawing/2014/main" val="1004437483"/>
                    </a:ext>
                  </a:extLst>
                </a:gridCol>
                <a:gridCol w="3040409">
                  <a:extLst>
                    <a:ext uri="{9D8B030D-6E8A-4147-A177-3AD203B41FA5}">
                      <a16:colId xmlns:a16="http://schemas.microsoft.com/office/drawing/2014/main" val="2356665211"/>
                    </a:ext>
                  </a:extLst>
                </a:gridCol>
              </a:tblGrid>
              <a:tr h="64012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Low SVI, N = 87,865</a:t>
                      </a:r>
                    </a:p>
                    <a:p>
                      <a:pPr algn="ctr"/>
                      <a:r>
                        <a:rPr lang="en-US" sz="2400" dirty="0"/>
                        <a:t>n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High SVI, N = 86,648</a:t>
                      </a:r>
                    </a:p>
                    <a:p>
                      <a:pPr algn="ctr"/>
                      <a:r>
                        <a:rPr lang="en-US" sz="2400" dirty="0"/>
                        <a:t>n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992292"/>
                  </a:ext>
                </a:extLst>
              </a:tr>
              <a:tr h="640127">
                <a:tc>
                  <a:txBody>
                    <a:bodyPr/>
                    <a:lstStyle/>
                    <a:p>
                      <a:r>
                        <a:rPr lang="en-US" sz="2400" dirty="0"/>
                        <a:t>Median SVI (IQR)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21.4 (13.7-27.0)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87.4 (80.1-91.2)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44769"/>
                  </a:ext>
                </a:extLst>
              </a:tr>
              <a:tr h="640127">
                <a:tc>
                  <a:txBody>
                    <a:bodyPr/>
                    <a:lstStyle/>
                    <a:p>
                      <a:r>
                        <a:rPr lang="en-US" sz="2400" dirty="0"/>
                        <a:t>Non-Hispanic White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97,195 (86.4)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57,131 (51.7)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709798"/>
                  </a:ext>
                </a:extLst>
              </a:tr>
              <a:tr h="640127">
                <a:tc>
                  <a:txBody>
                    <a:bodyPr/>
                    <a:lstStyle/>
                    <a:p>
                      <a:r>
                        <a:rPr lang="en-US" sz="2400" dirty="0"/>
                        <a:t>Uninsured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1,333 (1.2)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3905 (3.5)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200877"/>
                  </a:ext>
                </a:extLst>
              </a:tr>
              <a:tr h="640127">
                <a:tc>
                  <a:txBody>
                    <a:bodyPr/>
                    <a:lstStyle/>
                    <a:p>
                      <a:r>
                        <a:rPr lang="en-US" sz="2400" dirty="0"/>
                        <a:t>Regional lymph node involvement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30,074 (26.7)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34,190 (30.9)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758900"/>
                  </a:ext>
                </a:extLst>
              </a:tr>
              <a:tr h="640127">
                <a:tc>
                  <a:txBody>
                    <a:bodyPr/>
                    <a:lstStyle/>
                    <a:p>
                      <a:r>
                        <a:rPr lang="en-US" sz="2400" dirty="0"/>
                        <a:t>Treated at CoC-accredited hospitals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92, 093 (81.9)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86,164 (77.9)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487597"/>
                  </a:ext>
                </a:extLst>
              </a:tr>
            </a:tbl>
          </a:graphicData>
        </a:graphic>
      </p:graphicFrame>
      <p:pic>
        <p:nvPicPr>
          <p:cNvPr id="6" name="Audio 5">
            <a:extLst>
              <a:ext uri="{FF2B5EF4-FFF2-40B4-BE49-F238E27FC236}">
                <a16:creationId xmlns:a16="http://schemas.microsoft.com/office/drawing/2014/main" id="{194A6167-B946-BA17-41F2-453DC69F9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98"/>
    </mc:Choice>
    <mc:Fallback xmlns="">
      <p:transition spd="slow" advTm="28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7656F-447C-B6F6-A28F-06FBF3E5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Receipt of Guideline-Concordant Care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B7F55F-9EEF-0882-BB45-78A876CB7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883321"/>
              </p:ext>
            </p:extLst>
          </p:nvPr>
        </p:nvGraphicFramePr>
        <p:xfrm>
          <a:off x="1116140" y="1667923"/>
          <a:ext cx="9959720" cy="3619238"/>
        </p:xfrm>
        <a:graphic>
          <a:graphicData uri="http://schemas.openxmlformats.org/drawingml/2006/table">
            <a:tbl>
              <a:tblPr firstRow="1" firstCol="1" bandRow="1"/>
              <a:tblGrid>
                <a:gridCol w="4353955">
                  <a:extLst>
                    <a:ext uri="{9D8B030D-6E8A-4147-A177-3AD203B41FA5}">
                      <a16:colId xmlns:a16="http://schemas.microsoft.com/office/drawing/2014/main" val="2592146806"/>
                    </a:ext>
                  </a:extLst>
                </a:gridCol>
                <a:gridCol w="2220660">
                  <a:extLst>
                    <a:ext uri="{9D8B030D-6E8A-4147-A177-3AD203B41FA5}">
                      <a16:colId xmlns:a16="http://schemas.microsoft.com/office/drawing/2014/main" val="830869046"/>
                    </a:ext>
                  </a:extLst>
                </a:gridCol>
                <a:gridCol w="2221964">
                  <a:extLst>
                    <a:ext uri="{9D8B030D-6E8A-4147-A177-3AD203B41FA5}">
                      <a16:colId xmlns:a16="http://schemas.microsoft.com/office/drawing/2014/main" val="496445077"/>
                    </a:ext>
                  </a:extLst>
                </a:gridCol>
                <a:gridCol w="1163141">
                  <a:extLst>
                    <a:ext uri="{9D8B030D-6E8A-4147-A177-3AD203B41FA5}">
                      <a16:colId xmlns:a16="http://schemas.microsoft.com/office/drawing/2014/main" val="3964785419"/>
                    </a:ext>
                  </a:extLst>
                </a:gridCol>
              </a:tblGrid>
              <a:tr h="8934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Receipt of Guideline-Concordant Care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Low SVI, n 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High SVI, n 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277876"/>
                  </a:ext>
                </a:extLst>
              </a:tr>
              <a:tr h="65716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Breast surgery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88,621 (96.0)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80,884 (91.7)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655249"/>
                  </a:ext>
                </a:extLst>
              </a:tr>
              <a:tr h="65716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Radiation therapy after BCT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39,395 (89.5)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30,159 (78.0)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133822"/>
                  </a:ext>
                </a:extLst>
              </a:tr>
              <a:tr h="65716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Combination chemotherapy or immunotherapy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12,411 (94.7)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13,618 (88.2)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1269143"/>
                  </a:ext>
                </a:extLst>
              </a:tr>
              <a:tr h="657169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Endocrine therapy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79,498 (89.1)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61,990 (76.2)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0303682"/>
                  </a:ext>
                </a:extLst>
              </a:tr>
            </a:tbl>
          </a:graphicData>
        </a:graphic>
      </p:graphicFrame>
      <p:pic>
        <p:nvPicPr>
          <p:cNvPr id="22" name="Audio 21">
            <a:extLst>
              <a:ext uri="{FF2B5EF4-FFF2-40B4-BE49-F238E27FC236}">
                <a16:creationId xmlns:a16="http://schemas.microsoft.com/office/drawing/2014/main" id="{091C68D8-448E-B03A-D619-DD28AFD18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1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5"/>
    </mc:Choice>
    <mc:Fallback xmlns="">
      <p:transition spd="slow" advTm="1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406D4-DFB9-AAFF-4EE9-97E10DD7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Multivariable adjusted odds ratio for receipt of GCC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6F81F5-7DCF-646B-BF41-0172AA992F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586242"/>
              </p:ext>
            </p:extLst>
          </p:nvPr>
        </p:nvGraphicFramePr>
        <p:xfrm>
          <a:off x="539261" y="1297709"/>
          <a:ext cx="11113478" cy="4981223"/>
        </p:xfrm>
        <a:graphic>
          <a:graphicData uri="http://schemas.openxmlformats.org/drawingml/2006/table">
            <a:tbl>
              <a:tblPr firstRow="1" firstCol="1" bandRow="1"/>
              <a:tblGrid>
                <a:gridCol w="3346940">
                  <a:extLst>
                    <a:ext uri="{9D8B030D-6E8A-4147-A177-3AD203B41FA5}">
                      <a16:colId xmlns:a16="http://schemas.microsoft.com/office/drawing/2014/main" val="3172341056"/>
                    </a:ext>
                  </a:extLst>
                </a:gridCol>
                <a:gridCol w="2850458">
                  <a:extLst>
                    <a:ext uri="{9D8B030D-6E8A-4147-A177-3AD203B41FA5}">
                      <a16:colId xmlns:a16="http://schemas.microsoft.com/office/drawing/2014/main" val="1525020799"/>
                    </a:ext>
                  </a:extLst>
                </a:gridCol>
                <a:gridCol w="3851088">
                  <a:extLst>
                    <a:ext uri="{9D8B030D-6E8A-4147-A177-3AD203B41FA5}">
                      <a16:colId xmlns:a16="http://schemas.microsoft.com/office/drawing/2014/main" val="3162899290"/>
                    </a:ext>
                  </a:extLst>
                </a:gridCol>
                <a:gridCol w="1064992">
                  <a:extLst>
                    <a:ext uri="{9D8B030D-6E8A-4147-A177-3AD203B41FA5}">
                      <a16:colId xmlns:a16="http://schemas.microsoft.com/office/drawing/2014/main" val="4114905659"/>
                    </a:ext>
                  </a:extLst>
                </a:gridCol>
              </a:tblGrid>
              <a:tr h="4444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Group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Receipt of  GCC, OR (95% CI)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087602"/>
                  </a:ext>
                </a:extLst>
              </a:tr>
              <a:tr h="3019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Social Vulnerability Index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084452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Low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1.46 (1.42 – 1.50)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039686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Average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Ref.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074340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0.64 (0.63 – 0.66)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0709787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Race and ethnicity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667479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NH White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Ref.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8760583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NH Black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0.85 (0.82 – 0.87)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0.016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541534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Hispanic (All Races)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0.68 (0.66 – 0.70)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2049666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Insurance status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2538752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Uninsured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0.97 (0.90 – 1.03)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0.051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52511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Private Insurance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1.07 (1.03 – 1.10)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0792810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Medicaid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Ref.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709314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CoC-Accreditation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694364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Non-CoC-Accredited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Ref.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6618111"/>
                  </a:ext>
                </a:extLst>
              </a:tr>
              <a:tr h="272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CoC-Accredited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2.62 (2.56 – 2.67)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54869"/>
                  </a:ext>
                </a:extLst>
              </a:tr>
            </a:tbl>
          </a:graphicData>
        </a:graphic>
      </p:graphicFrame>
      <p:pic>
        <p:nvPicPr>
          <p:cNvPr id="34" name="Audio 33">
            <a:extLst>
              <a:ext uri="{FF2B5EF4-FFF2-40B4-BE49-F238E27FC236}">
                <a16:creationId xmlns:a16="http://schemas.microsoft.com/office/drawing/2014/main" id="{49A9E151-D0E6-306C-FBEC-AAB0D7C03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1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88"/>
    </mc:Choice>
    <mc:Fallback xmlns="">
      <p:transition spd="slow" advTm="37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_Option 1">
  <a:themeElements>
    <a:clrScheme name="Cancer Programs">
      <a:dk1>
        <a:srgbClr val="000000"/>
      </a:dk1>
      <a:lt1>
        <a:srgbClr val="FFFFFF"/>
      </a:lt1>
      <a:dk2>
        <a:srgbClr val="1F497D"/>
      </a:dk2>
      <a:lt2>
        <a:srgbClr val="FEF6E3"/>
      </a:lt2>
      <a:accent1>
        <a:srgbClr val="1A3875"/>
      </a:accent1>
      <a:accent2>
        <a:srgbClr val="E91F00"/>
      </a:accent2>
      <a:accent3>
        <a:srgbClr val="8AA3B0"/>
      </a:accent3>
      <a:accent4>
        <a:srgbClr val="0082B8"/>
      </a:accent4>
      <a:accent5>
        <a:srgbClr val="492436"/>
      </a:accent5>
      <a:accent6>
        <a:srgbClr val="D6DFE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_Option 2">
  <a:themeElements>
    <a:clrScheme name="Cancer Programs">
      <a:dk1>
        <a:srgbClr val="000000"/>
      </a:dk1>
      <a:lt1>
        <a:srgbClr val="FFFFFF"/>
      </a:lt1>
      <a:dk2>
        <a:srgbClr val="1F497D"/>
      </a:dk2>
      <a:lt2>
        <a:srgbClr val="FEF6E3"/>
      </a:lt2>
      <a:accent1>
        <a:srgbClr val="1A3875"/>
      </a:accent1>
      <a:accent2>
        <a:srgbClr val="E91F00"/>
      </a:accent2>
      <a:accent3>
        <a:srgbClr val="8AA3B0"/>
      </a:accent3>
      <a:accent4>
        <a:srgbClr val="0082B8"/>
      </a:accent4>
      <a:accent5>
        <a:srgbClr val="492436"/>
      </a:accent5>
      <a:accent6>
        <a:srgbClr val="D6DFE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llout Slide with Watermark">
  <a:themeElements>
    <a:clrScheme name="Cancer Programs">
      <a:dk1>
        <a:srgbClr val="000000"/>
      </a:dk1>
      <a:lt1>
        <a:srgbClr val="FFFFFF"/>
      </a:lt1>
      <a:dk2>
        <a:srgbClr val="1F497D"/>
      </a:dk2>
      <a:lt2>
        <a:srgbClr val="FEF6E3"/>
      </a:lt2>
      <a:accent1>
        <a:srgbClr val="1A3875"/>
      </a:accent1>
      <a:accent2>
        <a:srgbClr val="E91F00"/>
      </a:accent2>
      <a:accent3>
        <a:srgbClr val="8AA3B0"/>
      </a:accent3>
      <a:accent4>
        <a:srgbClr val="0082B8"/>
      </a:accent4>
      <a:accent5>
        <a:srgbClr val="492436"/>
      </a:accent5>
      <a:accent6>
        <a:srgbClr val="D6DFE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ody Slides">
  <a:themeElements>
    <a:clrScheme name="Cancer">
      <a:dk1>
        <a:srgbClr val="000000"/>
      </a:dk1>
      <a:lt1>
        <a:srgbClr val="FFFFFF"/>
      </a:lt1>
      <a:dk2>
        <a:srgbClr val="1F497D"/>
      </a:dk2>
      <a:lt2>
        <a:srgbClr val="FEF6E3"/>
      </a:lt2>
      <a:accent1>
        <a:srgbClr val="1A3875"/>
      </a:accent1>
      <a:accent2>
        <a:srgbClr val="E91F00"/>
      </a:accent2>
      <a:accent3>
        <a:srgbClr val="8AA3B0"/>
      </a:accent3>
      <a:accent4>
        <a:srgbClr val="0082B8"/>
      </a:accent4>
      <a:accent5>
        <a:srgbClr val="492436"/>
      </a:accent5>
      <a:accent6>
        <a:srgbClr val="D6DFE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Cancer Programs">
      <a:dk1>
        <a:srgbClr val="000000"/>
      </a:dk1>
      <a:lt1>
        <a:srgbClr val="FFFFFF"/>
      </a:lt1>
      <a:dk2>
        <a:srgbClr val="1F497D"/>
      </a:dk2>
      <a:lt2>
        <a:srgbClr val="FEF6E3"/>
      </a:lt2>
      <a:accent1>
        <a:srgbClr val="1A3875"/>
      </a:accent1>
      <a:accent2>
        <a:srgbClr val="E91F00"/>
      </a:accent2>
      <a:accent3>
        <a:srgbClr val="8AA3B0"/>
      </a:accent3>
      <a:accent4>
        <a:srgbClr val="0082B8"/>
      </a:accent4>
      <a:accent5>
        <a:srgbClr val="492436"/>
      </a:accent5>
      <a:accent6>
        <a:srgbClr val="D6DFE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711</Words>
  <Application>Microsoft Office PowerPoint</Application>
  <PresentationFormat>Widescreen</PresentationFormat>
  <Paragraphs>167</Paragraphs>
  <Slides>14</Slides>
  <Notes>14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Title Slide_Option 1</vt:lpstr>
      <vt:lpstr>Title Slide_Option 2</vt:lpstr>
      <vt:lpstr>Callout Slide with Watermark</vt:lpstr>
      <vt:lpstr>Body Slides</vt:lpstr>
      <vt:lpstr>Custom Design</vt:lpstr>
      <vt:lpstr>PowerPoint Presentation</vt:lpstr>
      <vt:lpstr>Background</vt:lpstr>
      <vt:lpstr>Methods</vt:lpstr>
      <vt:lpstr>Social Vulnerability Index</vt:lpstr>
      <vt:lpstr>PowerPoint Presentation</vt:lpstr>
      <vt:lpstr>Guideline-Concordant Care Definitions </vt:lpstr>
      <vt:lpstr>Patient Sociodemographic Characteristics</vt:lpstr>
      <vt:lpstr>Receipt of Guideline-Concordant Care</vt:lpstr>
      <vt:lpstr>Multivariable adjusted odds ratio for receipt of GCC</vt:lpstr>
      <vt:lpstr>Receipt of GCC in high SVI subtheme groups</vt:lpstr>
      <vt:lpstr>Association between SVI and adjusted probability of receiving GCC by CoC accreditation status</vt:lpstr>
      <vt:lpstr>Limitations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Eliana Goldstein</dc:creator>
  <cp:lastModifiedBy>Melissa Leeb</cp:lastModifiedBy>
  <cp:revision>3</cp:revision>
  <dcterms:created xsi:type="dcterms:W3CDTF">2022-08-24T20:32:50Z</dcterms:created>
  <dcterms:modified xsi:type="dcterms:W3CDTF">2024-10-15T12:15:56Z</dcterms:modified>
</cp:coreProperties>
</file>