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79" r:id="rId5"/>
    <p:sldMasterId id="2147483661" r:id="rId6"/>
    <p:sldMasterId id="2147483689" r:id="rId7"/>
    <p:sldMasterId id="2147483691" r:id="rId8"/>
    <p:sldMasterId id="2147483740" r:id="rId9"/>
  </p:sldMasterIdLst>
  <p:notesMasterIdLst>
    <p:notesMasterId r:id="rId35"/>
  </p:notesMasterIdLst>
  <p:sldIdLst>
    <p:sldId id="256" r:id="rId10"/>
    <p:sldId id="331" r:id="rId11"/>
    <p:sldId id="347" r:id="rId12"/>
    <p:sldId id="345" r:id="rId13"/>
    <p:sldId id="268" r:id="rId14"/>
    <p:sldId id="336" r:id="rId15"/>
    <p:sldId id="274" r:id="rId16"/>
    <p:sldId id="337" r:id="rId17"/>
    <p:sldId id="338" r:id="rId18"/>
    <p:sldId id="257" r:id="rId19"/>
    <p:sldId id="282" r:id="rId20"/>
    <p:sldId id="299" r:id="rId21"/>
    <p:sldId id="339" r:id="rId22"/>
    <p:sldId id="302" r:id="rId23"/>
    <p:sldId id="349" r:id="rId24"/>
    <p:sldId id="340" r:id="rId25"/>
    <p:sldId id="334" r:id="rId26"/>
    <p:sldId id="314" r:id="rId27"/>
    <p:sldId id="264" r:id="rId28"/>
    <p:sldId id="343" r:id="rId29"/>
    <p:sldId id="344" r:id="rId30"/>
    <p:sldId id="267" r:id="rId31"/>
    <p:sldId id="341" r:id="rId32"/>
    <p:sldId id="348" r:id="rId33"/>
    <p:sldId id="346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BF4665-36E3-B35B-915D-1DDCFEFD2014}" name="Julie Cwik" initials="JC" userId="S::jcwik@facs.org::c760debf-6a69-441c-8f38-77c5fc6f10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525"/>
    <a:srgbClr val="BF291F"/>
    <a:srgbClr val="32607D"/>
    <a:srgbClr val="102146"/>
    <a:srgbClr val="080B38"/>
    <a:srgbClr val="0F2144"/>
    <a:srgbClr val="FF0000"/>
    <a:srgbClr val="787878"/>
    <a:srgbClr val="0032A2"/>
    <a:srgbClr val="D9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0E45E-92FF-49F7-8C16-237B8587D997}" v="3" dt="2025-03-13T23:13:51.987"/>
    <p1510:client id="{C6BE3B0C-CA7F-5E39-9851-D83FC7731FA7}" v="96" dt="2025-03-13T17:57:11.627"/>
    <p1510:client id="{EB21AEF0-C9CD-E4B5-A5AC-03130A7BDD05}" v="51" dt="2025-03-13T23:56:53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8" y="4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Some will be mandatory pre course – not sure which those are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7F47-C0AC-5140-AA7A-FE9D19A651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D2BFB59-D151-3B42-8804-DA038914B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50"/>
            <a:ext cx="8305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97B25E-7AD0-2141-A0D1-A716EA4D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67125"/>
            <a:ext cx="8305800" cy="112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30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D2BFB59-D151-3B42-8804-DA038914B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305800" cy="993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Divider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97B25E-7AD0-2141-A0D1-A716EA4DB1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447925"/>
            <a:ext cx="8305800" cy="14303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3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FEFFF6-B485-B863-AD76-2E9EAAB9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3950"/>
            <a:ext cx="8229600" cy="3048000"/>
          </a:xfrm>
          <a:prstGeom prst="rect">
            <a:avLst/>
          </a:prstGeom>
        </p:spPr>
        <p:txBody>
          <a:bodyPr lIns="91440"/>
          <a:lstStyle>
            <a:lvl1pPr marL="0" indent="0">
              <a:buNone/>
              <a:defRPr sz="1800" baseline="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97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CA3-EFD8-0920-A3B7-EB2DE665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DB83C-94B7-EA98-78AE-A797481E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AD11-DCFF-3D66-F2AE-9DF79B89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241F-65DC-A140-C6B2-969B3B90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BD9C6-98B9-1906-9F38-C1B753C0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4A3B-ED28-96E4-5C4D-03E7453C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75AF-78FB-8CDF-6B35-4F54E1661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1AE3-BA8D-B7CC-D325-608EF56D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1DEC9-A2E5-8223-D497-4C8FCCFF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7BA7B-1DA2-94BA-50F0-A75CFFE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9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6E78-8325-BE73-C0BF-864A23FC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20E38-A07A-A849-9F37-C62C746F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D8C3-30A8-BD90-B83F-4C3993EF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C0B1-801B-A681-5878-394DCE62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286F0-21ED-F17F-7B08-44085628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7A3A-DAE2-9471-6E0C-75C9BBB3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A6EE-22E7-22DC-F7A5-FFB73FB4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62D70-D5B5-256D-383E-686D72CA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013C-AAEC-14AF-8C49-38F91F0C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91C22-3CB6-F568-BD21-0F08036E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4549D-6F02-8445-4F9C-876EE79D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AA60-1F6F-CE10-225A-DE773A08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715DD-DDD8-EC76-F356-A2971EF5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392B8-1B2C-201A-2387-B66CBAC2F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3376-DEB6-8F99-3EB7-41EEFD2A8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F0DAC-FA83-615F-8C61-EC23CF0F3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88C94-8ABE-0872-7957-B7997D62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E44F4-896A-BD1D-9786-05D6EC30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8CA14-CD4E-955C-2863-CE511884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40DE-FC0C-6B99-9C3B-95C3DB2F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9DFE5-01C2-DDE5-88B0-EA945448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96225-2743-77DC-E25F-FBAE8112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24C6-BA04-FC67-D548-82AC311F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CBECB-1C6C-C2F9-6F66-45D94796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FA7F6-CEB5-CDB8-2F55-551D8E43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DF670-B0B4-A42A-73BA-8420EC1D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4CA3-7ED0-E84B-D997-40724AB8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A74C-6105-59F5-8E80-23128CD9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3F6E-0BD8-29A9-6E22-91BBE72A3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08F8C-5750-8BD3-C641-9794007A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A14BE-2E1C-9B1D-2D2D-EAD3FAAA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36EB-9AFE-609F-2ACC-7C2AB996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D2BFB59-D151-3B42-8804-DA038914B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305800" cy="993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Divider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97B25E-7AD0-2141-A0D1-A716EA4DB1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447925"/>
            <a:ext cx="8305800" cy="14303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3606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C085-85A6-2BD8-1683-C1B611CE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C13A3-6B79-C0B8-12A3-4A6DF5B6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C0F7-9497-4A92-5743-CFAADE9A1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DE11D-FA5F-0819-5434-C96CDE0F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C630-4D18-E5CA-7E93-DAB6C128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4429-0099-A729-14C6-ABB2414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F93A-100A-2711-74A5-EBB459F4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B2F5F-0AEF-5785-FF0B-E1CE53D53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4124-FBE3-FB88-F685-B5DDD2FC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9195A-E676-0163-1BB2-64DF17D9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931B-98EC-29C3-1BCA-8F246868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8B3B2-43D7-7944-C300-38E5BF024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BE8D4-4972-51F7-F35E-31AB363A3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43C2-6693-171D-E816-853E4483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3BB6-5525-353B-A036-E03CE86C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AE51-860E-0605-4A71-C77A2A4D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C12-0B31-F446-A0B9-6062FDE5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013"/>
            <a:ext cx="8229600" cy="31067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935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C17-FB60-364D-955D-2B1D2622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1413"/>
            <a:ext cx="4114800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 baseline="0">
                <a:solidFill>
                  <a:srgbClr val="FFA300"/>
                </a:solidFill>
              </a:defRPr>
            </a:lvl1pPr>
            <a:lvl2pPr>
              <a:defRPr sz="21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02F945-D9C8-4A52-2795-C679AE2445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141413"/>
            <a:ext cx="4114800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 baseline="0">
                <a:solidFill>
                  <a:srgbClr val="FFA300"/>
                </a:solidFill>
              </a:defRPr>
            </a:lvl1pPr>
            <a:lvl2pPr>
              <a:defRPr sz="21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57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03A1-4DDA-7D4E-9CB0-5192460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1775" cy="466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baseline="0">
                <a:solidFill>
                  <a:srgbClr val="FFA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33550"/>
            <a:ext cx="4041775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D7D76-38C7-5143-8472-897199D0D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00150"/>
            <a:ext cx="4057650" cy="466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baseline="0">
                <a:solidFill>
                  <a:srgbClr val="FFA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169B5-0FF4-9C4E-9668-5C5D1BA1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33550"/>
            <a:ext cx="4057650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38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125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0E05-4010-C240-9BB7-3D354642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799012" cy="3735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F011DA-ED52-174D-8273-CF94D15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3122613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aseline="0">
                <a:solidFill>
                  <a:srgbClr val="FFA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1B2EB1E-BA5D-FF42-B850-90F8C392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7349"/>
            <a:ext cx="3122613" cy="280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31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8F46-DE51-2945-8A97-F95152C5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3122613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aseline="0">
                <a:solidFill>
                  <a:srgbClr val="FFA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AC003-8764-8F4C-A73C-4DFC12EC9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799012" cy="3735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BA6C3-7C9E-2D40-B1BA-E8B374377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7349"/>
            <a:ext cx="3122613" cy="280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87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C12-0B31-F446-A0B9-6062FDE5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013"/>
            <a:ext cx="8229600" cy="310673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490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358716" y="18308"/>
            <a:ext cx="8433720" cy="812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358752" y="1059656"/>
            <a:ext cx="8380014" cy="28086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9188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C17-FB60-364D-955D-2B1D2622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1413"/>
            <a:ext cx="4114800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 baseline="0">
                <a:solidFill>
                  <a:srgbClr val="FFA300"/>
                </a:solidFill>
              </a:defRPr>
            </a:lvl1pPr>
            <a:lvl2pPr>
              <a:defRPr sz="21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02F945-D9C8-4A52-2795-C679AE2445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141413"/>
            <a:ext cx="4114800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 baseline="0">
                <a:solidFill>
                  <a:srgbClr val="FFA300"/>
                </a:solidFill>
              </a:defRPr>
            </a:lvl1pPr>
            <a:lvl2pPr>
              <a:defRPr sz="21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51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03A1-4DDA-7D4E-9CB0-5192460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1775" cy="466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baseline="0">
                <a:solidFill>
                  <a:srgbClr val="FFA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33550"/>
            <a:ext cx="4041775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D7D76-38C7-5143-8472-897199D0D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00150"/>
            <a:ext cx="4057650" cy="466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baseline="0">
                <a:solidFill>
                  <a:srgbClr val="FFA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169B5-0FF4-9C4E-9668-5C5D1BA1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33550"/>
            <a:ext cx="4057650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6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1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0E05-4010-C240-9BB7-3D354642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799012" cy="3735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F011DA-ED52-174D-8273-CF94D15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3122613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aseline="0">
                <a:solidFill>
                  <a:srgbClr val="FFA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1B2EB1E-BA5D-FF42-B850-90F8C392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7349"/>
            <a:ext cx="3122613" cy="280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8F46-DE51-2945-8A97-F95152C5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3122613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aseline="0">
                <a:solidFill>
                  <a:srgbClr val="FFA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AC003-8764-8F4C-A73C-4DFC12EC9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799012" cy="3735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BA6C3-7C9E-2D40-B1BA-E8B374377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7349"/>
            <a:ext cx="3122613" cy="280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94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BD6A0-5E2F-7F05-A6F7-458783C938F8}"/>
              </a:ext>
            </a:extLst>
          </p:cNvPr>
          <p:cNvSpPr txBox="1"/>
          <p:nvPr userDrawn="1"/>
        </p:nvSpPr>
        <p:spPr>
          <a:xfrm>
            <a:off x="381000" y="4629150"/>
            <a:ext cx="8229600" cy="3016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80" b="0" i="0">
              <a:solidFill>
                <a:schemeClr val="bg1"/>
              </a:solidFill>
              <a:effectLst/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0" b="0" i="0">
                <a:solidFill>
                  <a:schemeClr val="bg1"/>
                </a:solidFill>
                <a:effectLst/>
                <a:latin typeface="Figtree" pitchFamily="2" charset="0"/>
              </a:rPr>
              <a:t>© American College of Surgeons 2024–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18535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17E4B8-4B6E-73F6-4382-39C444C2D290}"/>
              </a:ext>
            </a:extLst>
          </p:cNvPr>
          <p:cNvSpPr txBox="1"/>
          <p:nvPr userDrawn="1"/>
        </p:nvSpPr>
        <p:spPr>
          <a:xfrm>
            <a:off x="381000" y="4107147"/>
            <a:ext cx="8229600" cy="3016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80" b="0" i="0">
              <a:solidFill>
                <a:schemeClr val="bg2">
                  <a:lumMod val="50000"/>
                </a:schemeClr>
              </a:solidFill>
              <a:effectLst/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0" b="0" i="0">
                <a:solidFill>
                  <a:schemeClr val="bg2">
                    <a:lumMod val="50000"/>
                  </a:schemeClr>
                </a:solidFill>
                <a:effectLst/>
                <a:latin typeface="Figtree" pitchFamily="2" charset="0"/>
              </a:rPr>
              <a:t>© American College of Surgeons 2024–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20690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233D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C96FB8-A056-8F2A-14DB-BE9A5CA643CC}"/>
              </a:ext>
            </a:extLst>
          </p:cNvPr>
          <p:cNvSpPr txBox="1"/>
          <p:nvPr userDrawn="1"/>
        </p:nvSpPr>
        <p:spPr>
          <a:xfrm>
            <a:off x="381000" y="4107147"/>
            <a:ext cx="8229600" cy="3016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80" b="0" i="0">
              <a:solidFill>
                <a:schemeClr val="bg2">
                  <a:lumMod val="50000"/>
                </a:schemeClr>
              </a:solidFill>
              <a:effectLst/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0" b="0" i="0">
                <a:solidFill>
                  <a:schemeClr val="bg2">
                    <a:lumMod val="50000"/>
                  </a:schemeClr>
                </a:solidFill>
                <a:effectLst/>
                <a:latin typeface="Figtree" pitchFamily="2" charset="0"/>
              </a:rPr>
              <a:t>© American College of Surgeons 2024–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3805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33D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D10C6A5-5C31-22BE-7A41-3D5551CE79BA}"/>
              </a:ext>
            </a:extLst>
          </p:cNvPr>
          <p:cNvSpPr txBox="1">
            <a:spLocks/>
          </p:cNvSpPr>
          <p:nvPr userDrawn="1"/>
        </p:nvSpPr>
        <p:spPr>
          <a:xfrm>
            <a:off x="381000" y="432143"/>
            <a:ext cx="8229600" cy="67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33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Disclosure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FE977-EE76-B842-C18E-65DE79A1A9F5}"/>
              </a:ext>
            </a:extLst>
          </p:cNvPr>
          <p:cNvSpPr txBox="1"/>
          <p:nvPr userDrawn="1"/>
        </p:nvSpPr>
        <p:spPr>
          <a:xfrm>
            <a:off x="381000" y="4107147"/>
            <a:ext cx="8229600" cy="3016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0" b="0" i="0">
                <a:solidFill>
                  <a:schemeClr val="bg2">
                    <a:lumMod val="50000"/>
                  </a:schemeClr>
                </a:solidFill>
                <a:effectLst/>
                <a:latin typeface="Figtree" pitchFamily="2" charset="0"/>
              </a:rPr>
              <a:t>© American College of Surgeons 2024– Content cannot be reproduced or repurposed without written permission of the American College of Surgeons.</a:t>
            </a:r>
          </a:p>
          <a:p>
            <a:r>
              <a:rPr lang="en-US" sz="680" b="0" i="0" baseline="0">
                <a:solidFill>
                  <a:schemeClr val="bg2">
                    <a:lumMod val="75000"/>
                  </a:schemeClr>
                </a:solidFill>
                <a:effectLst/>
                <a:latin typeface="Figtree" pitchFamily="2" charset="0"/>
              </a:rPr>
              <a:t>The opinions expressed in these presentations are those of the individual participants and not necessarily those of the American College of Surgeons.</a:t>
            </a:r>
            <a:endParaRPr lang="en-US" sz="680" b="0" i="0" baseline="0">
              <a:solidFill>
                <a:schemeClr val="bg2">
                  <a:lumMod val="75000"/>
                </a:schemeClr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33D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B8257-FAFB-CF0C-B006-0AC74913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FC74-DAFD-C429-24C9-48DE1E70C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7DF49-E6DE-6C41-64C9-03C61AED8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A12D-A8BF-47E1-8E1F-322AB499B9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DBA1-D345-7E6F-0EB7-D1430CE5C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BA6AF-E341-6805-B0DF-7052C627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CA17-3E89-4A27-99BD-41A69939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C96FB8-A056-8F2A-14DB-BE9A5CA643CC}"/>
              </a:ext>
            </a:extLst>
          </p:cNvPr>
          <p:cNvSpPr txBox="1"/>
          <p:nvPr userDrawn="1"/>
        </p:nvSpPr>
        <p:spPr>
          <a:xfrm>
            <a:off x="381000" y="4107147"/>
            <a:ext cx="8229600" cy="3016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80" b="0" i="0">
              <a:solidFill>
                <a:schemeClr val="bg2">
                  <a:lumMod val="50000"/>
                </a:schemeClr>
              </a:solidFill>
              <a:effectLst/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0" b="0" i="0">
                <a:solidFill>
                  <a:schemeClr val="bg2">
                    <a:lumMod val="50000"/>
                  </a:schemeClr>
                </a:solidFill>
                <a:effectLst/>
                <a:latin typeface="Figtree" pitchFamily="2" charset="0"/>
              </a:rPr>
              <a:t>© American College of Surgeons 2024–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185702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33D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6D94-A96E-9615-C3AD-AAD370B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34" y="2846916"/>
            <a:ext cx="4965700" cy="9937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What a Coordinator Needs to Know about the 11th Edition</a:t>
            </a:r>
          </a:p>
        </p:txBody>
      </p:sp>
    </p:spTree>
    <p:extLst>
      <p:ext uri="{BB962C8B-B14F-4D97-AF65-F5344CB8AC3E}">
        <p14:creationId xmlns:p14="http://schemas.microsoft.com/office/powerpoint/2010/main" val="228428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898CA-C414-A457-E9E0-CDD59654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739" y="-34680"/>
            <a:ext cx="3048000" cy="9937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Helvetica"/>
                <a:cs typeface="Helvetica"/>
              </a:rPr>
              <a:t>Manuals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445EC-8072-0476-CC63-4E4ECFA6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08" y="627885"/>
            <a:ext cx="2121408" cy="27466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blue cover with a globe and text&#10;&#10;AI-generated content may be incorrect.">
            <a:extLst>
              <a:ext uri="{FF2B5EF4-FFF2-40B4-BE49-F238E27FC236}">
                <a16:creationId xmlns:a16="http://schemas.microsoft.com/office/drawing/2014/main" id="{85DCCCAF-06E5-2708-CF5B-3AD0A81ED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629161"/>
            <a:ext cx="2121408" cy="2745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68858-30FD-2E74-7DFB-0FE19105B474}"/>
              </a:ext>
            </a:extLst>
          </p:cNvPr>
          <p:cNvSpPr txBox="1"/>
          <p:nvPr/>
        </p:nvSpPr>
        <p:spPr>
          <a:xfrm>
            <a:off x="557784" y="1031703"/>
            <a:ext cx="3328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/>
                <a:cs typeface="Helvetica" panose="020B0604020202020204"/>
              </a:rPr>
              <a:t>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/>
                <a:cs typeface="Helvetica" panose="020B0604020202020204"/>
              </a:rPr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/>
                <a:cs typeface="Helvetica" panose="020B0604020202020204"/>
              </a:rPr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/>
                <a:cs typeface="Helvetica" panose="020B0604020202020204"/>
              </a:rPr>
              <a:t>Instructor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/>
                <a:cs typeface="Helvetica" panose="020B0604020202020204"/>
              </a:rPr>
              <a:t>Refresher Course</a:t>
            </a:r>
          </a:p>
        </p:txBody>
      </p:sp>
    </p:spTree>
    <p:extLst>
      <p:ext uri="{BB962C8B-B14F-4D97-AF65-F5344CB8AC3E}">
        <p14:creationId xmlns:p14="http://schemas.microsoft.com/office/powerpoint/2010/main" val="392930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659-A42D-379D-8B02-4ABB4DD2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214954"/>
            <a:ext cx="8229600" cy="620712"/>
          </a:xfrm>
        </p:spPr>
        <p:txBody>
          <a:bodyPr/>
          <a:lstStyle/>
          <a:p>
            <a:r>
              <a:rPr lang="en-US" sz="3200"/>
              <a:t>Interactive Discussions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25BB3-AAA7-C827-0007-E8665FF58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67" y="214954"/>
            <a:ext cx="3297766" cy="37832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926951-2848-E6D0-9134-46197BE2ACB6}"/>
              </a:ext>
            </a:extLst>
          </p:cNvPr>
          <p:cNvSpPr txBox="1">
            <a:spLocks/>
          </p:cNvSpPr>
          <p:nvPr/>
        </p:nvSpPr>
        <p:spPr>
          <a:xfrm>
            <a:off x="381000" y="891442"/>
            <a:ext cx="5521516" cy="310673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/>
              <a:t>16 All new slide sets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/>
              <a:t>Extensive instructor notes / guides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/>
              <a:t>Optional advanced material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/>
              <a:t>Optional specialty material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/>
              <a:t>Weave concept (covered tomorrow)</a:t>
            </a:r>
          </a:p>
        </p:txBody>
      </p:sp>
    </p:spTree>
    <p:extLst>
      <p:ext uri="{BB962C8B-B14F-4D97-AF65-F5344CB8AC3E}">
        <p14:creationId xmlns:p14="http://schemas.microsoft.com/office/powerpoint/2010/main" val="369879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7635-8915-9352-E0FE-5B1DEEDC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223838"/>
            <a:ext cx="8229600" cy="660929"/>
          </a:xfrm>
        </p:spPr>
        <p:txBody>
          <a:bodyPr lIns="91440" tIns="45720" rIns="91440" bIns="45720" anchor="t"/>
          <a:lstStyle/>
          <a:p>
            <a:r>
              <a:rPr lang="en-US" sz="3200" dirty="0">
                <a:latin typeface="Helvetica"/>
                <a:cs typeface="Helvetica"/>
              </a:rPr>
              <a:t>Hybrid Course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3B34-7D02-F6AA-C9AE-23D8C841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865"/>
            <a:ext cx="7029450" cy="120173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Helvetica"/>
                <a:cs typeface="Helvetica"/>
              </a:rPr>
              <a:t>24 all new modules (mandatory and elective)</a:t>
            </a:r>
          </a:p>
          <a:p>
            <a:r>
              <a:rPr lang="en-US" dirty="0">
                <a:latin typeface="Helvetica"/>
                <a:cs typeface="Helvetica"/>
              </a:rPr>
              <a:t>All new instructional design creations</a:t>
            </a:r>
          </a:p>
          <a:p>
            <a:r>
              <a:rPr lang="en-US" dirty="0">
                <a:latin typeface="Helvetica"/>
                <a:cs typeface="Helvetica"/>
              </a:rPr>
              <a:t>Compatible with learning management system</a:t>
            </a:r>
          </a:p>
          <a:p>
            <a:r>
              <a:rPr lang="en-US" dirty="0">
                <a:latin typeface="Helvetica"/>
                <a:cs typeface="Helvetica"/>
              </a:rPr>
              <a:t>Match in person Interactive Discussions, with some added optional modules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6504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0532-5860-8C2B-921F-B466C626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EE48-C1A8-8DA3-1F98-5414C8EF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99483"/>
            <a:ext cx="8229600" cy="620712"/>
          </a:xfrm>
        </p:spPr>
        <p:txBody>
          <a:bodyPr/>
          <a:lstStyle/>
          <a:p>
            <a:r>
              <a:rPr lang="en-US" sz="3200"/>
              <a:t>Skills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88E2-8DD6-27A5-D09D-3EE7617D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3" y="720195"/>
            <a:ext cx="5482168" cy="321801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Initial Assessment/Pretest Review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Airway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Breathing/Surgical Airway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Circulation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Disability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>
                <a:latin typeface="Helvetica"/>
                <a:cs typeface="Helvetica"/>
              </a:rPr>
              <a:t>Secondary Survey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Triage/Adjuncts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1DD87-DC24-A3CA-615F-A5510495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F8AD-E86E-84E5-EB23-E1251208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99483"/>
            <a:ext cx="8229600" cy="620712"/>
          </a:xfrm>
        </p:spPr>
        <p:txBody>
          <a:bodyPr/>
          <a:lstStyle/>
          <a:p>
            <a:r>
              <a:rPr lang="en-US" sz="3200"/>
              <a:t>Skills Stations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1BC1-A34A-4DC1-1BE8-98AC59A7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8" y="962744"/>
            <a:ext cx="8229599" cy="32180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Slide deck format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/>
              <a:t>Curriculum, equipment, options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/>
              <a:t>Extensive printable notes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/>
              <a:t>When and how to use stepwise training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/>
              <a:t>Maintained ABCDE organization</a:t>
            </a:r>
            <a:r>
              <a:rPr lang="en-US" sz="2000"/>
              <a:t>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800" i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Skill options based on practice environment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567443-38CF-C594-A8FC-02A6959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66" y="339309"/>
            <a:ext cx="2882900" cy="16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4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288C2-11A6-6BF4-47E7-A9196A0EA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1F27-37A2-6CC4-1DC3-9AAA589D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99483"/>
            <a:ext cx="8229600" cy="620712"/>
          </a:xfrm>
        </p:spPr>
        <p:txBody>
          <a:bodyPr/>
          <a:lstStyle/>
          <a:p>
            <a:r>
              <a:rPr lang="en-US" sz="3200"/>
              <a:t>Skills Stations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DF638-EA9E-1EF7-7C6E-5901C76A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5" y="829394"/>
            <a:ext cx="8229599" cy="32180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Selected skill practice  will be conducted using the multi-step model for teaching psychomotor skills (know, see, hear, say, do, review).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Pre-course video review accomplished the “know”, “see”, and “hear” steps.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Therefore, the Instructor starts at the “say” step by facilitating the learners to narrate the procedure while the instructor either performs a live demonstration or shows selected portions of the 2.5 minute video (embedded above) with sound off.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Next, each learner practices the skill (“do”) with other learners narrating (if they have not yet done so), accompanied by Instructor feedback (“review”).</a:t>
            </a:r>
          </a:p>
        </p:txBody>
      </p:sp>
    </p:spTree>
    <p:extLst>
      <p:ext uri="{BB962C8B-B14F-4D97-AF65-F5344CB8AC3E}">
        <p14:creationId xmlns:p14="http://schemas.microsoft.com/office/powerpoint/2010/main" val="305128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E007E-C48D-6FC3-9391-459F391E6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4557-4C92-2E64-D907-3ABCD988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99483"/>
            <a:ext cx="8229600" cy="620712"/>
          </a:xfrm>
        </p:spPr>
        <p:txBody>
          <a:bodyPr/>
          <a:lstStyle/>
          <a:p>
            <a:r>
              <a:rPr lang="en-US" sz="3200"/>
              <a:t>Skills Stations:  Learning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3468-4B8D-0F63-0CFD-289E613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3" y="720195"/>
            <a:ext cx="5482168" cy="321801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Initial Assessment/Pretest Review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Airway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Breathing/Surgical Airway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Circulation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Disability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>
                <a:latin typeface="Helvetica"/>
                <a:cs typeface="Helvetica"/>
              </a:rPr>
              <a:t>Secondary Survey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Triage/Adjuncts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1F5C-15ED-A1B8-6805-853CE3DF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7E51-5F12-37CA-7DCD-9FED7D98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107950"/>
            <a:ext cx="6125441" cy="620712"/>
          </a:xfrm>
        </p:spPr>
        <p:txBody>
          <a:bodyPr lIns="91440" tIns="45720" rIns="91440" bIns="45720" anchor="t"/>
          <a:lstStyle/>
          <a:p>
            <a:r>
              <a:rPr lang="en-US" sz="3200">
                <a:latin typeface="Helvetica"/>
                <a:cs typeface="Helvetica"/>
              </a:rPr>
              <a:t>Videos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499F2-833A-498F-8B48-36A885036D22}"/>
              </a:ext>
            </a:extLst>
          </p:cNvPr>
          <p:cNvSpPr txBox="1"/>
          <p:nvPr/>
        </p:nvSpPr>
        <p:spPr>
          <a:xfrm>
            <a:off x="311149" y="762212"/>
            <a:ext cx="435821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Motor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Bag-Valve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Orotracheal Intubation / 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Surgical Airway (manikin/cadaver)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Finger and Tube Thoracostomy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Tourniquet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IO Insertion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err="1">
                <a:latin typeface="Helvetica" panose="020B0604020202020204" pitchFamily="34" charset="0"/>
                <a:cs typeface="Helvetica" panose="020B0604020202020204" pitchFamily="34" charset="0"/>
              </a:rPr>
              <a:t>Pelvic</a:t>
            </a: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err="1">
                <a:latin typeface="Helvetica" panose="020B0604020202020204" pitchFamily="34" charset="0"/>
                <a:cs typeface="Helvetica" panose="020B0604020202020204" pitchFamily="34" charset="0"/>
              </a:rPr>
              <a:t>Stabilization</a:t>
            </a: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fr-FR" sz="2000" err="1">
                <a:latin typeface="Helvetica" panose="020B0604020202020204" pitchFamily="34" charset="0"/>
                <a:cs typeface="Helvetica" panose="020B0604020202020204" pitchFamily="34" charset="0"/>
              </a:rPr>
              <a:t>sheet</a:t>
            </a: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/commercial </a:t>
            </a:r>
            <a:r>
              <a:rPr lang="fr-FR" sz="2000" err="1">
                <a:latin typeface="Helvetica" panose="020B0604020202020204" pitchFamily="34" charset="0"/>
                <a:cs typeface="Helvetica" panose="020B0604020202020204" pitchFamily="34" charset="0"/>
              </a:rPr>
              <a:t>device</a:t>
            </a:r>
            <a:r>
              <a:rPr lang="fr-FR" sz="200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A377-A1DA-D070-3C7B-7CA695CCA50A}"/>
              </a:ext>
            </a:extLst>
          </p:cNvPr>
          <p:cNvSpPr txBox="1"/>
          <p:nvPr/>
        </p:nvSpPr>
        <p:spPr>
          <a:xfrm>
            <a:off x="4959348" y="762212"/>
            <a:ext cx="429895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Cognitive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Primary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Team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Neurologic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Trauma Informed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Communicating Serious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Evaluation CXR, PXR, FAST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D506F-767F-F4A2-C53A-4EF4B20F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52D81-9924-C588-327F-AFFB76FE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" y="139173"/>
            <a:ext cx="8229600" cy="620712"/>
          </a:xfrm>
        </p:spPr>
        <p:txBody>
          <a:bodyPr/>
          <a:lstStyle/>
          <a:p>
            <a:r>
              <a:rPr lang="en-US" sz="3200"/>
              <a:t>Initial Assessment Scenarios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AFEBC-5E8B-2FB5-E938-C4E729E9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406" y="890571"/>
            <a:ext cx="5181600" cy="310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Edited scenarios for 11</a:t>
            </a:r>
            <a:r>
              <a:rPr lang="en-US" baseline="30000"/>
              <a:t>th </a:t>
            </a:r>
            <a:r>
              <a:rPr lang="en-US"/>
              <a:t>edition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Weave elements added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Global review of materials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New quick reference guides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/>
              <a:t>ATLS concepts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/>
              <a:t>Setting / Personnel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/>
              <a:t>Injuries / MIST / Patient Course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/>
              <a:t>Additional flow chart format</a:t>
            </a:r>
          </a:p>
        </p:txBody>
      </p:sp>
    </p:spTree>
    <p:extLst>
      <p:ext uri="{BB962C8B-B14F-4D97-AF65-F5344CB8AC3E}">
        <p14:creationId xmlns:p14="http://schemas.microsoft.com/office/powerpoint/2010/main" val="270069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A941-C901-BA86-244B-7A2EB9E89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59AC0-0E5D-8F42-7E91-C4590FCE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</p:spPr>
        <p:txBody>
          <a:bodyPr/>
          <a:lstStyle/>
          <a:p>
            <a:r>
              <a:rPr lang="en-US" sz="3200"/>
              <a:t>MCQ Exams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D73295-9BA0-093E-7EA7-F7D88EA4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7" y="1370357"/>
            <a:ext cx="6748732" cy="2402785"/>
          </a:xfrm>
        </p:spPr>
        <p:txBody>
          <a:bodyPr lIns="91440" tIns="45720" rIns="91440" bIns="45720" anchor="t"/>
          <a:lstStyle/>
          <a:p>
            <a:r>
              <a:rPr lang="en-US"/>
              <a:t>Extensive exam revision by MCQ workgroup</a:t>
            </a:r>
          </a:p>
          <a:p>
            <a:r>
              <a:rPr lang="en-US"/>
              <a:t>Four 40 question tests complete: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latin typeface="Helvetica"/>
                <a:cs typeface="Helvetica"/>
              </a:rPr>
              <a:t>1 pretest –still online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/>
              <a:t>3 post tests</a:t>
            </a:r>
          </a:p>
        </p:txBody>
      </p:sp>
    </p:spTree>
    <p:extLst>
      <p:ext uri="{BB962C8B-B14F-4D97-AF65-F5344CB8AC3E}">
        <p14:creationId xmlns:p14="http://schemas.microsoft.com/office/powerpoint/2010/main" val="34136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2788-7327-9B75-49B7-B7D80386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ACB3-5A16-F6EF-05BF-175AA9B9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492"/>
            <a:ext cx="8229600" cy="881535"/>
          </a:xfrm>
        </p:spPr>
        <p:txBody>
          <a:bodyPr/>
          <a:lstStyle/>
          <a:p>
            <a:r>
              <a:rPr lang="en-US"/>
              <a:t>Speaker(s) have no financial or other disclosures</a:t>
            </a:r>
          </a:p>
        </p:txBody>
      </p:sp>
    </p:spTree>
    <p:extLst>
      <p:ext uri="{BB962C8B-B14F-4D97-AF65-F5344CB8AC3E}">
        <p14:creationId xmlns:p14="http://schemas.microsoft.com/office/powerpoint/2010/main" val="145365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E16B-EE13-DE7F-2773-C10BEE36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560E2-1099-620E-0385-523947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</p:spPr>
        <p:txBody>
          <a:bodyPr/>
          <a:lstStyle/>
          <a:p>
            <a:r>
              <a:rPr lang="en-US" sz="3200"/>
              <a:t>Class Schedule: </a:t>
            </a:r>
            <a:br>
              <a:rPr lang="en-US" sz="3200"/>
            </a:br>
            <a:r>
              <a:rPr lang="en-US" sz="3200"/>
              <a:t>Traditional</a:t>
            </a:r>
          </a:p>
        </p:txBody>
      </p:sp>
      <p:pic>
        <p:nvPicPr>
          <p:cNvPr id="5" name="Content Placeholder 4" descr="A white and black list with black text&#10;&#10;AI-generated content may be incorrect.">
            <a:extLst>
              <a:ext uri="{FF2B5EF4-FFF2-40B4-BE49-F238E27FC236}">
                <a16:creationId xmlns:a16="http://schemas.microsoft.com/office/drawing/2014/main" id="{CA888DF4-5CB5-10AC-5E13-8FC40CBEA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476" y="679451"/>
            <a:ext cx="2389798" cy="3106737"/>
          </a:xfrm>
        </p:spPr>
      </p:pic>
      <p:pic>
        <p:nvPicPr>
          <p:cNvPr id="6" name="Picture 5" descr="A white paper with black text">
            <a:extLst>
              <a:ext uri="{FF2B5EF4-FFF2-40B4-BE49-F238E27FC236}">
                <a16:creationId xmlns:a16="http://schemas.microsoft.com/office/drawing/2014/main" id="{B612E6F3-7CD3-3398-DBA3-9927D4A3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31" y="583405"/>
            <a:ext cx="2559914" cy="33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4F33B-5B10-853B-3406-3084862A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9B0FFE61-6CA8-1189-E20A-74622884D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22" y="78764"/>
            <a:ext cx="3178987" cy="41553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A4F9D76-606E-65FA-7942-ADF1C4D1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</p:spPr>
        <p:txBody>
          <a:bodyPr/>
          <a:lstStyle/>
          <a:p>
            <a:r>
              <a:rPr lang="en-US" sz="3200"/>
              <a:t>Class Schedule: </a:t>
            </a:r>
            <a:br>
              <a:rPr lang="en-US" sz="3200"/>
            </a:br>
            <a:r>
              <a:rPr lang="en-US" sz="320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76122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829A-84D8-2258-494E-F6611FA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-22226"/>
            <a:ext cx="3814969" cy="9937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/>
              <a:t>Launch Timeline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33BC4-E2E5-BBD6-E060-7575F8953512}"/>
              </a:ext>
            </a:extLst>
          </p:cNvPr>
          <p:cNvGrpSpPr/>
          <p:nvPr/>
        </p:nvGrpSpPr>
        <p:grpSpPr>
          <a:xfrm>
            <a:off x="6071600" y="621354"/>
            <a:ext cx="2961414" cy="3564401"/>
            <a:chOff x="4470430" y="1312101"/>
            <a:chExt cx="2961414" cy="3564401"/>
          </a:xfrm>
        </p:grpSpPr>
        <p:pic>
          <p:nvPicPr>
            <p:cNvPr id="13" name="Content Placeholder 10" descr="Rocket with solid fill">
              <a:extLst>
                <a:ext uri="{FF2B5EF4-FFF2-40B4-BE49-F238E27FC236}">
                  <a16:creationId xmlns:a16="http://schemas.microsoft.com/office/drawing/2014/main" id="{5785F0DE-BFC3-5B11-F221-99645A65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546953">
              <a:off x="4760841" y="1312101"/>
              <a:ext cx="2671003" cy="26710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4CD34C-7BF2-28C6-771C-A8B3BA9FE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9179">
              <a:off x="4470430" y="3174702"/>
              <a:ext cx="1701800" cy="1701800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7F8094-9110-37E7-4BA9-22383D70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93" y="1085038"/>
            <a:ext cx="5853023" cy="310673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/>
              <a:t>Traditional Course pilots start April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/>
              <a:t>Hybrid pilots June – July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/>
              <a:t>Traditional Course Launch- August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/>
              <a:t>Multilingual at launch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/>
              <a:t>Hybrid launch by Fall</a:t>
            </a:r>
          </a:p>
        </p:txBody>
      </p:sp>
    </p:spTree>
    <p:extLst>
      <p:ext uri="{BB962C8B-B14F-4D97-AF65-F5344CB8AC3E}">
        <p14:creationId xmlns:p14="http://schemas.microsoft.com/office/powerpoint/2010/main" val="3145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F337-EC9E-4A53-E558-008DB6C3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8377-AD93-B2ED-2D10-3566771C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-22226"/>
            <a:ext cx="3814969" cy="9937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/>
              <a:t>Other Courses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92E16E-7C78-B1F6-14E3-9F6F611B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107" y="1006226"/>
            <a:ext cx="5853023" cy="310673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/>
                <a:cs typeface="Helvetica"/>
              </a:rPr>
              <a:t>Refresher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/>
                <a:cs typeface="Helvetica"/>
              </a:rPr>
              <a:t>Instructor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53522-ABC3-C857-BA9E-FD7D391E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19" y="810366"/>
            <a:ext cx="2235711" cy="29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1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28ED3-1113-FF64-B492-FC52A2C7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25" y="141996"/>
            <a:ext cx="7052093" cy="28143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8FCD64-0133-D8E9-52A0-0625DEDA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82" y="3225551"/>
            <a:ext cx="8186648" cy="877887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Helvetica"/>
                <a:cs typeface="Helvetica"/>
              </a:rPr>
              <a:t>Jimm Dodd, Senior Manager, Stop the Bleed Program</a:t>
            </a:r>
          </a:p>
        </p:txBody>
      </p:sp>
    </p:spTree>
    <p:extLst>
      <p:ext uri="{BB962C8B-B14F-4D97-AF65-F5344CB8AC3E}">
        <p14:creationId xmlns:p14="http://schemas.microsoft.com/office/powerpoint/2010/main" val="106291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F478C-3427-AC80-E030-5AEFBDA9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CD49-9E94-FEDE-7C85-6AB2AFBB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Questions Encouraged! 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F62A09-5636-FE6D-913A-44F5E56F22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4175" y="894557"/>
            <a:ext cx="3286125" cy="3286125"/>
          </a:xfrm>
        </p:spPr>
      </p:pic>
    </p:spTree>
    <p:extLst>
      <p:ext uri="{BB962C8B-B14F-4D97-AF65-F5344CB8AC3E}">
        <p14:creationId xmlns:p14="http://schemas.microsoft.com/office/powerpoint/2010/main" val="425990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7178-2999-EBE5-D7F7-B17518D1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dirty="0">
                <a:latin typeface="Helvetica"/>
                <a:cs typeface="Helvetica"/>
              </a:rPr>
              <a:t>Who is here? From Where?</a:t>
            </a:r>
            <a:endParaRPr lang="en-US" dirty="0">
              <a:cs typeface="Helvetica" pitchFamily="2" charset="0"/>
            </a:endParaRPr>
          </a:p>
        </p:txBody>
      </p:sp>
      <p:pic>
        <p:nvPicPr>
          <p:cNvPr id="6" name="Content Placeholder 5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13B69AFB-DBC6-F028-BD61-352B52D3E8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8109"/>
            <a:ext cx="4114800" cy="2745744"/>
          </a:xfrm>
        </p:spPr>
      </p:pic>
      <p:pic>
        <p:nvPicPr>
          <p:cNvPr id="5" name="Content Placeholder 4" descr="A map of the world with different colored countries/regions">
            <a:extLst>
              <a:ext uri="{FF2B5EF4-FFF2-40B4-BE49-F238E27FC236}">
                <a16:creationId xmlns:a16="http://schemas.microsoft.com/office/drawing/2014/main" id="{007731A8-4B8B-3C42-1DB6-9458D6ABE9B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002"/>
            <a:ext cx="4114800" cy="2717959"/>
          </a:xfrm>
        </p:spPr>
      </p:pic>
    </p:spTree>
    <p:extLst>
      <p:ext uri="{BB962C8B-B14F-4D97-AF65-F5344CB8AC3E}">
        <p14:creationId xmlns:p14="http://schemas.microsoft.com/office/powerpoint/2010/main" val="18387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0D54-AE3C-E20B-5D9D-B98E1FD6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Questions Encouraged!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AB786-BFD2-1A43-0F8D-90D0AD8A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895350"/>
            <a:ext cx="31908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F1AE-2680-8355-D34D-83C09CB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8373"/>
            <a:ext cx="8229600" cy="620712"/>
          </a:xfrm>
        </p:spPr>
        <p:txBody>
          <a:bodyPr/>
          <a:lstStyle/>
          <a:p>
            <a:r>
              <a:rPr lang="en-US" sz="32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B14D-1BF5-EF77-679E-639A3697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60918"/>
            <a:ext cx="5715000" cy="3581399"/>
          </a:xfrm>
        </p:spPr>
        <p:txBody>
          <a:bodyPr lIns="91440" tIns="45720" rIns="91440" bIns="45720" anchor="t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Content Reorganization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Manual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Interactive Discussions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Hybrid Course Modules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Skills Training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Assessment scenarios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MCQ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Timeline for Pilots and Launch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Refresher / Instructor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9700E099-8950-350D-BF1F-8B7874F140D1}"/>
              </a:ext>
            </a:extLst>
          </p:cNvPr>
          <p:cNvSpPr/>
          <p:nvPr/>
        </p:nvSpPr>
        <p:spPr>
          <a:xfrm>
            <a:off x="6477000" y="438150"/>
            <a:ext cx="2590800" cy="2667000"/>
          </a:xfrm>
          <a:prstGeom prst="irregularSeal1">
            <a:avLst/>
          </a:prstGeom>
          <a:solidFill>
            <a:srgbClr val="080B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2D409-0352-7CEC-6760-36D13C3F04A3}"/>
              </a:ext>
            </a:extLst>
          </p:cNvPr>
          <p:cNvSpPr txBox="1"/>
          <p:nvPr/>
        </p:nvSpPr>
        <p:spPr>
          <a:xfrm>
            <a:off x="7095067" y="1498173"/>
            <a:ext cx="1425804" cy="1120144"/>
          </a:xfrm>
          <a:prstGeom prst="rect">
            <a:avLst/>
          </a:prstGeom>
          <a:noFill/>
          <a:scene3d>
            <a:camera prst="orthographicFront">
              <a:rot lat="357698" lon="21345747" rev="750210"/>
            </a:camera>
            <a:lightRig rig="threePt" dir="t"/>
          </a:scene3d>
          <a:sp3d z="69850"/>
        </p:spPr>
        <p:txBody>
          <a:bodyPr vert="horz" wrap="none" lIns="0" rIns="0" rtlCol="0" anchor="ctr" anchorCtr="0">
            <a:prstTxWarp prst="textArchUp">
              <a:avLst>
                <a:gd name="adj" fmla="val 11888608"/>
              </a:avLst>
            </a:prstTxWarp>
            <a:spAutoFit/>
            <a:scene3d>
              <a:camera prst="obliqueBottomLeft">
                <a:rot lat="0" lon="20400000" rev="0"/>
              </a:camera>
              <a:lightRig rig="threePt" dir="t"/>
            </a:scene3d>
            <a:sp3d z="31750"/>
          </a:bodyPr>
          <a:lstStyle/>
          <a:p>
            <a:r>
              <a:rPr lang="en-US" sz="3200" b="1">
                <a:solidFill>
                  <a:schemeClr val="bg1"/>
                </a:solidFill>
                <a:latin typeface="Helvetica" pitchFamily="2" charset="0"/>
              </a:rPr>
              <a:t>11</a:t>
            </a:r>
            <a:r>
              <a:rPr lang="en-US" sz="3200" b="1" baseline="30000">
                <a:solidFill>
                  <a:schemeClr val="bg1"/>
                </a:solidFill>
                <a:latin typeface="Helvetica" pitchFamily="2" charset="0"/>
              </a:rPr>
              <a:t>th  </a:t>
            </a:r>
            <a:r>
              <a:rPr lang="en-US" sz="3200" b="1">
                <a:solidFill>
                  <a:schemeClr val="bg1"/>
                </a:solidFill>
                <a:latin typeface="Helvetica" pitchFamily="2" charset="0"/>
              </a:rPr>
              <a:t>Edition!</a:t>
            </a:r>
          </a:p>
        </p:txBody>
      </p:sp>
    </p:spTree>
    <p:extLst>
      <p:ext uri="{BB962C8B-B14F-4D97-AF65-F5344CB8AC3E}">
        <p14:creationId xmlns:p14="http://schemas.microsoft.com/office/powerpoint/2010/main" val="421991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5EE64-7FB9-ADE3-3C9E-552DED05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5428-1DD8-45FD-A73D-B0D03F36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3" y="118004"/>
            <a:ext cx="8229600" cy="546629"/>
          </a:xfrm>
        </p:spPr>
        <p:txBody>
          <a:bodyPr/>
          <a:lstStyle/>
          <a:p>
            <a:r>
              <a:rPr lang="en-US" sz="3200"/>
              <a:t>Content Reorganization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A3CD-B4CC-9F4F-5164-F5315EC6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02" y="1610296"/>
            <a:ext cx="3933730" cy="732387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New / Expanded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86042-B46C-755D-D7A8-303DCF99CE40}"/>
              </a:ext>
            </a:extLst>
          </p:cNvPr>
          <p:cNvSpPr txBox="1"/>
          <p:nvPr/>
        </p:nvSpPr>
        <p:spPr>
          <a:xfrm>
            <a:off x="1187659" y="1976490"/>
            <a:ext cx="6907597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Team Communication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Triage and Disaster Management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Injury Prevention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Trauma Informed Care / Social Determinants of Health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Communicating Serious News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Penetrating Trauma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63163D-D158-3E5C-B298-94632312C126}"/>
              </a:ext>
            </a:extLst>
          </p:cNvPr>
          <p:cNvSpPr txBox="1">
            <a:spLocks/>
          </p:cNvSpPr>
          <p:nvPr/>
        </p:nvSpPr>
        <p:spPr>
          <a:xfrm>
            <a:off x="131233" y="1013667"/>
            <a:ext cx="8741834" cy="45614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Treat the greatest threat to life first: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ABCDE            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xABCDE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76E5AB8-53A7-4C2A-A3CF-B82A092CC292}"/>
              </a:ext>
            </a:extLst>
          </p:cNvPr>
          <p:cNvSpPr/>
          <p:nvPr/>
        </p:nvSpPr>
        <p:spPr>
          <a:xfrm>
            <a:off x="5267792" y="1076406"/>
            <a:ext cx="770467" cy="290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0E98-C59B-1452-2E26-F9095514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33" y="254982"/>
            <a:ext cx="8229600" cy="620712"/>
          </a:xfrm>
        </p:spPr>
        <p:txBody>
          <a:bodyPr/>
          <a:lstStyle/>
          <a:p>
            <a:r>
              <a:rPr lang="en-US" sz="3200"/>
              <a:t>Course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8C94D-BEB8-A989-E9BA-E1BD407F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71" y="173566"/>
            <a:ext cx="1116625" cy="1430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154B7-156D-60DF-DC8C-F51AB8572C37}"/>
              </a:ext>
            </a:extLst>
          </p:cNvPr>
          <p:cNvSpPr txBox="1"/>
          <p:nvPr/>
        </p:nvSpPr>
        <p:spPr>
          <a:xfrm>
            <a:off x="373199" y="1337014"/>
            <a:ext cx="8530167" cy="31377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Removed appendices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Interactive Discussions and 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  <a:sym typeface="Wingdings" pitchFamily="2" charset="2"/>
              </a:rPr>
              <a:t>Hybrid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 Modules 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  <a:sym typeface="Wingdings" pitchFamily="2" charset="2"/>
              </a:rPr>
              <a:t>are the same.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Manual has three sections: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6858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Evaluation, Management, and Resuscitation of the Injured Patient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6858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Trauma Systems and Patient Centered Care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6858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Wingdings" pitchFamily="2" charset="2"/>
              </a:rPr>
              <a:t>Specific Injuries and Injury Patterns – Special Considerations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8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C64F-BE41-4EF4-37E9-5E11D6E1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5A29-C03B-9629-73CD-AA12798C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129117"/>
            <a:ext cx="8229600" cy="620712"/>
          </a:xfrm>
        </p:spPr>
        <p:txBody>
          <a:bodyPr/>
          <a:lstStyle/>
          <a:p>
            <a:r>
              <a:rPr lang="en-US" sz="3200"/>
              <a:t>Course Manual: Section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D1BD2-CB93-F35C-3322-815BDA07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1" b="43587"/>
          <a:stretch/>
        </p:blipFill>
        <p:spPr>
          <a:xfrm>
            <a:off x="706966" y="699029"/>
            <a:ext cx="5791200" cy="33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CDF5B-7C1F-2B06-661A-A3A33D0C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F331-D22F-AC21-67D6-16970B4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6" y="146050"/>
            <a:ext cx="8229600" cy="620712"/>
          </a:xfrm>
        </p:spPr>
        <p:txBody>
          <a:bodyPr/>
          <a:lstStyle/>
          <a:p>
            <a:r>
              <a:rPr lang="en-US" sz="3200"/>
              <a:t>Course Manual:  Section 2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B23DA46-EFB9-FBE0-7F37-A568B5511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648" r="1159" b="2013"/>
          <a:stretch/>
        </p:blipFill>
        <p:spPr>
          <a:xfrm>
            <a:off x="633946" y="875701"/>
            <a:ext cx="6707707" cy="24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79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eadership and Advocacy Summit 2022 1">
      <a:dk1>
        <a:srgbClr val="000000"/>
      </a:dk1>
      <a:lt1>
        <a:srgbClr val="FFFFFF"/>
      </a:lt1>
      <a:dk2>
        <a:srgbClr val="0E2044"/>
      </a:dk2>
      <a:lt2>
        <a:srgbClr val="D6DADA"/>
      </a:lt2>
      <a:accent1>
        <a:srgbClr val="E91F00"/>
      </a:accent1>
      <a:accent2>
        <a:srgbClr val="8AA3AF"/>
      </a:accent2>
      <a:accent3>
        <a:srgbClr val="506B7D"/>
      </a:accent3>
      <a:accent4>
        <a:srgbClr val="1A3875"/>
      </a:accent4>
      <a:accent5>
        <a:srgbClr val="D7DFE2"/>
      </a:accent5>
      <a:accent6>
        <a:srgbClr val="B8BCC7"/>
      </a:accent6>
      <a:hlink>
        <a:srgbClr val="1A3875"/>
      </a:hlink>
      <a:folHlink>
        <a:srgbClr val="F3C1B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clos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 defTabSz="914400" rtl="0" eaLnBrk="1" fontAlgn="base" latinLnBrk="0" hangingPunct="1">
          <a:lnSpc>
            <a:spcPct val="100000"/>
          </a:lnSpc>
          <a:spcBef>
            <a:spcPts val="1000"/>
          </a:spcBef>
          <a:spcAft>
            <a:spcPts val="1800"/>
          </a:spcAft>
          <a:buFont typeface="Arial" panose="020B0604020202020204" pitchFamily="34" charset="0"/>
          <a:buNone/>
          <a:defRPr sz="2200" b="1" kern="1200" dirty="0" smtClean="0">
            <a:solidFill>
              <a:schemeClr val="tx1"/>
            </a:solidFill>
            <a:latin typeface="Open Sans Light" pitchFamily="2" charset="0"/>
            <a:ea typeface="Open Sans Light" pitchFamily="2" charset="0"/>
            <a:cs typeface="Open Sans Light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a51331-5911-418b-a869-97c93467625e" xsi:nil="true"/>
    <lcf76f155ced4ddcb4097134ff3c332f xmlns="90f34843-ffa3-4a9d-a8ab-db6fdf2807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C9326D2A6AA4DBD70FB8C48156C87" ma:contentTypeVersion="16" ma:contentTypeDescription="Create a new document." ma:contentTypeScope="" ma:versionID="36f81818ba5dd607b67efc34ddc2eade">
  <xsd:schema xmlns:xsd="http://www.w3.org/2001/XMLSchema" xmlns:xs="http://www.w3.org/2001/XMLSchema" xmlns:p="http://schemas.microsoft.com/office/2006/metadata/properties" xmlns:ns2="90f34843-ffa3-4a9d-a8ab-db6fdf280755" xmlns:ns3="b3a51331-5911-418b-a869-97c93467625e" targetNamespace="http://schemas.microsoft.com/office/2006/metadata/properties" ma:root="true" ma:fieldsID="efcbc5024882dc2823904b9e7d1e827d" ns2:_="" ns3:_="">
    <xsd:import namespace="90f34843-ffa3-4a9d-a8ab-db6fdf280755"/>
    <xsd:import namespace="b3a51331-5911-418b-a869-97c934676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34843-ffa3-4a9d-a8ab-db6fdf280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d05aaac-c099-4743-bb89-ad63c0b47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51331-5911-418b-a869-97c934676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17584ed-3bbd-4536-94ca-31f9954f450c}" ma:internalName="TaxCatchAll" ma:showField="CatchAllData" ma:web="b3a51331-5911-418b-a869-97c934676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58458-7786-4A3C-BB26-718302A00C39}">
  <ds:schemaRefs>
    <ds:schemaRef ds:uri="90f34843-ffa3-4a9d-a8ab-db6fdf280755"/>
    <ds:schemaRef ds:uri="b3a51331-5911-418b-a869-97c9346762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DD0D53-E996-46E4-A00E-95174F458063}">
  <ds:schemaRefs>
    <ds:schemaRef ds:uri="90f34843-ffa3-4a9d-a8ab-db6fdf280755"/>
    <ds:schemaRef ds:uri="b3a51331-5911-418b-a869-97c9346762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B65D7B-9D0D-4E46-9D80-4A664350B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585</Words>
  <Application>Microsoft Office PowerPoint</Application>
  <PresentationFormat>On-screen Show (16:9)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Cover</vt:lpstr>
      <vt:lpstr>Divider</vt:lpstr>
      <vt:lpstr>Body</vt:lpstr>
      <vt:lpstr>Disclosure</vt:lpstr>
      <vt:lpstr>1_Office Theme</vt:lpstr>
      <vt:lpstr>1_Body</vt:lpstr>
      <vt:lpstr>What a Coordinator Needs to Know about the 11th Edition</vt:lpstr>
      <vt:lpstr>Disclosures</vt:lpstr>
      <vt:lpstr>Who is here? From Where?</vt:lpstr>
      <vt:lpstr>Questions Encouraged! </vt:lpstr>
      <vt:lpstr>Overview</vt:lpstr>
      <vt:lpstr>Content Reorganization  </vt:lpstr>
      <vt:lpstr>Course Manual</vt:lpstr>
      <vt:lpstr>Course Manual: Section 1</vt:lpstr>
      <vt:lpstr>Course Manual:  Section 2</vt:lpstr>
      <vt:lpstr>Manuals</vt:lpstr>
      <vt:lpstr>Interactive Discussions</vt:lpstr>
      <vt:lpstr>Hybrid Course Modules</vt:lpstr>
      <vt:lpstr>Skills Stations</vt:lpstr>
      <vt:lpstr>Skills Stations </vt:lpstr>
      <vt:lpstr>Skills Stations </vt:lpstr>
      <vt:lpstr>Skills Stations:  Learning Lab</vt:lpstr>
      <vt:lpstr>Videos</vt:lpstr>
      <vt:lpstr>Initial Assessment Scenarios</vt:lpstr>
      <vt:lpstr>MCQ Exams</vt:lpstr>
      <vt:lpstr>Class Schedule:  Traditional</vt:lpstr>
      <vt:lpstr>Class Schedule:  Hybrid</vt:lpstr>
      <vt:lpstr>Launch Timeline</vt:lpstr>
      <vt:lpstr>Other Courses</vt:lpstr>
      <vt:lpstr>PowerPoint Presentation</vt:lpstr>
      <vt:lpstr>Questions Encouraged! 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Maria Paulsen</cp:lastModifiedBy>
  <cp:revision>57</cp:revision>
  <dcterms:created xsi:type="dcterms:W3CDTF">2016-09-28T15:48:40Z</dcterms:created>
  <dcterms:modified xsi:type="dcterms:W3CDTF">2025-03-13T23:57:33Z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0x0101000B9C9326D2A6AA4DBD70FB8C48156C87</vt:lpwstr>
  </property>
  <property fmtid="{D5CDD505-2E9C-101B-9397-08002B2CF9AE}" pid="3" name="MediaServiceImageTags">
    <vt:lpwstr/>
  </property>
</Properties>
</file>