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C8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9" autoAdjust="0"/>
    <p:restoredTop sz="94694"/>
  </p:normalViewPr>
  <p:slideViewPr>
    <p:cSldViewPr snapToGrid="0">
      <p:cViewPr varScale="1">
        <p:scale>
          <a:sx n="37" d="100"/>
          <a:sy n="37" d="100"/>
        </p:scale>
        <p:origin x="165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2468880" y="3591562"/>
            <a:ext cx="27980640" cy="7640324"/>
          </a:xfrm>
        </p:spPr>
        <p:txBody>
          <a:bodyPr anchor="b" anchorCtr="1"/>
          <a:lstStyle>
            <a:lvl1pPr algn="ctr">
              <a:defRPr sz="19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4114800" y="11526524"/>
            <a:ext cx="24688800" cy="5298435"/>
          </a:xfrm>
        </p:spPr>
        <p:txBody>
          <a:bodyPr anchorCtr="1"/>
          <a:lstStyle>
            <a:lvl1pPr marL="0" indent="0" algn="ctr">
              <a:buNone/>
              <a:defRPr sz="768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937E2-6307-E211-0FCB-FFD81D78A33A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388F0-8219-E54E-810D-4165F761D45C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9C068-F98F-5BF6-E45C-9ADB840548ED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55B2B-6D98-8A76-E6C7-97C0F32410DD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87DD5-ABD5-E541-AB8D-485201A184D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122923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75AD9-4C3C-98A0-7860-36A0475C9C03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3FFC1-9CAF-7F49-B6CB-007BD6C6DB9A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6D8A6-A4B9-46AD-E293-0BB22272A2B7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DD6F7-BE9A-0E33-39D6-6A466F102F55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50685-6EAE-EE49-A028-48F67DC7AD4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772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23557229" y="1168402"/>
            <a:ext cx="7098029" cy="1859788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2263139" y="1168402"/>
            <a:ext cx="20882610" cy="1859788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A3765-66EE-51FB-581B-73E41D693BD0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071D8-95CA-2E46-A001-D17B08B7AFE5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A19A2-04C2-C863-9FB5-93ABDC38DF36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68E56-01A9-B2BC-342E-1EB982D96293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5C4BE-B746-E649-AFFB-30A3239FC10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358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C3345-CF04-EC5A-6B7C-E74814CEB50B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6AC21E-037A-7049-BFEB-AFA55A114460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C9900-27E4-98BA-CBE5-C121FE4F2DD4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92D1E3-B17F-1948-9DF4-766EBC2EE8E9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55BB7-5B2B-0642-9B8E-114E55CD242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152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245994" y="5471166"/>
            <a:ext cx="28392120" cy="9128756"/>
          </a:xfrm>
        </p:spPr>
        <p:txBody>
          <a:bodyPr anchor="b"/>
          <a:lstStyle>
            <a:lvl1pPr>
              <a:defRPr sz="19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245994" y="14686288"/>
            <a:ext cx="28392120" cy="4800600"/>
          </a:xfrm>
        </p:spPr>
        <p:txBody>
          <a:bodyPr/>
          <a:lstStyle>
            <a:lvl1pPr marL="0" indent="0">
              <a:buNone/>
              <a:defRPr sz="7680">
                <a:solidFill>
                  <a:srgbClr val="76767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C5721-B445-9B89-E562-91D07D435C4E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F6FB5-5FB4-6B48-9924-4082A91D6C15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80C7-2E23-67B6-B9EB-E3A59908085D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257A3-3D5E-9F14-BEF7-028E37F5DB6D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5758D-68DB-1A40-9B1C-E04A55A3931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7798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263139" y="5842001"/>
            <a:ext cx="13990320" cy="139242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6664939" y="5842001"/>
            <a:ext cx="13990320" cy="139242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1782D8-15B3-8D52-7C3E-291A5173110E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9ABF6-EFE4-B54A-9366-95122C34A576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C23BBB-F0D9-3F5B-1E36-3A1236370059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8A6175A-0A5C-A61D-5A90-FD697A54D046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9A922-6CE1-3E49-9CA9-3A8ECA5FE34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976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267428" y="1168402"/>
            <a:ext cx="28392120" cy="4241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2267428" y="5379726"/>
            <a:ext cx="13926028" cy="2636516"/>
          </a:xfrm>
        </p:spPr>
        <p:txBody>
          <a:bodyPr anchor="b"/>
          <a:lstStyle>
            <a:lvl1pPr marL="0" indent="0">
              <a:buNone/>
              <a:defRPr sz="768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2267428" y="8016243"/>
            <a:ext cx="13926028" cy="117906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16664939" y="5379726"/>
            <a:ext cx="13994608" cy="2636516"/>
          </a:xfrm>
        </p:spPr>
        <p:txBody>
          <a:bodyPr anchor="b"/>
          <a:lstStyle>
            <a:lvl1pPr marL="0" indent="0">
              <a:buNone/>
              <a:defRPr sz="768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16664939" y="8016243"/>
            <a:ext cx="13994608" cy="117906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9FE55FB-A047-A1B8-2FC5-D8FDFF97508D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6D5BE-ECE6-A14C-AF0E-ACDC17190805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C466CE-DCDD-3372-0F8A-2D2BE345216B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2BD2B05-F9D1-C694-4ECE-39DF6228F426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AFAB-8A46-CB40-9727-160AA3D5127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8330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8502B4B-AF42-C039-E3F4-5E7ADFEBE91E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FF194-7A79-C149-9299-A697477AE7B2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D18CAF2-969B-AAA4-CFB5-8C314EB1B105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2B581C0-2999-C189-5CAD-B423506248B2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22E8E-13DE-B84D-8E2A-0D9F50D6BA3A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025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88A5AC-C71A-40F7-86BC-EBB3CEBD83DE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16B5A-5B34-2946-8BBB-51AEC6C04370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C378056-59DA-68AB-1022-0AFCB083777C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8730195-8A4F-D6A7-F7DC-3BC2ABCA4972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1C207-8D5B-1747-9297-F43976C96904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4715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267428" y="1463040"/>
            <a:ext cx="10617043" cy="5120640"/>
          </a:xfrm>
        </p:spPr>
        <p:txBody>
          <a:bodyPr anchor="b"/>
          <a:lstStyle>
            <a:lvl1pPr>
              <a:defRPr sz="1024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3994608" y="3159764"/>
            <a:ext cx="16664939" cy="15595604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267428" y="6583680"/>
            <a:ext cx="10617043" cy="12197081"/>
          </a:xfrm>
        </p:spPr>
        <p:txBody>
          <a:bodyPr/>
          <a:lstStyle>
            <a:lvl1pPr marL="0" indent="0">
              <a:buNone/>
              <a:defRPr sz="512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8241A47-AE48-9521-A0AD-CB822EBFADB5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0DB33-A693-AC42-9E47-20DDF0CFA7E3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1CCC57-8AED-803E-AFCE-8739C7FF07B7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F1E11E0-EE3A-ED1C-D33F-8E1F0924C25C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3B43F-2829-E74B-8081-F0337109BE1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263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2267428" y="1463040"/>
            <a:ext cx="10617043" cy="5120640"/>
          </a:xfrm>
        </p:spPr>
        <p:txBody>
          <a:bodyPr anchor="b"/>
          <a:lstStyle>
            <a:lvl1pPr>
              <a:defRPr sz="1024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13994608" y="3159764"/>
            <a:ext cx="16664939" cy="15595604"/>
          </a:xfrm>
        </p:spPr>
        <p:txBody>
          <a:bodyPr/>
          <a:lstStyle>
            <a:lvl1pPr marL="0" indent="0">
              <a:buNone/>
              <a:defRPr sz="1024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2267428" y="6583680"/>
            <a:ext cx="10617043" cy="12197081"/>
          </a:xfrm>
        </p:spPr>
        <p:txBody>
          <a:bodyPr/>
          <a:lstStyle>
            <a:lvl1pPr marL="0" indent="0">
              <a:buNone/>
              <a:defRPr sz="512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F20A1C9-DED4-DC48-C993-BAC3B83A96A2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905C1-C5B5-5C4A-99D7-D5FF1D90DBFE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ACAFDE-F705-3400-538F-6E1BEC6FF9EB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B64C382-B1A3-DA4F-66FA-55FC038EE427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CFFE6-6EFE-8C46-853B-906F5ED6FED8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1177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CB72E-BDFB-47AD-56A7-B35B2396C9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63775" y="1168400"/>
            <a:ext cx="28390850" cy="4241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269E6-0F1B-A4F7-0A91-56340F0F4AA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63775" y="5842000"/>
            <a:ext cx="28390850" cy="13923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F38CE-DA70-22BE-22EB-931A35BCE5C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2263775" y="20340638"/>
            <a:ext cx="7405688" cy="1168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84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>
              <a:defRPr/>
            </a:pPr>
            <a:fld id="{A1170233-0A34-A84B-A683-7CAC2F3252C4}" type="datetime1">
              <a:rPr lang="en-US"/>
              <a:pPr>
                <a:defRPr/>
              </a:pPr>
              <a:t>2/28/25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6FE39-6C77-660A-EE9A-FED913E2309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0904538" y="20340638"/>
            <a:ext cx="11109325" cy="1168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84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15395-EA5C-12EC-C24C-785B1963D40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23248938" y="20340638"/>
            <a:ext cx="7405687" cy="11684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384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>
              <a:defRPr/>
            </a:pPr>
            <a:fld id="{06E806B8-8BB9-5D46-B9E8-B0FD30B54D6F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925763" rtl="0" fontAlgn="base">
        <a:lnSpc>
          <a:spcPct val="90000"/>
        </a:lnSpc>
        <a:spcBef>
          <a:spcPct val="0"/>
        </a:spcBef>
        <a:spcAft>
          <a:spcPct val="0"/>
        </a:spcAft>
        <a:defRPr lang="en-US" sz="14000" kern="1200">
          <a:solidFill>
            <a:srgbClr val="000000"/>
          </a:solidFill>
          <a:latin typeface="Aptos Display"/>
        </a:defRPr>
      </a:lvl1pPr>
      <a:lvl2pPr algn="l" defTabSz="292576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rgbClr val="000000"/>
          </a:solidFill>
          <a:latin typeface="Aptos Display" panose="020B0004020202020204" pitchFamily="34" charset="0"/>
        </a:defRPr>
      </a:lvl2pPr>
      <a:lvl3pPr algn="l" defTabSz="292576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rgbClr val="000000"/>
          </a:solidFill>
          <a:latin typeface="Aptos Display" panose="020B0004020202020204" pitchFamily="34" charset="0"/>
        </a:defRPr>
      </a:lvl3pPr>
      <a:lvl4pPr algn="l" defTabSz="292576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rgbClr val="000000"/>
          </a:solidFill>
          <a:latin typeface="Aptos Display" panose="020B0004020202020204" pitchFamily="34" charset="0"/>
        </a:defRPr>
      </a:lvl4pPr>
      <a:lvl5pPr algn="l" defTabSz="292576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rgbClr val="000000"/>
          </a:solidFill>
          <a:latin typeface="Aptos Display" panose="020B0004020202020204" pitchFamily="34" charset="0"/>
        </a:defRPr>
      </a:lvl5pPr>
      <a:lvl6pPr marL="457200" algn="l" defTabSz="292576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rgbClr val="000000"/>
          </a:solidFill>
          <a:latin typeface="Aptos Display" panose="020B0004020202020204" pitchFamily="34" charset="0"/>
        </a:defRPr>
      </a:lvl6pPr>
      <a:lvl7pPr marL="914400" algn="l" defTabSz="292576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rgbClr val="000000"/>
          </a:solidFill>
          <a:latin typeface="Aptos Display" panose="020B0004020202020204" pitchFamily="34" charset="0"/>
        </a:defRPr>
      </a:lvl7pPr>
      <a:lvl8pPr marL="1371600" algn="l" defTabSz="292576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rgbClr val="000000"/>
          </a:solidFill>
          <a:latin typeface="Aptos Display" panose="020B0004020202020204" pitchFamily="34" charset="0"/>
        </a:defRPr>
      </a:lvl8pPr>
      <a:lvl9pPr marL="1828800" algn="l" defTabSz="292576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rgbClr val="000000"/>
          </a:solidFill>
          <a:latin typeface="Aptos Display" panose="020B0004020202020204" pitchFamily="34" charset="0"/>
        </a:defRPr>
      </a:lvl9pPr>
    </p:titleStyle>
    <p:bodyStyle>
      <a:lvl1pPr marL="730250" indent="-730250" algn="l" defTabSz="2925763" rtl="0" fontAlgn="base">
        <a:lnSpc>
          <a:spcPct val="90000"/>
        </a:lnSpc>
        <a:spcBef>
          <a:spcPts val="32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8900" kern="1200">
          <a:solidFill>
            <a:srgbClr val="000000"/>
          </a:solidFill>
          <a:latin typeface="Aptos"/>
        </a:defRPr>
      </a:lvl1pPr>
      <a:lvl2pPr marL="2193925" lvl="1" indent="-730250" algn="l" defTabSz="2925763" rtl="0" fontAlgn="base">
        <a:lnSpc>
          <a:spcPct val="90000"/>
        </a:lnSpc>
        <a:spcBef>
          <a:spcPts val="16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7600" kern="1200">
          <a:solidFill>
            <a:srgbClr val="000000"/>
          </a:solidFill>
          <a:latin typeface="Aptos"/>
        </a:defRPr>
      </a:lvl2pPr>
      <a:lvl3pPr marL="3657600" lvl="2" indent="-730250" algn="l" defTabSz="2925763" rtl="0" fontAlgn="base">
        <a:lnSpc>
          <a:spcPct val="90000"/>
        </a:lnSpc>
        <a:spcBef>
          <a:spcPts val="16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6400" kern="1200">
          <a:solidFill>
            <a:srgbClr val="000000"/>
          </a:solidFill>
          <a:latin typeface="Aptos"/>
        </a:defRPr>
      </a:lvl3pPr>
      <a:lvl4pPr marL="5119688" lvl="3" indent="-730250" algn="l" defTabSz="2925763" rtl="0" fontAlgn="base">
        <a:lnSpc>
          <a:spcPct val="90000"/>
        </a:lnSpc>
        <a:spcBef>
          <a:spcPts val="16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5700" kern="1200">
          <a:solidFill>
            <a:srgbClr val="000000"/>
          </a:solidFill>
          <a:latin typeface="Aptos"/>
        </a:defRPr>
      </a:lvl4pPr>
      <a:lvl5pPr marL="6583363" lvl="4" indent="-730250" algn="l" defTabSz="2925763" rtl="0" fontAlgn="base">
        <a:lnSpc>
          <a:spcPct val="90000"/>
        </a:lnSpc>
        <a:spcBef>
          <a:spcPts val="16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5700" kern="1200">
          <a:solidFill>
            <a:srgbClr val="000000"/>
          </a:solidFill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i.org/10.3322/caac.21708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: Rounded Corners 3">
            <a:extLst>
              <a:ext uri="{FF2B5EF4-FFF2-40B4-BE49-F238E27FC236}">
                <a16:creationId xmlns:a16="http://schemas.microsoft.com/office/drawing/2014/main" id="{17197578-85A7-85A1-8242-AC249088343E}"/>
              </a:ext>
            </a:extLst>
          </p:cNvPr>
          <p:cNvSpPr>
            <a:spLocks/>
          </p:cNvSpPr>
          <p:nvPr/>
        </p:nvSpPr>
        <p:spPr bwMode="auto">
          <a:xfrm>
            <a:off x="1920875" y="73025"/>
            <a:ext cx="29076650" cy="3328988"/>
          </a:xfrm>
          <a:custGeom>
            <a:avLst/>
            <a:gdLst>
              <a:gd name="T0" fmla="*/ 14538960 w 29077920"/>
              <a:gd name="T1" fmla="*/ 0 h 3328415"/>
              <a:gd name="T2" fmla="*/ 29077920 w 29077920"/>
              <a:gd name="T3" fmla="*/ 1664208 h 3328415"/>
              <a:gd name="T4" fmla="*/ 14538960 w 29077920"/>
              <a:gd name="T5" fmla="*/ 3328415 h 3328415"/>
              <a:gd name="T6" fmla="*/ 0 w 29077920"/>
              <a:gd name="T7" fmla="*/ 1664208 h 3328415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162482 w 29077920"/>
              <a:gd name="T13" fmla="*/ 162482 h 3328415"/>
              <a:gd name="T14" fmla="*/ 28915438 w 29077920"/>
              <a:gd name="T15" fmla="*/ 3165933 h 332841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077920" h="3328415">
                <a:moveTo>
                  <a:pt x="554736" y="0"/>
                </a:moveTo>
                <a:lnTo>
                  <a:pt x="554736" y="0"/>
                </a:lnTo>
                <a:cubicBezTo>
                  <a:pt x="248363" y="0"/>
                  <a:pt x="0" y="248363"/>
                  <a:pt x="0" y="554735"/>
                </a:cubicBezTo>
                <a:lnTo>
                  <a:pt x="0" y="2773679"/>
                </a:lnTo>
                <a:cubicBezTo>
                  <a:pt x="0" y="3080051"/>
                  <a:pt x="248363" y="3328415"/>
                  <a:pt x="554736" y="3328415"/>
                </a:cubicBezTo>
                <a:lnTo>
                  <a:pt x="28523184" y="3328415"/>
                </a:lnTo>
                <a:cubicBezTo>
                  <a:pt x="28829556" y="3328415"/>
                  <a:pt x="29077920" y="3080051"/>
                  <a:pt x="29077920" y="2773679"/>
                </a:cubicBezTo>
                <a:lnTo>
                  <a:pt x="29077920" y="554736"/>
                </a:lnTo>
                <a:cubicBezTo>
                  <a:pt x="29077920" y="248363"/>
                  <a:pt x="28829556" y="0"/>
                  <a:pt x="28523184" y="0"/>
                </a:cubicBezTo>
                <a:lnTo>
                  <a:pt x="554736" y="0"/>
                </a:lnTo>
                <a:close/>
              </a:path>
            </a:pathLst>
          </a:custGeom>
          <a:solidFill>
            <a:srgbClr val="F1EBF9"/>
          </a:solidFill>
          <a:ln w="19046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ctr" eaLnBrk="1" hangingPunct="1"/>
            <a:r>
              <a:rPr lang="en-US" altLang="en-US" sz="6600" dirty="0">
                <a:solidFill>
                  <a:srgbClr val="000000"/>
                </a:solidFill>
              </a:rPr>
              <a:t>The Lived Experience of Family Cancer Caregivers: The Impact of Supportive Services on the Caregiver</a:t>
            </a:r>
          </a:p>
          <a:p>
            <a:pPr algn="ctr" eaLnBrk="1" hangingPunct="1"/>
            <a:r>
              <a:rPr lang="en-US" altLang="en-US" sz="6600" dirty="0">
                <a:solidFill>
                  <a:srgbClr val="000000"/>
                </a:solidFill>
              </a:rPr>
              <a:t>Dr. Amy Halter, PH.D., LPC  Indiana University of PA, Dept. of Counseling</a:t>
            </a:r>
          </a:p>
        </p:txBody>
      </p:sp>
      <p:sp>
        <p:nvSpPr>
          <p:cNvPr id="2051" name="Rectangle: Rounded Corners 5">
            <a:extLst>
              <a:ext uri="{FF2B5EF4-FFF2-40B4-BE49-F238E27FC236}">
                <a16:creationId xmlns:a16="http://schemas.microsoft.com/office/drawing/2014/main" id="{94270C90-B94A-F850-8BB8-0CBB1C00DA6C}"/>
              </a:ext>
            </a:extLst>
          </p:cNvPr>
          <p:cNvSpPr>
            <a:spLocks/>
          </p:cNvSpPr>
          <p:nvPr/>
        </p:nvSpPr>
        <p:spPr bwMode="auto">
          <a:xfrm>
            <a:off x="431800" y="3569351"/>
            <a:ext cx="10402888" cy="6877050"/>
          </a:xfrm>
          <a:custGeom>
            <a:avLst/>
            <a:gdLst>
              <a:gd name="T0" fmla="*/ 5201651 w 10403302"/>
              <a:gd name="T1" fmla="*/ 0 h 6464231"/>
              <a:gd name="T2" fmla="*/ 10403302 w 10403302"/>
              <a:gd name="T3" fmla="*/ 3232116 h 6464231"/>
              <a:gd name="T4" fmla="*/ 5201651 w 10403302"/>
              <a:gd name="T5" fmla="*/ 6464231 h 6464231"/>
              <a:gd name="T6" fmla="*/ 0 w 10403302"/>
              <a:gd name="T7" fmla="*/ 3232116 h 6464231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315561 w 10403302"/>
              <a:gd name="T13" fmla="*/ 315561 h 6464231"/>
              <a:gd name="T14" fmla="*/ 10087741 w 10403302"/>
              <a:gd name="T15" fmla="*/ 6148670 h 64642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03302" h="6464231">
                <a:moveTo>
                  <a:pt x="1077372" y="0"/>
                </a:moveTo>
                <a:lnTo>
                  <a:pt x="1077372" y="0"/>
                </a:lnTo>
                <a:cubicBezTo>
                  <a:pt x="482355" y="0"/>
                  <a:pt x="0" y="482355"/>
                  <a:pt x="0" y="1077371"/>
                </a:cubicBezTo>
                <a:lnTo>
                  <a:pt x="0" y="5386859"/>
                </a:lnTo>
                <a:cubicBezTo>
                  <a:pt x="0" y="5981875"/>
                  <a:pt x="482355" y="6464231"/>
                  <a:pt x="1077372" y="6464231"/>
                </a:cubicBezTo>
                <a:lnTo>
                  <a:pt x="9325930" y="6464231"/>
                </a:lnTo>
                <a:cubicBezTo>
                  <a:pt x="9920946" y="6464231"/>
                  <a:pt x="10403302" y="5981875"/>
                  <a:pt x="10403302" y="5386859"/>
                </a:cubicBezTo>
                <a:lnTo>
                  <a:pt x="10403302" y="1077372"/>
                </a:lnTo>
                <a:cubicBezTo>
                  <a:pt x="10403302" y="482355"/>
                  <a:pt x="9920946" y="0"/>
                  <a:pt x="9325930" y="0"/>
                </a:cubicBezTo>
                <a:lnTo>
                  <a:pt x="1077372" y="0"/>
                </a:lnTo>
                <a:close/>
              </a:path>
            </a:pathLst>
          </a:custGeom>
          <a:solidFill>
            <a:srgbClr val="EBF6FC"/>
          </a:solidFill>
          <a:ln w="19046">
            <a:solidFill>
              <a:srgbClr val="0C445E"/>
            </a:solidFill>
            <a:miter lim="800000"/>
            <a:headEnd/>
            <a:tailEnd/>
          </a:ln>
        </p:spPr>
        <p:txBody>
          <a:bodyPr anchor="ctr"/>
          <a:lstStyle>
            <a:lvl1pPr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6400" dirty="0">
                <a:solidFill>
                  <a:srgbClr val="000000"/>
                </a:solidFill>
              </a:rPr>
              <a:t>Introduction: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With the increase in new cancer diagnoses, the family caregiver will be called upon to support their loved one in their cancer journey.  The caregiver experiences negative impacts &amp; extensive burden  as a result, is often invisible to the healthcare team. </a:t>
            </a:r>
          </a:p>
        </p:txBody>
      </p:sp>
      <p:sp>
        <p:nvSpPr>
          <p:cNvPr id="2052" name="Rectangle: Rounded Corners 6">
            <a:extLst>
              <a:ext uri="{FF2B5EF4-FFF2-40B4-BE49-F238E27FC236}">
                <a16:creationId xmlns:a16="http://schemas.microsoft.com/office/drawing/2014/main" id="{B4597ADA-698C-1F19-356D-CB4DBFFB6376}"/>
              </a:ext>
            </a:extLst>
          </p:cNvPr>
          <p:cNvSpPr>
            <a:spLocks/>
          </p:cNvSpPr>
          <p:nvPr/>
        </p:nvSpPr>
        <p:spPr bwMode="auto">
          <a:xfrm>
            <a:off x="431800" y="10686891"/>
            <a:ext cx="10402888" cy="6203950"/>
          </a:xfrm>
          <a:custGeom>
            <a:avLst/>
            <a:gdLst>
              <a:gd name="T0" fmla="*/ 5201651 w 10403302"/>
              <a:gd name="T1" fmla="*/ 0 h 6204487"/>
              <a:gd name="T2" fmla="*/ 10403302 w 10403302"/>
              <a:gd name="T3" fmla="*/ 3102244 h 6204487"/>
              <a:gd name="T4" fmla="*/ 5201651 w 10403302"/>
              <a:gd name="T5" fmla="*/ 6204487 h 6204487"/>
              <a:gd name="T6" fmla="*/ 0 w 10403302"/>
              <a:gd name="T7" fmla="*/ 3102244 h 6204487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302882 w 10403302"/>
              <a:gd name="T13" fmla="*/ 302882 h 6204487"/>
              <a:gd name="T14" fmla="*/ 10100420 w 10403302"/>
              <a:gd name="T15" fmla="*/ 5901605 h 62044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03302" h="6204487">
                <a:moveTo>
                  <a:pt x="1034081" y="0"/>
                </a:moveTo>
                <a:lnTo>
                  <a:pt x="1034081" y="0"/>
                </a:lnTo>
                <a:cubicBezTo>
                  <a:pt x="462973" y="0"/>
                  <a:pt x="0" y="462973"/>
                  <a:pt x="0" y="1034080"/>
                </a:cubicBezTo>
                <a:lnTo>
                  <a:pt x="0" y="5170406"/>
                </a:lnTo>
                <a:cubicBezTo>
                  <a:pt x="0" y="5741513"/>
                  <a:pt x="462973" y="6204487"/>
                  <a:pt x="1034081" y="6204487"/>
                </a:cubicBezTo>
                <a:lnTo>
                  <a:pt x="9369221" y="6204487"/>
                </a:lnTo>
                <a:cubicBezTo>
                  <a:pt x="9940328" y="6204487"/>
                  <a:pt x="10403302" y="5741513"/>
                  <a:pt x="10403302" y="5170406"/>
                </a:cubicBezTo>
                <a:lnTo>
                  <a:pt x="10403302" y="1034081"/>
                </a:lnTo>
                <a:cubicBezTo>
                  <a:pt x="10403302" y="462973"/>
                  <a:pt x="9940328" y="0"/>
                  <a:pt x="9369221" y="0"/>
                </a:cubicBezTo>
                <a:lnTo>
                  <a:pt x="1034081" y="0"/>
                </a:lnTo>
                <a:close/>
              </a:path>
            </a:pathLst>
          </a:custGeom>
          <a:solidFill>
            <a:srgbClr val="EFDBE6"/>
          </a:solidFill>
          <a:ln w="19046">
            <a:solidFill>
              <a:srgbClr val="0C445E"/>
            </a:solidFill>
            <a:miter lim="800000"/>
            <a:headEnd/>
            <a:tailEnd/>
          </a:ln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6400" dirty="0">
                <a:solidFill>
                  <a:srgbClr val="000000"/>
                </a:solidFill>
              </a:rPr>
              <a:t>Materials and Methods: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Qualitative research study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Utilized interviews, recordings &amp; memos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Interviewed 9 family cancer caregivers via Zoom.</a:t>
            </a:r>
          </a:p>
        </p:txBody>
      </p:sp>
      <p:sp>
        <p:nvSpPr>
          <p:cNvPr id="2054" name="Rectangle: Rounded Corners 8">
            <a:extLst>
              <a:ext uri="{FF2B5EF4-FFF2-40B4-BE49-F238E27FC236}">
                <a16:creationId xmlns:a16="http://schemas.microsoft.com/office/drawing/2014/main" id="{C1B7BE6B-D8A3-8264-DB30-F6B85164C1C1}"/>
              </a:ext>
            </a:extLst>
          </p:cNvPr>
          <p:cNvSpPr>
            <a:spLocks/>
          </p:cNvSpPr>
          <p:nvPr/>
        </p:nvSpPr>
        <p:spPr bwMode="auto">
          <a:xfrm>
            <a:off x="11256963" y="3618373"/>
            <a:ext cx="13411200" cy="13187362"/>
          </a:xfrm>
          <a:custGeom>
            <a:avLst/>
            <a:gdLst>
              <a:gd name="T0" fmla="*/ 6705199 w 13410398"/>
              <a:gd name="T1" fmla="*/ 0 h 13186809"/>
              <a:gd name="T2" fmla="*/ 13410398 w 13410398"/>
              <a:gd name="T3" fmla="*/ 6593405 h 13186809"/>
              <a:gd name="T4" fmla="*/ 6705199 w 13410398"/>
              <a:gd name="T5" fmla="*/ 13186809 h 13186809"/>
              <a:gd name="T6" fmla="*/ 0 w 13410398"/>
              <a:gd name="T7" fmla="*/ 6593405 h 13186809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643734 w 13410398"/>
              <a:gd name="T13" fmla="*/ 643734 h 13186809"/>
              <a:gd name="T14" fmla="*/ 12766664 w 13410398"/>
              <a:gd name="T15" fmla="*/ 12543075 h 131868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410398" h="13186809">
                <a:moveTo>
                  <a:pt x="2197802" y="0"/>
                </a:moveTo>
                <a:lnTo>
                  <a:pt x="2197802" y="0"/>
                </a:lnTo>
                <a:cubicBezTo>
                  <a:pt x="983989" y="0"/>
                  <a:pt x="0" y="983989"/>
                  <a:pt x="0" y="2197801"/>
                </a:cubicBezTo>
                <a:lnTo>
                  <a:pt x="0" y="10989008"/>
                </a:lnTo>
                <a:cubicBezTo>
                  <a:pt x="0" y="12202820"/>
                  <a:pt x="983989" y="13186810"/>
                  <a:pt x="2197802" y="13186810"/>
                </a:cubicBezTo>
                <a:lnTo>
                  <a:pt x="11212596" y="13186809"/>
                </a:lnTo>
                <a:cubicBezTo>
                  <a:pt x="12426408" y="13186809"/>
                  <a:pt x="13410398" y="12202819"/>
                  <a:pt x="13410398" y="10989007"/>
                </a:cubicBezTo>
                <a:lnTo>
                  <a:pt x="13410398" y="2197802"/>
                </a:lnTo>
                <a:cubicBezTo>
                  <a:pt x="13410398" y="983989"/>
                  <a:pt x="12426408" y="0"/>
                  <a:pt x="11212596" y="0"/>
                </a:cubicBezTo>
                <a:lnTo>
                  <a:pt x="2197802" y="0"/>
                </a:lnTo>
                <a:close/>
              </a:path>
            </a:pathLst>
          </a:custGeom>
          <a:solidFill>
            <a:srgbClr val="EFDBE6"/>
          </a:solidFill>
          <a:ln w="19046">
            <a:solidFill>
              <a:srgbClr val="0C445E"/>
            </a:solidFill>
            <a:miter lim="800000"/>
            <a:headEnd/>
            <a:tailEnd/>
          </a:ln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6400" dirty="0">
                <a:solidFill>
                  <a:srgbClr val="000000"/>
                </a:solidFill>
              </a:rPr>
              <a:t>Results: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Six themes were identified:</a:t>
            </a:r>
            <a:r>
              <a:rPr lang="en-US" altLang="en-US" sz="6400" dirty="0">
                <a:solidFill>
                  <a:srgbClr val="000000"/>
                </a:solidFill>
              </a:rPr>
              <a:t> </a:t>
            </a:r>
            <a:r>
              <a:rPr lang="en-US" altLang="en-US" sz="4000" dirty="0">
                <a:solidFill>
                  <a:srgbClr val="000000"/>
                </a:solidFill>
              </a:rPr>
              <a:t>Impact of daily life, challenges of being a caregiver, feelings of guilt, patient relationship, need for support &amp; support services.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Need for support from healthcare: Caregivers felt invisible during appointments, detailed being asked to complete medical tasks they felt unqualified to do,  and the medical team never asked how the caregiver was coping. 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Results showed when the caregiver is healthy the cancer patient attends appointments, follow-ups and the caregiver attends to their care.</a:t>
            </a:r>
            <a:endParaRPr lang="en-US" altLang="en-US" sz="3600" dirty="0">
              <a:solidFill>
                <a:srgbClr val="000000"/>
              </a:solidFill>
            </a:endParaRPr>
          </a:p>
        </p:txBody>
      </p:sp>
      <p:sp>
        <p:nvSpPr>
          <p:cNvPr id="2055" name="Rectangle: Rounded Corners 9">
            <a:extLst>
              <a:ext uri="{FF2B5EF4-FFF2-40B4-BE49-F238E27FC236}">
                <a16:creationId xmlns:a16="http://schemas.microsoft.com/office/drawing/2014/main" id="{33016AC8-F2B9-1F03-067E-5F0FBD01FC6E}"/>
              </a:ext>
            </a:extLst>
          </p:cNvPr>
          <p:cNvSpPr>
            <a:spLocks/>
          </p:cNvSpPr>
          <p:nvPr/>
        </p:nvSpPr>
        <p:spPr bwMode="auto">
          <a:xfrm>
            <a:off x="11256963" y="17036764"/>
            <a:ext cx="13833475" cy="4835811"/>
          </a:xfrm>
          <a:custGeom>
            <a:avLst/>
            <a:gdLst>
              <a:gd name="T0" fmla="*/ 5201651 w 10403302"/>
              <a:gd name="T1" fmla="*/ 0 h 4672007"/>
              <a:gd name="T2" fmla="*/ 10403302 w 10403302"/>
              <a:gd name="T3" fmla="*/ 2336004 h 4672007"/>
              <a:gd name="T4" fmla="*/ 5201651 w 10403302"/>
              <a:gd name="T5" fmla="*/ 4672007 h 4672007"/>
              <a:gd name="T6" fmla="*/ 0 w 10403302"/>
              <a:gd name="T7" fmla="*/ 2336004 h 4672007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28071 w 10403302"/>
              <a:gd name="T13" fmla="*/ 228071 h 4672007"/>
              <a:gd name="T14" fmla="*/ 10175231 w 10403302"/>
              <a:gd name="T15" fmla="*/ 4443936 h 46720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03302" h="4672007">
                <a:moveTo>
                  <a:pt x="778668" y="0"/>
                </a:moveTo>
                <a:lnTo>
                  <a:pt x="778668" y="0"/>
                </a:lnTo>
                <a:cubicBezTo>
                  <a:pt x="348621" y="0"/>
                  <a:pt x="0" y="348621"/>
                  <a:pt x="0" y="778667"/>
                </a:cubicBezTo>
                <a:lnTo>
                  <a:pt x="0" y="3893339"/>
                </a:lnTo>
                <a:cubicBezTo>
                  <a:pt x="0" y="4323385"/>
                  <a:pt x="348621" y="4672007"/>
                  <a:pt x="778668" y="4672007"/>
                </a:cubicBezTo>
                <a:lnTo>
                  <a:pt x="9624634" y="4672007"/>
                </a:lnTo>
                <a:cubicBezTo>
                  <a:pt x="10054680" y="4672007"/>
                  <a:pt x="10403302" y="4323385"/>
                  <a:pt x="10403302" y="3893339"/>
                </a:cubicBezTo>
                <a:lnTo>
                  <a:pt x="10403302" y="778668"/>
                </a:lnTo>
                <a:cubicBezTo>
                  <a:pt x="10403302" y="348621"/>
                  <a:pt x="10054680" y="0"/>
                  <a:pt x="9624634" y="0"/>
                </a:cubicBezTo>
                <a:lnTo>
                  <a:pt x="778668" y="0"/>
                </a:lnTo>
                <a:close/>
              </a:path>
            </a:pathLst>
          </a:custGeom>
          <a:solidFill>
            <a:srgbClr val="EBF6FC"/>
          </a:solidFill>
          <a:ln w="19046">
            <a:solidFill>
              <a:srgbClr val="0C445E"/>
            </a:solidFill>
            <a:miter lim="800000"/>
            <a:headEnd/>
            <a:tailEnd/>
          </a:ln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6000" dirty="0">
                <a:solidFill>
                  <a:srgbClr val="000000"/>
                </a:solidFill>
              </a:rPr>
              <a:t>Acknowledgements: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I would like to sincerely thank my research participants and all family cancer caregivers who are supporting their loved ones.  My research is a result of my dad battling head and neck cancer.  I admire his courage and spirit.  </a:t>
            </a:r>
          </a:p>
          <a:p>
            <a:pPr algn="ctr" eaLnBrk="1" hangingPunct="1">
              <a:lnSpc>
                <a:spcPct val="150000"/>
              </a:lnSpc>
            </a:pPr>
            <a:endParaRPr lang="en-US" altLang="en-US" sz="3600" dirty="0">
              <a:solidFill>
                <a:srgbClr val="000000"/>
              </a:solidFill>
            </a:endParaRPr>
          </a:p>
        </p:txBody>
      </p:sp>
      <p:sp>
        <p:nvSpPr>
          <p:cNvPr id="2056" name="Rectangle: Rounded Corners 10">
            <a:extLst>
              <a:ext uri="{FF2B5EF4-FFF2-40B4-BE49-F238E27FC236}">
                <a16:creationId xmlns:a16="http://schemas.microsoft.com/office/drawing/2014/main" id="{58649954-0BAD-8ACB-B6C5-E9D251FFFF61}"/>
              </a:ext>
            </a:extLst>
          </p:cNvPr>
          <p:cNvSpPr>
            <a:spLocks/>
          </p:cNvSpPr>
          <p:nvPr/>
        </p:nvSpPr>
        <p:spPr bwMode="auto">
          <a:xfrm>
            <a:off x="431801" y="17117869"/>
            <a:ext cx="10402887" cy="4673600"/>
          </a:xfrm>
          <a:custGeom>
            <a:avLst/>
            <a:gdLst>
              <a:gd name="T0" fmla="*/ 5201651 w 10403302"/>
              <a:gd name="T1" fmla="*/ 0 h 4672007"/>
              <a:gd name="T2" fmla="*/ 10403302 w 10403302"/>
              <a:gd name="T3" fmla="*/ 2336004 h 4672007"/>
              <a:gd name="T4" fmla="*/ 5201651 w 10403302"/>
              <a:gd name="T5" fmla="*/ 4672007 h 4672007"/>
              <a:gd name="T6" fmla="*/ 0 w 10403302"/>
              <a:gd name="T7" fmla="*/ 2336004 h 4672007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228071 w 10403302"/>
              <a:gd name="T13" fmla="*/ 228071 h 4672007"/>
              <a:gd name="T14" fmla="*/ 10175231 w 10403302"/>
              <a:gd name="T15" fmla="*/ 4443936 h 46720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403302" h="4672007">
                <a:moveTo>
                  <a:pt x="778668" y="0"/>
                </a:moveTo>
                <a:lnTo>
                  <a:pt x="778668" y="0"/>
                </a:lnTo>
                <a:cubicBezTo>
                  <a:pt x="348621" y="0"/>
                  <a:pt x="0" y="348621"/>
                  <a:pt x="0" y="778667"/>
                </a:cubicBezTo>
                <a:lnTo>
                  <a:pt x="0" y="3893339"/>
                </a:lnTo>
                <a:cubicBezTo>
                  <a:pt x="0" y="4323385"/>
                  <a:pt x="348621" y="4672007"/>
                  <a:pt x="778668" y="4672007"/>
                </a:cubicBezTo>
                <a:lnTo>
                  <a:pt x="9624634" y="4672007"/>
                </a:lnTo>
                <a:cubicBezTo>
                  <a:pt x="10054680" y="4672007"/>
                  <a:pt x="10403302" y="4323385"/>
                  <a:pt x="10403302" y="3893339"/>
                </a:cubicBezTo>
                <a:lnTo>
                  <a:pt x="10403302" y="778668"/>
                </a:lnTo>
                <a:cubicBezTo>
                  <a:pt x="10403302" y="348621"/>
                  <a:pt x="10054680" y="0"/>
                  <a:pt x="9624634" y="0"/>
                </a:cubicBezTo>
                <a:lnTo>
                  <a:pt x="778668" y="0"/>
                </a:lnTo>
                <a:close/>
              </a:path>
            </a:pathLst>
          </a:custGeom>
          <a:solidFill>
            <a:srgbClr val="D3C8D9"/>
          </a:solidFill>
          <a:ln w="19046">
            <a:solidFill>
              <a:srgbClr val="0C445E"/>
            </a:solidFill>
            <a:miter lim="800000"/>
            <a:headEnd/>
            <a:tailEnd/>
          </a:ln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ctr" eaLnBrk="1" hangingPunct="1">
              <a:lnSpc>
                <a:spcPct val="200000"/>
              </a:lnSpc>
            </a:pPr>
            <a:r>
              <a:rPr lang="en-US" altLang="en-US" sz="6000" dirty="0">
                <a:solidFill>
                  <a:srgbClr val="000000"/>
                </a:solidFill>
              </a:rPr>
              <a:t>Literature Cited:</a:t>
            </a:r>
          </a:p>
          <a:p>
            <a:pPr marL="0" indent="0">
              <a:buNone/>
            </a:pPr>
            <a:r>
              <a:rPr lang="en-US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Myers, J.E., &amp; Sweeney, T. (2005). Five Factor Wellness Inventory. </a:t>
            </a:r>
          </a:p>
          <a:p>
            <a:pPr marL="0" indent="0">
              <a:buNone/>
            </a:pP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effectLst/>
                <a:ea typeface="Times New Roman" panose="02020603050405020304" pitchFamily="18" charset="0"/>
              </a:rPr>
              <a:t>Siegel, R., Miller, K., </a:t>
            </a:r>
            <a:r>
              <a:rPr lang="en-US" sz="3200" dirty="0" err="1">
                <a:effectLst/>
                <a:ea typeface="Times New Roman" panose="02020603050405020304" pitchFamily="18" charset="0"/>
              </a:rPr>
              <a:t>Fucgs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, H., &amp; Jemal, A. (2022). Cancer statistics. </a:t>
            </a:r>
            <a:r>
              <a:rPr lang="en-US" sz="3200" i="1" dirty="0">
                <a:effectLst/>
                <a:ea typeface="Times New Roman" panose="02020603050405020304" pitchFamily="18" charset="0"/>
              </a:rPr>
              <a:t>CA: A Cancer Journal for Clinicians, 72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(1),</a:t>
            </a:r>
            <a:r>
              <a:rPr lang="en-US" sz="3200" i="1" dirty="0">
                <a:effectLst/>
                <a:ea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7-33.  </a:t>
            </a:r>
            <a:r>
              <a:rPr lang="en-US" sz="3200" u="sng" dirty="0">
                <a:effectLst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https://doi.org/10.3322/caac.21708</a:t>
            </a:r>
            <a:endParaRPr lang="en-US" sz="3200" dirty="0">
              <a:effectLst/>
              <a:ea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endParaRPr lang="en-US" altLang="en-US" sz="6400" dirty="0">
              <a:solidFill>
                <a:srgbClr val="000000"/>
              </a:solidFill>
            </a:endParaRPr>
          </a:p>
        </p:txBody>
      </p:sp>
      <p:sp>
        <p:nvSpPr>
          <p:cNvPr id="2057" name="Rectangle: Rounded Corners 11">
            <a:extLst>
              <a:ext uri="{FF2B5EF4-FFF2-40B4-BE49-F238E27FC236}">
                <a16:creationId xmlns:a16="http://schemas.microsoft.com/office/drawing/2014/main" id="{7ACBDBBC-7DBC-4219-F3B0-0D27BAD83E8F}"/>
              </a:ext>
            </a:extLst>
          </p:cNvPr>
          <p:cNvSpPr>
            <a:spLocks/>
          </p:cNvSpPr>
          <p:nvPr/>
        </p:nvSpPr>
        <p:spPr bwMode="auto">
          <a:xfrm>
            <a:off x="25090438" y="3706813"/>
            <a:ext cx="7396162" cy="13187362"/>
          </a:xfrm>
          <a:custGeom>
            <a:avLst/>
            <a:gdLst>
              <a:gd name="T0" fmla="*/ 3698108 w 7396215"/>
              <a:gd name="T1" fmla="*/ 0 h 13186809"/>
              <a:gd name="T2" fmla="*/ 7396215 w 7396215"/>
              <a:gd name="T3" fmla="*/ 6593405 h 13186809"/>
              <a:gd name="T4" fmla="*/ 3698108 w 7396215"/>
              <a:gd name="T5" fmla="*/ 13186809 h 13186809"/>
              <a:gd name="T6" fmla="*/ 0 w 7396215"/>
              <a:gd name="T7" fmla="*/ 6593405 h 13186809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361058 w 7396215"/>
              <a:gd name="T13" fmla="*/ 361058 h 13186809"/>
              <a:gd name="T14" fmla="*/ 7035157 w 7396215"/>
              <a:gd name="T15" fmla="*/ 12825751 h 131868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96215" h="13186809">
                <a:moveTo>
                  <a:pt x="1232703" y="0"/>
                </a:moveTo>
                <a:lnTo>
                  <a:pt x="1232703" y="0"/>
                </a:lnTo>
                <a:cubicBezTo>
                  <a:pt x="551899" y="0"/>
                  <a:pt x="0" y="551899"/>
                  <a:pt x="0" y="1232702"/>
                </a:cubicBezTo>
                <a:lnTo>
                  <a:pt x="0" y="11954107"/>
                </a:lnTo>
                <a:cubicBezTo>
                  <a:pt x="0" y="12634910"/>
                  <a:pt x="551899" y="13186810"/>
                  <a:pt x="1232703" y="13186810"/>
                </a:cubicBezTo>
                <a:lnTo>
                  <a:pt x="6163513" y="13186809"/>
                </a:lnTo>
                <a:cubicBezTo>
                  <a:pt x="6844316" y="13186809"/>
                  <a:pt x="7396216" y="12634909"/>
                  <a:pt x="7396216" y="11954106"/>
                </a:cubicBezTo>
                <a:lnTo>
                  <a:pt x="7396215" y="1232703"/>
                </a:lnTo>
                <a:cubicBezTo>
                  <a:pt x="7396215" y="551899"/>
                  <a:pt x="6844315" y="0"/>
                  <a:pt x="6163512" y="0"/>
                </a:cubicBezTo>
                <a:lnTo>
                  <a:pt x="1232703" y="0"/>
                </a:lnTo>
                <a:close/>
              </a:path>
            </a:pathLst>
          </a:custGeom>
          <a:solidFill>
            <a:srgbClr val="D3C8D9"/>
          </a:solidFill>
          <a:ln w="19046">
            <a:solidFill>
              <a:srgbClr val="0C445E"/>
            </a:solidFill>
            <a:miter lim="800000"/>
            <a:headEnd/>
            <a:tailEnd/>
          </a:ln>
        </p:spPr>
        <p:txBody>
          <a:bodyPr anchor="ctr" anchorCtr="1"/>
          <a:lstStyle>
            <a:lvl1pPr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ptos" panose="020B00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ptos" panose="020B00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6400" dirty="0">
                <a:solidFill>
                  <a:srgbClr val="000000"/>
                </a:solidFill>
              </a:rPr>
              <a:t>Conclusions: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altLang="en-US" sz="4000" dirty="0">
                <a:solidFill>
                  <a:srgbClr val="000000"/>
                </a:solidFill>
              </a:rPr>
              <a:t>There is not enough attention given to the caregivers. Resources were only provided to the patient and rarely to the caregiver. The important conclusion is the need to develop a caregiver assessment based on the Indivisible Self Model to be utilized during the patient appointments with the caregiver.</a:t>
            </a:r>
          </a:p>
          <a:p>
            <a:pPr algn="ctr" eaLnBrk="1" hangingPunct="1">
              <a:lnSpc>
                <a:spcPct val="150000"/>
              </a:lnSpc>
            </a:pPr>
            <a:endParaRPr lang="en-US" altLang="en-US" sz="4000" dirty="0">
              <a:solidFill>
                <a:srgbClr val="000000"/>
              </a:solidFill>
            </a:endParaRPr>
          </a:p>
        </p:txBody>
      </p:sp>
      <p:pic>
        <p:nvPicPr>
          <p:cNvPr id="4" name="Picture 3" descr="A qr code on a white background&#10;&#10;AI-generated content may be incorrect.">
            <a:extLst>
              <a:ext uri="{FF2B5EF4-FFF2-40B4-BE49-F238E27FC236}">
                <a16:creationId xmlns:a16="http://schemas.microsoft.com/office/drawing/2014/main" id="{E8CF6849-4F07-BD03-E7FE-42A21600D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9936" y="17129379"/>
            <a:ext cx="4516501" cy="45165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ms powerpoint 1" id="{6D1791B0-2DA7-49F5-BC25-8FD0EF3D6693}" vid="{624F4CA3-075F-4A7A-8332-14E5D69A28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moms powerpoint 1</Template>
  <TotalTime>8588</TotalTime>
  <Words>359</Words>
  <Application>Microsoft Macintosh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Hannah Patterson</dc:creator>
  <cp:lastModifiedBy>Amy Halter</cp:lastModifiedBy>
  <cp:revision>7</cp:revision>
  <dcterms:created xsi:type="dcterms:W3CDTF">2025-02-22T16:04:53Z</dcterms:created>
  <dcterms:modified xsi:type="dcterms:W3CDTF">2025-03-01T01:41:19Z</dcterms:modified>
</cp:coreProperties>
</file>