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4.xml" ContentType="application/vnd.openxmlformats-officedocument.presentationml.slideLayout+xml"/>
  <Override PartName="/ppt/theme/theme5.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4" r:id="rId1"/>
    <p:sldMasterId id="2147483650" r:id="rId2"/>
    <p:sldMasterId id="2147483863" r:id="rId3"/>
    <p:sldMasterId id="2147483855" r:id="rId4"/>
    <p:sldMasterId id="2147483659" r:id="rId5"/>
  </p:sldMasterIdLst>
  <p:notesMasterIdLst>
    <p:notesMasterId r:id="rId24"/>
  </p:notesMasterIdLst>
  <p:sldIdLst>
    <p:sldId id="265" r:id="rId6"/>
    <p:sldId id="266" r:id="rId7"/>
    <p:sldId id="267" r:id="rId8"/>
    <p:sldId id="269" r:id="rId9"/>
    <p:sldId id="336" r:id="rId10"/>
    <p:sldId id="271" r:id="rId11"/>
    <p:sldId id="272" r:id="rId12"/>
    <p:sldId id="268" r:id="rId13"/>
    <p:sldId id="311" r:id="rId14"/>
    <p:sldId id="312" r:id="rId15"/>
    <p:sldId id="313" r:id="rId16"/>
    <p:sldId id="332" r:id="rId17"/>
    <p:sldId id="333" r:id="rId18"/>
    <p:sldId id="334" r:id="rId19"/>
    <p:sldId id="335" r:id="rId20"/>
    <p:sldId id="270" r:id="rId21"/>
    <p:sldId id="308" r:id="rId22"/>
    <p:sldId id="261" r:id="rId23"/>
  </p:sldIdLst>
  <p:sldSz cx="12192000" cy="6858000"/>
  <p:notesSz cx="6858000" cy="9144000"/>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190"/>
    <p:restoredTop sz="79335" autoAdjust="0"/>
  </p:normalViewPr>
  <p:slideViewPr>
    <p:cSldViewPr snapToGrid="0">
      <p:cViewPr varScale="1">
        <p:scale>
          <a:sx n="61" d="100"/>
          <a:sy n="61" d="100"/>
        </p:scale>
        <p:origin x="174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D063F-0CBA-4AF1-99D0-344F42C6193F}"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81F08-42D3-445A-894A-97804D3710BC}" type="slidenum">
              <a:rPr lang="en-US" smtClean="0"/>
              <a:t>‹#›</a:t>
            </a:fld>
            <a:endParaRPr lang="en-US"/>
          </a:p>
        </p:txBody>
      </p:sp>
    </p:spTree>
    <p:extLst>
      <p:ext uri="{BB962C8B-B14F-4D97-AF65-F5344CB8AC3E}">
        <p14:creationId xmlns:p14="http://schemas.microsoft.com/office/powerpoint/2010/main" val="971559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B2118-57C0-4C9C-AF62-5B302213457F}" type="slidenum">
              <a:rPr lang="en-US" smtClean="0"/>
              <a:t>1</a:t>
            </a:fld>
            <a:endParaRPr lang="en-US" dirty="0"/>
          </a:p>
        </p:txBody>
      </p:sp>
    </p:spTree>
    <p:extLst>
      <p:ext uri="{BB962C8B-B14F-4D97-AF65-F5344CB8AC3E}">
        <p14:creationId xmlns:p14="http://schemas.microsoft.com/office/powerpoint/2010/main" val="802565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DB2118-57C0-4C9C-AF62-5B302213457F}" type="slidenum">
              <a:rPr lang="en-US" smtClean="0"/>
              <a:t>4</a:t>
            </a:fld>
            <a:endParaRPr lang="en-US" dirty="0"/>
          </a:p>
        </p:txBody>
      </p:sp>
    </p:spTree>
    <p:extLst>
      <p:ext uri="{BB962C8B-B14F-4D97-AF65-F5344CB8AC3E}">
        <p14:creationId xmlns:p14="http://schemas.microsoft.com/office/powerpoint/2010/main" val="98779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6A3075-C1D3-4A1A-94CA-9698A306200B}" type="slidenum">
              <a:rPr lang="en-US" smtClean="0"/>
              <a:t>9</a:t>
            </a:fld>
            <a:endParaRPr lang="en-US"/>
          </a:p>
        </p:txBody>
      </p:sp>
    </p:spTree>
    <p:extLst>
      <p:ext uri="{BB962C8B-B14F-4D97-AF65-F5344CB8AC3E}">
        <p14:creationId xmlns:p14="http://schemas.microsoft.com/office/powerpoint/2010/main" val="1184659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81F08-42D3-445A-894A-97804D3710BC}" type="slidenum">
              <a:rPr lang="en-US" smtClean="0"/>
              <a:t>11</a:t>
            </a:fld>
            <a:endParaRPr lang="en-US"/>
          </a:p>
        </p:txBody>
      </p:sp>
    </p:spTree>
    <p:extLst>
      <p:ext uri="{BB962C8B-B14F-4D97-AF65-F5344CB8AC3E}">
        <p14:creationId xmlns:p14="http://schemas.microsoft.com/office/powerpoint/2010/main" val="1122666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group calls aren’t scheduled yet because we want to see who is selecting which barrier and find time that is best for those in the group. </a:t>
            </a:r>
          </a:p>
          <a:p>
            <a:r>
              <a:rPr lang="en-US" dirty="0"/>
              <a:t>Small group calls will have some subject matter experts on the line, but its really an opportunity for programs to talk with  one another about what is being done, what is working etc. There will be no formal agenda but if you have a question you want to raise to the rest of the group, or if you are doing something </a:t>
            </a:r>
            <a:r>
              <a:rPr lang="en-US" dirty="0" err="1"/>
              <a:t>youd</a:t>
            </a:r>
            <a:r>
              <a:rPr lang="en-US" dirty="0"/>
              <a:t> really like to share with the rest of the group, you can email cancerqi@facs.org ahead of time and we will make sure to add it to the list of discussion items. Small group calls will be held on a zoom.</a:t>
            </a:r>
          </a:p>
          <a:p>
            <a:endParaRPr lang="en-US" dirty="0"/>
          </a:p>
          <a:p>
            <a:r>
              <a:rPr lang="en-US" dirty="0"/>
              <a:t>Data collection: will look largely similar where you will be submitting your disease sites. On the first data collection survey we will collect your problem and goal statements and we may have a few additional questions throughout the surveys to help us identify best practices or gain a deeper understanding of barriers. </a:t>
            </a:r>
          </a:p>
        </p:txBody>
      </p:sp>
      <p:sp>
        <p:nvSpPr>
          <p:cNvPr id="4" name="Slide Number Placeholder 3"/>
          <p:cNvSpPr>
            <a:spLocks noGrp="1"/>
          </p:cNvSpPr>
          <p:nvPr>
            <p:ph type="sldNum" sz="quarter" idx="5"/>
          </p:nvPr>
        </p:nvSpPr>
        <p:spPr/>
        <p:txBody>
          <a:bodyPr/>
          <a:lstStyle/>
          <a:p>
            <a:fld id="{F2581F08-42D3-445A-894A-97804D3710BC}" type="slidenum">
              <a:rPr lang="en-US" smtClean="0"/>
              <a:t>12</a:t>
            </a:fld>
            <a:endParaRPr lang="en-US"/>
          </a:p>
        </p:txBody>
      </p:sp>
    </p:spTree>
    <p:extLst>
      <p:ext uri="{BB962C8B-B14F-4D97-AF65-F5344CB8AC3E}">
        <p14:creationId xmlns:p14="http://schemas.microsoft.com/office/powerpoint/2010/main" val="86406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555FDA7-E44C-47A2-9B2F-C5E2C3AE18F1}" type="slidenum">
              <a:rPr lang="en-US" smtClean="0"/>
              <a:t>16</a:t>
            </a:fld>
            <a:endParaRPr lang="en-US"/>
          </a:p>
        </p:txBody>
      </p:sp>
    </p:spTree>
    <p:extLst>
      <p:ext uri="{BB962C8B-B14F-4D97-AF65-F5344CB8AC3E}">
        <p14:creationId xmlns:p14="http://schemas.microsoft.com/office/powerpoint/2010/main" val="2352285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876C726-FA81-52AF-B7FD-3246E8D6B7A5}"/>
              </a:ext>
            </a:extLst>
          </p:cNvPr>
          <p:cNvSpPr>
            <a:spLocks noGrp="1"/>
          </p:cNvSpPr>
          <p:nvPr>
            <p:ph type="body" sz="quarter" idx="10" hasCustomPrompt="1"/>
          </p:nvPr>
        </p:nvSpPr>
        <p:spPr>
          <a:xfrm>
            <a:off x="923925" y="2814638"/>
            <a:ext cx="9083675" cy="1563687"/>
          </a:xfrm>
          <a:prstGeom prst="rect">
            <a:avLst/>
          </a:prstGeom>
        </p:spPr>
        <p:txBody>
          <a:bodyPr/>
          <a:lstStyle>
            <a:lvl1pPr marL="0" indent="0">
              <a:buNone/>
              <a:defRPr sz="5400" b="1"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dirty="0"/>
              <a:t>Click here to add title</a:t>
            </a:r>
          </a:p>
        </p:txBody>
      </p:sp>
      <p:sp>
        <p:nvSpPr>
          <p:cNvPr id="14" name="Text Placeholder 13">
            <a:extLst>
              <a:ext uri="{FF2B5EF4-FFF2-40B4-BE49-F238E27FC236}">
                <a16:creationId xmlns:a16="http://schemas.microsoft.com/office/drawing/2014/main" id="{8BD065EA-F222-E2DB-786F-2F2E6E69054F}"/>
              </a:ext>
            </a:extLst>
          </p:cNvPr>
          <p:cNvSpPr>
            <a:spLocks noGrp="1"/>
          </p:cNvSpPr>
          <p:nvPr>
            <p:ph type="body" sz="quarter" idx="11" hasCustomPrompt="1"/>
          </p:nvPr>
        </p:nvSpPr>
        <p:spPr>
          <a:xfrm>
            <a:off x="923925" y="4643438"/>
            <a:ext cx="9083675" cy="1086802"/>
          </a:xfrm>
          <a:prstGeom prst="rect">
            <a:avLst/>
          </a:prstGeom>
        </p:spPr>
        <p:txBody>
          <a:bodyPr/>
          <a:lstStyle>
            <a:lvl1pPr marL="0" indent="0">
              <a:buNone/>
              <a:defRPr sz="24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Click here to add subtitle</a:t>
            </a:r>
          </a:p>
        </p:txBody>
      </p:sp>
    </p:spTree>
    <p:extLst>
      <p:ext uri="{BB962C8B-B14F-4D97-AF65-F5344CB8AC3E}">
        <p14:creationId xmlns:p14="http://schemas.microsoft.com/office/powerpoint/2010/main" val="1737223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ubtitle 2"/>
          <p:cNvSpPr>
            <a:spLocks noGrp="1"/>
          </p:cNvSpPr>
          <p:nvPr>
            <p:ph type="subTitle" idx="1"/>
          </p:nvPr>
        </p:nvSpPr>
        <p:spPr>
          <a:xfrm>
            <a:off x="203201" y="279400"/>
            <a:ext cx="7758545" cy="508000"/>
          </a:xfrm>
          <a:prstGeom prst="rect">
            <a:avLst/>
          </a:prstGeom>
        </p:spPr>
        <p:txBody>
          <a:bodyPr/>
          <a:lstStyle>
            <a:lvl1pPr marL="0" indent="0" algn="l">
              <a:buNone/>
              <a:defRPr sz="2200" baseline="0">
                <a:solidFill>
                  <a:schemeClr val="bg1"/>
                </a:solidFill>
                <a:latin typeface="Avenir Medium" panose="0200050302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Subtitle 2">
            <a:extLst>
              <a:ext uri="{FF2B5EF4-FFF2-40B4-BE49-F238E27FC236}">
                <a16:creationId xmlns:a16="http://schemas.microsoft.com/office/drawing/2014/main" id="{565DB0F2-7F6C-E338-0F53-3695F4516016}"/>
              </a:ext>
            </a:extLst>
          </p:cNvPr>
          <p:cNvSpPr txBox="1">
            <a:spLocks/>
          </p:cNvSpPr>
          <p:nvPr userDrawn="1"/>
        </p:nvSpPr>
        <p:spPr>
          <a:xfrm>
            <a:off x="277091" y="6594559"/>
            <a:ext cx="6212721" cy="170027"/>
          </a:xfrm>
          <a:prstGeom prst="rect">
            <a:avLst/>
          </a:prstGeom>
          <a:solidFill>
            <a:schemeClr val="bg1"/>
          </a:solidFill>
        </p:spPr>
        <p:txBody>
          <a:bodyPr/>
          <a:lstStyle>
            <a:lvl1pPr marL="0" indent="0" algn="l" defTabSz="914400" rtl="0" eaLnBrk="1" latinLnBrk="0" hangingPunct="1">
              <a:spcBef>
                <a:spcPct val="20000"/>
              </a:spcBef>
              <a:buFont typeface="Arial" panose="020B0604020202020204" pitchFamily="34" charset="0"/>
              <a:buNone/>
              <a:defRPr sz="2200" kern="1200" baseline="0">
                <a:solidFill>
                  <a:srgbClr val="003E6B"/>
                </a:solidFill>
                <a:latin typeface="Avenir Medium" panose="02000503020000020003" pitchFamily="2" charset="0"/>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650" b="0" i="0" kern="1200" baseline="0" dirty="0">
                <a:solidFill>
                  <a:schemeClr val="tx1">
                    <a:lumMod val="50000"/>
                    <a:lumOff val="50000"/>
                  </a:schemeClr>
                </a:solidFill>
                <a:effectLst/>
                <a:latin typeface="Calibri" panose="020F0502020204030204" pitchFamily="34" charset="0"/>
                <a:ea typeface="+mn-ea"/>
                <a:cs typeface="+mn-cs"/>
              </a:rPr>
              <a:t>© American College of Surgeons 2023—Content cannot be reproduced or repurposed without written permission of the American College of Surgeons.</a:t>
            </a:r>
            <a:endParaRPr lang="en-US" sz="650" baseline="0" dirty="0">
              <a:solidFill>
                <a:schemeClr val="tx1">
                  <a:lumMod val="50000"/>
                  <a:lumOff val="50000"/>
                </a:schemeClr>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588746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7DC7-DF27-561E-744E-0A44C96BC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3173F-FA66-9381-7E53-6EF432877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CBFD1-4DB9-9B1E-C59C-4245F4BDB8FD}"/>
              </a:ext>
            </a:extLst>
          </p:cNvPr>
          <p:cNvSpPr>
            <a:spLocks noGrp="1"/>
          </p:cNvSpPr>
          <p:nvPr>
            <p:ph type="dt" sz="half" idx="10"/>
          </p:nvPr>
        </p:nvSpPr>
        <p:spPr/>
        <p:txBody>
          <a:bodyPr/>
          <a:lstStyle/>
          <a:p>
            <a:fld id="{6A8B68D0-A39A-0347-ABF4-AEFC51582D96}" type="datetimeFigureOut">
              <a:rPr lang="en-US" smtClean="0"/>
              <a:t>5/30/2024</a:t>
            </a:fld>
            <a:endParaRPr lang="en-US"/>
          </a:p>
        </p:txBody>
      </p:sp>
      <p:sp>
        <p:nvSpPr>
          <p:cNvPr id="5" name="Footer Placeholder 4">
            <a:extLst>
              <a:ext uri="{FF2B5EF4-FFF2-40B4-BE49-F238E27FC236}">
                <a16:creationId xmlns:a16="http://schemas.microsoft.com/office/drawing/2014/main" id="{A1B6AA2E-B679-119F-0103-BFBA9BE45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F1B94-8D32-47D7-5C44-DF6AADDADF20}"/>
              </a:ext>
            </a:extLst>
          </p:cNvPr>
          <p:cNvSpPr>
            <a:spLocks noGrp="1"/>
          </p:cNvSpPr>
          <p:nvPr>
            <p:ph type="sldNum" sz="quarter" idx="12"/>
          </p:nvPr>
        </p:nvSpPr>
        <p:spPr/>
        <p:txBody>
          <a:bodyPr/>
          <a:lstStyle/>
          <a:p>
            <a:fld id="{7418D638-1EEF-B341-A0C2-4CD75CE7A17F}" type="slidenum">
              <a:rPr lang="en-US" smtClean="0"/>
              <a:t>‹#›</a:t>
            </a:fld>
            <a:endParaRPr lang="en-US"/>
          </a:p>
        </p:txBody>
      </p:sp>
    </p:spTree>
    <p:extLst>
      <p:ext uri="{BB962C8B-B14F-4D97-AF65-F5344CB8AC3E}">
        <p14:creationId xmlns:p14="http://schemas.microsoft.com/office/powerpoint/2010/main" val="40824311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722AF-62D7-C58B-CA51-CD82A87722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A46701-98E9-5F00-86B9-1E71320C41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EE16F-14D3-1113-2C28-0C0E10E431F6}"/>
              </a:ext>
            </a:extLst>
          </p:cNvPr>
          <p:cNvSpPr>
            <a:spLocks noGrp="1"/>
          </p:cNvSpPr>
          <p:nvPr>
            <p:ph type="dt" sz="half" idx="10"/>
          </p:nvPr>
        </p:nvSpPr>
        <p:spPr/>
        <p:txBody>
          <a:bodyPr/>
          <a:lstStyle/>
          <a:p>
            <a:fld id="{6A8B68D0-A39A-0347-ABF4-AEFC51582D96}" type="datetimeFigureOut">
              <a:rPr lang="en-US" smtClean="0"/>
              <a:t>5/30/2024</a:t>
            </a:fld>
            <a:endParaRPr lang="en-US"/>
          </a:p>
        </p:txBody>
      </p:sp>
      <p:sp>
        <p:nvSpPr>
          <p:cNvPr id="5" name="Footer Placeholder 4">
            <a:extLst>
              <a:ext uri="{FF2B5EF4-FFF2-40B4-BE49-F238E27FC236}">
                <a16:creationId xmlns:a16="http://schemas.microsoft.com/office/drawing/2014/main" id="{6BAF5CD3-E690-424E-3FA9-96D2AAB066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87114-CDB8-D59B-8ABA-887450DD3A32}"/>
              </a:ext>
            </a:extLst>
          </p:cNvPr>
          <p:cNvSpPr>
            <a:spLocks noGrp="1"/>
          </p:cNvSpPr>
          <p:nvPr>
            <p:ph type="sldNum" sz="quarter" idx="12"/>
          </p:nvPr>
        </p:nvSpPr>
        <p:spPr/>
        <p:txBody>
          <a:bodyPr/>
          <a:lstStyle/>
          <a:p>
            <a:fld id="{7418D638-1EEF-B341-A0C2-4CD75CE7A17F}" type="slidenum">
              <a:rPr lang="en-US" smtClean="0"/>
              <a:t>‹#›</a:t>
            </a:fld>
            <a:endParaRPr lang="en-US"/>
          </a:p>
        </p:txBody>
      </p:sp>
    </p:spTree>
    <p:extLst>
      <p:ext uri="{BB962C8B-B14F-4D97-AF65-F5344CB8AC3E}">
        <p14:creationId xmlns:p14="http://schemas.microsoft.com/office/powerpoint/2010/main" val="2620539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7E670-597E-7AD9-0EE7-0C9E106667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57B2A-01C3-9E11-AD2F-4E9B294CFE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C6539F-A0D8-1499-3967-692AA7D59F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690BE9-06E3-FE50-DBFD-0CB18F9FE8EA}"/>
              </a:ext>
            </a:extLst>
          </p:cNvPr>
          <p:cNvSpPr>
            <a:spLocks noGrp="1"/>
          </p:cNvSpPr>
          <p:nvPr>
            <p:ph type="dt" sz="half" idx="10"/>
          </p:nvPr>
        </p:nvSpPr>
        <p:spPr/>
        <p:txBody>
          <a:bodyPr/>
          <a:lstStyle/>
          <a:p>
            <a:fld id="{6A8B68D0-A39A-0347-ABF4-AEFC51582D96}" type="datetimeFigureOut">
              <a:rPr lang="en-US" smtClean="0"/>
              <a:t>5/30/2024</a:t>
            </a:fld>
            <a:endParaRPr lang="en-US"/>
          </a:p>
        </p:txBody>
      </p:sp>
      <p:sp>
        <p:nvSpPr>
          <p:cNvPr id="6" name="Footer Placeholder 5">
            <a:extLst>
              <a:ext uri="{FF2B5EF4-FFF2-40B4-BE49-F238E27FC236}">
                <a16:creationId xmlns:a16="http://schemas.microsoft.com/office/drawing/2014/main" id="{9C8BD5A2-AAA3-F80D-F902-E34BB51AD1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8F65A9-1AA0-86C6-77C5-4A512739972A}"/>
              </a:ext>
            </a:extLst>
          </p:cNvPr>
          <p:cNvSpPr>
            <a:spLocks noGrp="1"/>
          </p:cNvSpPr>
          <p:nvPr>
            <p:ph type="sldNum" sz="quarter" idx="12"/>
          </p:nvPr>
        </p:nvSpPr>
        <p:spPr/>
        <p:txBody>
          <a:bodyPr/>
          <a:lstStyle/>
          <a:p>
            <a:fld id="{7418D638-1EEF-B341-A0C2-4CD75CE7A17F}" type="slidenum">
              <a:rPr lang="en-US" smtClean="0"/>
              <a:t>‹#›</a:t>
            </a:fld>
            <a:endParaRPr lang="en-US"/>
          </a:p>
        </p:txBody>
      </p:sp>
    </p:spTree>
    <p:extLst>
      <p:ext uri="{BB962C8B-B14F-4D97-AF65-F5344CB8AC3E}">
        <p14:creationId xmlns:p14="http://schemas.microsoft.com/office/powerpoint/2010/main" val="33449541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755052B-1BD6-9467-7DA0-BA6171DEC8ED}"/>
              </a:ext>
            </a:extLst>
          </p:cNvPr>
          <p:cNvSpPr>
            <a:spLocks noGrp="1"/>
          </p:cNvSpPr>
          <p:nvPr>
            <p:ph type="body" sz="quarter" idx="10" hasCustomPrompt="1"/>
          </p:nvPr>
        </p:nvSpPr>
        <p:spPr>
          <a:xfrm>
            <a:off x="1645602" y="5292725"/>
            <a:ext cx="2834957" cy="457836"/>
          </a:xfrm>
          <a:prstGeom prst="rect">
            <a:avLst/>
          </a:prstGeom>
        </p:spPr>
        <p:txBody>
          <a:bodyPr anchor="t"/>
          <a:lstStyle>
            <a:lvl1pPr marL="0" indent="0">
              <a:buNone/>
              <a:defRPr sz="2400" b="1" i="1"/>
            </a:lvl1pPr>
          </a:lstStyle>
          <a:p>
            <a:pPr lvl="0"/>
            <a:r>
              <a:rPr lang="en-US" dirty="0" err="1"/>
              <a:t>facs.org</a:t>
            </a:r>
            <a:r>
              <a:rPr lang="en-US" dirty="0"/>
              <a:t>/</a:t>
            </a:r>
            <a:r>
              <a:rPr lang="en-US" dirty="0" err="1"/>
              <a:t>loremipsum</a:t>
            </a:r>
            <a:endParaRPr lang="en-US" dirty="0"/>
          </a:p>
        </p:txBody>
      </p:sp>
      <p:sp>
        <p:nvSpPr>
          <p:cNvPr id="9" name="Text Placeholder 5">
            <a:extLst>
              <a:ext uri="{FF2B5EF4-FFF2-40B4-BE49-F238E27FC236}">
                <a16:creationId xmlns:a16="http://schemas.microsoft.com/office/drawing/2014/main" id="{D7006DB2-8A85-1FBC-A6C9-9747B2DD5A73}"/>
              </a:ext>
            </a:extLst>
          </p:cNvPr>
          <p:cNvSpPr>
            <a:spLocks noGrp="1"/>
          </p:cNvSpPr>
          <p:nvPr>
            <p:ph type="body" sz="quarter" idx="11" hasCustomPrompt="1"/>
          </p:nvPr>
        </p:nvSpPr>
        <p:spPr>
          <a:xfrm>
            <a:off x="5760403" y="5292726"/>
            <a:ext cx="2123758" cy="457836"/>
          </a:xfrm>
          <a:prstGeom prst="rect">
            <a:avLst/>
          </a:prstGeom>
        </p:spPr>
        <p:txBody>
          <a:bodyPr anchor="t"/>
          <a:lstStyle>
            <a:lvl1pPr marL="0" indent="0">
              <a:buNone/>
              <a:defRPr sz="2400" b="0" i="0"/>
            </a:lvl1pPr>
          </a:lstStyle>
          <a:p>
            <a:pPr lvl="0"/>
            <a:r>
              <a:rPr lang="en-US" dirty="0"/>
              <a:t>Page Name</a:t>
            </a:r>
          </a:p>
        </p:txBody>
      </p:sp>
      <p:sp>
        <p:nvSpPr>
          <p:cNvPr id="12" name="Text Placeholder 5">
            <a:extLst>
              <a:ext uri="{FF2B5EF4-FFF2-40B4-BE49-F238E27FC236}">
                <a16:creationId xmlns:a16="http://schemas.microsoft.com/office/drawing/2014/main" id="{7CF7E7BB-5330-B0B1-3637-6180EFE83B75}"/>
              </a:ext>
            </a:extLst>
          </p:cNvPr>
          <p:cNvSpPr>
            <a:spLocks noGrp="1"/>
          </p:cNvSpPr>
          <p:nvPr>
            <p:ph type="body" sz="quarter" idx="12" hasCustomPrompt="1"/>
          </p:nvPr>
        </p:nvSpPr>
        <p:spPr>
          <a:xfrm>
            <a:off x="8859203" y="5292725"/>
            <a:ext cx="2123758" cy="457836"/>
          </a:xfrm>
          <a:prstGeom prst="rect">
            <a:avLst/>
          </a:prstGeom>
        </p:spPr>
        <p:txBody>
          <a:bodyPr anchor="t"/>
          <a:lstStyle>
            <a:lvl1pPr marL="0" indent="0">
              <a:buNone/>
              <a:defRPr sz="2400" b="0" i="0"/>
            </a:lvl1pPr>
          </a:lstStyle>
          <a:p>
            <a:pPr lvl="0"/>
            <a:r>
              <a:rPr lang="en-US" dirty="0"/>
              <a:t>@handle</a:t>
            </a:r>
          </a:p>
        </p:txBody>
      </p:sp>
      <p:sp>
        <p:nvSpPr>
          <p:cNvPr id="14" name="Text Placeholder 13">
            <a:extLst>
              <a:ext uri="{FF2B5EF4-FFF2-40B4-BE49-F238E27FC236}">
                <a16:creationId xmlns:a16="http://schemas.microsoft.com/office/drawing/2014/main" id="{9350C3A8-2F01-B4B4-E92B-4CEA3856EA53}"/>
              </a:ext>
            </a:extLst>
          </p:cNvPr>
          <p:cNvSpPr>
            <a:spLocks noGrp="1"/>
          </p:cNvSpPr>
          <p:nvPr>
            <p:ph type="body" sz="quarter" idx="13" hasCustomPrompt="1"/>
          </p:nvPr>
        </p:nvSpPr>
        <p:spPr>
          <a:xfrm>
            <a:off x="3947319" y="2367598"/>
            <a:ext cx="4297362" cy="355600"/>
          </a:xfrm>
          <a:prstGeom prst="rect">
            <a:avLst/>
          </a:prstGeom>
        </p:spPr>
        <p:txBody>
          <a:bodyPr/>
          <a:lstStyle>
            <a:lvl1pPr marL="0" indent="0" algn="ctr">
              <a:buNone/>
              <a:defRPr sz="1800"/>
            </a:lvl1pPr>
          </a:lstStyle>
          <a:p>
            <a:pPr lvl="0"/>
            <a:r>
              <a:rPr lang="en-US" dirty="0"/>
              <a:t>Add your call to action</a:t>
            </a:r>
          </a:p>
        </p:txBody>
      </p:sp>
      <p:sp>
        <p:nvSpPr>
          <p:cNvPr id="16" name="Picture Placeholder 15">
            <a:extLst>
              <a:ext uri="{FF2B5EF4-FFF2-40B4-BE49-F238E27FC236}">
                <a16:creationId xmlns:a16="http://schemas.microsoft.com/office/drawing/2014/main" id="{EF0F5F36-C8E3-6A71-8A08-A9D4C7445828}"/>
              </a:ext>
            </a:extLst>
          </p:cNvPr>
          <p:cNvSpPr>
            <a:spLocks noGrp="1"/>
          </p:cNvSpPr>
          <p:nvPr>
            <p:ph type="pic" sz="quarter" idx="14" hasCustomPrompt="1"/>
          </p:nvPr>
        </p:nvSpPr>
        <p:spPr>
          <a:xfrm>
            <a:off x="5343525" y="2824163"/>
            <a:ext cx="1524000" cy="1514475"/>
          </a:xfrm>
          <a:prstGeom prst="rect">
            <a:avLst/>
          </a:prstGeom>
        </p:spPr>
        <p:txBody>
          <a:bodyPr/>
          <a:lstStyle>
            <a:lvl1pPr marL="0" indent="0">
              <a:buNone/>
              <a:defRPr/>
            </a:lvl1pPr>
          </a:lstStyle>
          <a:p>
            <a:r>
              <a:rPr lang="en-US" dirty="0"/>
              <a:t>Click to insert QR code</a:t>
            </a:r>
          </a:p>
        </p:txBody>
      </p:sp>
    </p:spTree>
    <p:custDataLst>
      <p:tags r:id="rId1"/>
    </p:custDataLst>
    <p:extLst>
      <p:ext uri="{BB962C8B-B14F-4D97-AF65-F5344CB8AC3E}">
        <p14:creationId xmlns:p14="http://schemas.microsoft.com/office/powerpoint/2010/main" val="54505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F7FCA325-BF42-0CE7-51F4-0FB1B0B90B95}"/>
              </a:ext>
            </a:extLst>
          </p:cNvPr>
          <p:cNvSpPr>
            <a:spLocks noGrp="1"/>
          </p:cNvSpPr>
          <p:nvPr>
            <p:ph type="body" sz="quarter" idx="10" hasCustomPrompt="1"/>
          </p:nvPr>
        </p:nvSpPr>
        <p:spPr>
          <a:xfrm>
            <a:off x="1554162" y="1331278"/>
            <a:ext cx="9083675" cy="1563687"/>
          </a:xfrm>
          <a:prstGeom prst="rect">
            <a:avLst/>
          </a:prstGeom>
        </p:spPr>
        <p:txBody>
          <a:bodyPr/>
          <a:lstStyle>
            <a:lvl1pPr marL="0" indent="0" algn="ctr">
              <a:buNone/>
              <a:defRPr sz="5400" b="1" i="0">
                <a:solidFill>
                  <a:schemeClr val="bg1"/>
                </a:solidFill>
                <a:latin typeface="Calibri" panose="020F0502020204030204" pitchFamily="34" charset="0"/>
                <a:cs typeface="Calibri" panose="020F0502020204030204" pitchFamily="34" charset="0"/>
              </a:defRPr>
            </a:lvl1pPr>
            <a:lvl2pPr marL="457200" indent="0">
              <a:buNone/>
              <a:defRPr/>
            </a:lvl2pPr>
          </a:lstStyle>
          <a:p>
            <a:pPr lvl="0"/>
            <a:r>
              <a:rPr lang="en-US" dirty="0"/>
              <a:t>Click here to add title</a:t>
            </a:r>
          </a:p>
        </p:txBody>
      </p:sp>
      <p:sp>
        <p:nvSpPr>
          <p:cNvPr id="10" name="Text Placeholder 13">
            <a:extLst>
              <a:ext uri="{FF2B5EF4-FFF2-40B4-BE49-F238E27FC236}">
                <a16:creationId xmlns:a16="http://schemas.microsoft.com/office/drawing/2014/main" id="{AB055AB7-D677-7839-661C-04C531056EE2}"/>
              </a:ext>
            </a:extLst>
          </p:cNvPr>
          <p:cNvSpPr>
            <a:spLocks noGrp="1"/>
          </p:cNvSpPr>
          <p:nvPr>
            <p:ph type="body" sz="quarter" idx="11" hasCustomPrompt="1"/>
          </p:nvPr>
        </p:nvSpPr>
        <p:spPr>
          <a:xfrm>
            <a:off x="1554161" y="3175159"/>
            <a:ext cx="9083675" cy="1086802"/>
          </a:xfrm>
          <a:prstGeom prst="rect">
            <a:avLst/>
          </a:prstGeom>
        </p:spPr>
        <p:txBody>
          <a:bodyPr/>
          <a:lstStyle>
            <a:lvl1pPr marL="0" indent="0" algn="ctr">
              <a:buNone/>
              <a:defRPr sz="2400">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Click here to add subtitle</a:t>
            </a:r>
          </a:p>
        </p:txBody>
      </p:sp>
    </p:spTree>
    <p:extLst>
      <p:ext uri="{BB962C8B-B14F-4D97-AF65-F5344CB8AC3E}">
        <p14:creationId xmlns:p14="http://schemas.microsoft.com/office/powerpoint/2010/main" val="216003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691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D7DC7-DF27-561E-744E-0A44C96BC2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93173F-FA66-9381-7E53-6EF4328779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CBFD1-4DB9-9B1E-C59C-4245F4BDB8FD}"/>
              </a:ext>
            </a:extLst>
          </p:cNvPr>
          <p:cNvSpPr>
            <a:spLocks noGrp="1"/>
          </p:cNvSpPr>
          <p:nvPr>
            <p:ph type="dt" sz="half" idx="10"/>
          </p:nvPr>
        </p:nvSpPr>
        <p:spPr/>
        <p:txBody>
          <a:bodyPr/>
          <a:lstStyle/>
          <a:p>
            <a:fld id="{6A8B68D0-A39A-0347-ABF4-AEFC51582D96}" type="datetimeFigureOut">
              <a:rPr lang="en-US" smtClean="0"/>
              <a:t>5/30/2024</a:t>
            </a:fld>
            <a:endParaRPr lang="en-US"/>
          </a:p>
        </p:txBody>
      </p:sp>
      <p:sp>
        <p:nvSpPr>
          <p:cNvPr id="5" name="Footer Placeholder 4">
            <a:extLst>
              <a:ext uri="{FF2B5EF4-FFF2-40B4-BE49-F238E27FC236}">
                <a16:creationId xmlns:a16="http://schemas.microsoft.com/office/drawing/2014/main" id="{A1B6AA2E-B679-119F-0103-BFBA9BE45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F1B94-8D32-47D7-5C44-DF6AADDADF20}"/>
              </a:ext>
            </a:extLst>
          </p:cNvPr>
          <p:cNvSpPr>
            <a:spLocks noGrp="1"/>
          </p:cNvSpPr>
          <p:nvPr>
            <p:ph type="sldNum" sz="quarter" idx="12"/>
          </p:nvPr>
        </p:nvSpPr>
        <p:spPr/>
        <p:txBody>
          <a:bodyPr/>
          <a:lstStyle/>
          <a:p>
            <a:fld id="{7418D638-1EEF-B341-A0C2-4CD75CE7A17F}" type="slidenum">
              <a:rPr lang="en-US" smtClean="0"/>
              <a:t>‹#›</a:t>
            </a:fld>
            <a:endParaRPr lang="en-US"/>
          </a:p>
        </p:txBody>
      </p:sp>
    </p:spTree>
    <p:extLst>
      <p:ext uri="{BB962C8B-B14F-4D97-AF65-F5344CB8AC3E}">
        <p14:creationId xmlns:p14="http://schemas.microsoft.com/office/powerpoint/2010/main" val="2719070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C706C3A-0105-9A96-5616-B6CC6743FCAA}"/>
              </a:ext>
            </a:extLst>
          </p:cNvPr>
          <p:cNvSpPr>
            <a:spLocks noGrp="1"/>
          </p:cNvSpPr>
          <p:nvPr>
            <p:ph type="body" sz="quarter" idx="10" hasCustomPrompt="1"/>
          </p:nvPr>
        </p:nvSpPr>
        <p:spPr>
          <a:xfrm>
            <a:off x="944563" y="2163763"/>
            <a:ext cx="10037762" cy="639762"/>
          </a:xfrm>
          <a:prstGeom prst="rect">
            <a:avLst/>
          </a:prstGeom>
        </p:spPr>
        <p:txBody>
          <a:bodyPr/>
          <a:lstStyle>
            <a:lvl1pPr marL="0" indent="0">
              <a:buNone/>
              <a:defRPr sz="3600" b="1"/>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callout title</a:t>
            </a:r>
          </a:p>
        </p:txBody>
      </p:sp>
      <p:sp>
        <p:nvSpPr>
          <p:cNvPr id="12" name="Text Placeholder 11">
            <a:extLst>
              <a:ext uri="{FF2B5EF4-FFF2-40B4-BE49-F238E27FC236}">
                <a16:creationId xmlns:a16="http://schemas.microsoft.com/office/drawing/2014/main" id="{1EE45D68-EE69-7DD5-21F3-1063A35A84A5}"/>
              </a:ext>
            </a:extLst>
          </p:cNvPr>
          <p:cNvSpPr>
            <a:spLocks noGrp="1"/>
          </p:cNvSpPr>
          <p:nvPr>
            <p:ph type="body" sz="quarter" idx="11" hasCustomPrompt="1"/>
          </p:nvPr>
        </p:nvSpPr>
        <p:spPr>
          <a:xfrm>
            <a:off x="944563" y="2986723"/>
            <a:ext cx="10037762" cy="2530475"/>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important body text</a:t>
            </a:r>
          </a:p>
        </p:txBody>
      </p:sp>
    </p:spTree>
    <p:custDataLst>
      <p:tags r:id="rId1"/>
    </p:custDataLst>
    <p:extLst>
      <p:ext uri="{BB962C8B-B14F-4D97-AF65-F5344CB8AC3E}">
        <p14:creationId xmlns:p14="http://schemas.microsoft.com/office/powerpoint/2010/main" val="255267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572F-5F34-93F4-3334-6131554B7E2B}"/>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DDFADBA9-5B23-2FFA-C83F-B4B74B48CFC5}"/>
              </a:ext>
            </a:extLst>
          </p:cNvPr>
          <p:cNvSpPr>
            <a:spLocks noGrp="1"/>
          </p:cNvSpPr>
          <p:nvPr>
            <p:ph type="ftr" sz="quarter" idx="10"/>
          </p:nvPr>
        </p:nvSpPr>
        <p:spPr/>
        <p:txBody>
          <a:bodyPr/>
          <a:lstStyle/>
          <a:p>
            <a:r>
              <a:rPr lang="en-US" dirty="0"/>
              <a:t>Click to add presentation title</a:t>
            </a:r>
          </a:p>
        </p:txBody>
      </p:sp>
      <p:sp>
        <p:nvSpPr>
          <p:cNvPr id="8" name="Text Placeholder 7">
            <a:extLst>
              <a:ext uri="{FF2B5EF4-FFF2-40B4-BE49-F238E27FC236}">
                <a16:creationId xmlns:a16="http://schemas.microsoft.com/office/drawing/2014/main" id="{B78372B0-7D8D-781B-3D11-3CE06868F7F1}"/>
              </a:ext>
            </a:extLst>
          </p:cNvPr>
          <p:cNvSpPr>
            <a:spLocks noGrp="1"/>
          </p:cNvSpPr>
          <p:nvPr>
            <p:ph type="body" sz="quarter" idx="11" hasCustomPrompt="1"/>
          </p:nvPr>
        </p:nvSpPr>
        <p:spPr>
          <a:xfrm>
            <a:off x="838200" y="1638003"/>
            <a:ext cx="10515600" cy="579438"/>
          </a:xfrm>
          <a:prstGeom prst="rect">
            <a:avLst/>
          </a:prstGeom>
        </p:spPr>
        <p:txBody>
          <a:bodyPr/>
          <a:lstStyle>
            <a:lvl1pPr marL="0" indent="0">
              <a:buNone/>
              <a:defRPr>
                <a:solidFill>
                  <a:schemeClr val="accent3"/>
                </a:solidFill>
              </a:defRPr>
            </a:lvl1pPr>
          </a:lstStyle>
          <a:p>
            <a:pPr lvl="0"/>
            <a:r>
              <a:rPr lang="en-US" dirty="0"/>
              <a:t>Click to add subtitle</a:t>
            </a:r>
          </a:p>
        </p:txBody>
      </p:sp>
      <p:sp>
        <p:nvSpPr>
          <p:cNvPr id="10" name="Text Placeholder 9">
            <a:extLst>
              <a:ext uri="{FF2B5EF4-FFF2-40B4-BE49-F238E27FC236}">
                <a16:creationId xmlns:a16="http://schemas.microsoft.com/office/drawing/2014/main" id="{67152FEC-941C-EA33-5EF6-541A505E261B}"/>
              </a:ext>
            </a:extLst>
          </p:cNvPr>
          <p:cNvSpPr>
            <a:spLocks noGrp="1"/>
          </p:cNvSpPr>
          <p:nvPr>
            <p:ph type="body" sz="quarter" idx="12"/>
          </p:nvPr>
        </p:nvSpPr>
        <p:spPr>
          <a:xfrm>
            <a:off x="838200" y="2433044"/>
            <a:ext cx="10515600" cy="37973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608782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572F-5F34-93F4-3334-6131554B7E2B}"/>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DDFADBA9-5B23-2FFA-C83F-B4B74B48CFC5}"/>
              </a:ext>
            </a:extLst>
          </p:cNvPr>
          <p:cNvSpPr>
            <a:spLocks noGrp="1"/>
          </p:cNvSpPr>
          <p:nvPr>
            <p:ph type="ftr" sz="quarter" idx="10"/>
          </p:nvPr>
        </p:nvSpPr>
        <p:spPr/>
        <p:txBody>
          <a:bodyPr/>
          <a:lstStyle/>
          <a:p>
            <a:r>
              <a:rPr lang="en-US" dirty="0"/>
              <a:t>Click to add presentation title</a:t>
            </a:r>
          </a:p>
        </p:txBody>
      </p:sp>
      <p:sp>
        <p:nvSpPr>
          <p:cNvPr id="8" name="Text Placeholder 7">
            <a:extLst>
              <a:ext uri="{FF2B5EF4-FFF2-40B4-BE49-F238E27FC236}">
                <a16:creationId xmlns:a16="http://schemas.microsoft.com/office/drawing/2014/main" id="{B78372B0-7D8D-781B-3D11-3CE06868F7F1}"/>
              </a:ext>
            </a:extLst>
          </p:cNvPr>
          <p:cNvSpPr>
            <a:spLocks noGrp="1"/>
          </p:cNvSpPr>
          <p:nvPr>
            <p:ph type="body" sz="quarter" idx="11" hasCustomPrompt="1"/>
          </p:nvPr>
        </p:nvSpPr>
        <p:spPr>
          <a:xfrm>
            <a:off x="838200" y="1638003"/>
            <a:ext cx="10515600" cy="579438"/>
          </a:xfrm>
          <a:prstGeom prst="rect">
            <a:avLst/>
          </a:prstGeom>
        </p:spPr>
        <p:txBody>
          <a:bodyPr/>
          <a:lstStyle>
            <a:lvl1pPr marL="0" indent="0">
              <a:buNone/>
              <a:defRPr>
                <a:solidFill>
                  <a:schemeClr val="accent3"/>
                </a:solidFill>
              </a:defRPr>
            </a:lvl1pPr>
          </a:lstStyle>
          <a:p>
            <a:pPr lvl="0"/>
            <a:r>
              <a:rPr lang="en-US" dirty="0"/>
              <a:t>Click to add subtitle</a:t>
            </a:r>
          </a:p>
        </p:txBody>
      </p:sp>
      <p:sp>
        <p:nvSpPr>
          <p:cNvPr id="10" name="Text Placeholder 9">
            <a:extLst>
              <a:ext uri="{FF2B5EF4-FFF2-40B4-BE49-F238E27FC236}">
                <a16:creationId xmlns:a16="http://schemas.microsoft.com/office/drawing/2014/main" id="{67152FEC-941C-EA33-5EF6-541A505E261B}"/>
              </a:ext>
            </a:extLst>
          </p:cNvPr>
          <p:cNvSpPr>
            <a:spLocks noGrp="1"/>
          </p:cNvSpPr>
          <p:nvPr>
            <p:ph type="body" sz="quarter" idx="12"/>
          </p:nvPr>
        </p:nvSpPr>
        <p:spPr>
          <a:xfrm>
            <a:off x="838200" y="2433044"/>
            <a:ext cx="4973320" cy="37973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9">
            <a:extLst>
              <a:ext uri="{FF2B5EF4-FFF2-40B4-BE49-F238E27FC236}">
                <a16:creationId xmlns:a16="http://schemas.microsoft.com/office/drawing/2014/main" id="{0A58265B-705C-58EA-99A7-376ACA53E42F}"/>
              </a:ext>
            </a:extLst>
          </p:cNvPr>
          <p:cNvSpPr>
            <a:spLocks noGrp="1"/>
          </p:cNvSpPr>
          <p:nvPr>
            <p:ph type="body" sz="quarter" idx="13"/>
          </p:nvPr>
        </p:nvSpPr>
        <p:spPr>
          <a:xfrm>
            <a:off x="6380480" y="2433044"/>
            <a:ext cx="4973320" cy="37973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740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ntent_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572F-5F34-93F4-3334-6131554B7E2B}"/>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DDFADBA9-5B23-2FFA-C83F-B4B74B48CFC5}"/>
              </a:ext>
            </a:extLst>
          </p:cNvPr>
          <p:cNvSpPr>
            <a:spLocks noGrp="1"/>
          </p:cNvSpPr>
          <p:nvPr>
            <p:ph type="ftr" sz="quarter" idx="10"/>
          </p:nvPr>
        </p:nvSpPr>
        <p:spPr/>
        <p:txBody>
          <a:bodyPr/>
          <a:lstStyle/>
          <a:p>
            <a:r>
              <a:rPr lang="en-US" dirty="0"/>
              <a:t>Click to add presentation title</a:t>
            </a:r>
          </a:p>
        </p:txBody>
      </p:sp>
      <p:sp>
        <p:nvSpPr>
          <p:cNvPr id="10" name="Text Placeholder 9">
            <a:extLst>
              <a:ext uri="{FF2B5EF4-FFF2-40B4-BE49-F238E27FC236}">
                <a16:creationId xmlns:a16="http://schemas.microsoft.com/office/drawing/2014/main" id="{67152FEC-941C-EA33-5EF6-541A505E261B}"/>
              </a:ext>
            </a:extLst>
          </p:cNvPr>
          <p:cNvSpPr>
            <a:spLocks noGrp="1"/>
          </p:cNvSpPr>
          <p:nvPr>
            <p:ph type="body" sz="quarter" idx="12"/>
          </p:nvPr>
        </p:nvSpPr>
        <p:spPr>
          <a:xfrm>
            <a:off x="838200" y="1663879"/>
            <a:ext cx="10515600" cy="4566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3551151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_No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572F-5F34-93F4-3334-6131554B7E2B}"/>
              </a:ext>
            </a:extLst>
          </p:cNvPr>
          <p:cNvSpPr>
            <a:spLocks noGrp="1"/>
          </p:cNvSpPr>
          <p:nvPr>
            <p:ph type="title"/>
          </p:nvPr>
        </p:nvSpPr>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DDFADBA9-5B23-2FFA-C83F-B4B74B48CFC5}"/>
              </a:ext>
            </a:extLst>
          </p:cNvPr>
          <p:cNvSpPr>
            <a:spLocks noGrp="1"/>
          </p:cNvSpPr>
          <p:nvPr>
            <p:ph type="ftr" sz="quarter" idx="10"/>
          </p:nvPr>
        </p:nvSpPr>
        <p:spPr/>
        <p:txBody>
          <a:bodyPr/>
          <a:lstStyle/>
          <a:p>
            <a:r>
              <a:rPr lang="en-US" dirty="0"/>
              <a:t>Click to add presentation title</a:t>
            </a:r>
          </a:p>
        </p:txBody>
      </p:sp>
      <p:sp>
        <p:nvSpPr>
          <p:cNvPr id="10" name="Text Placeholder 9">
            <a:extLst>
              <a:ext uri="{FF2B5EF4-FFF2-40B4-BE49-F238E27FC236}">
                <a16:creationId xmlns:a16="http://schemas.microsoft.com/office/drawing/2014/main" id="{67152FEC-941C-EA33-5EF6-541A505E261B}"/>
              </a:ext>
            </a:extLst>
          </p:cNvPr>
          <p:cNvSpPr>
            <a:spLocks noGrp="1"/>
          </p:cNvSpPr>
          <p:nvPr>
            <p:ph type="body" sz="quarter" idx="12"/>
          </p:nvPr>
        </p:nvSpPr>
        <p:spPr>
          <a:xfrm>
            <a:off x="838200" y="1663879"/>
            <a:ext cx="4973320" cy="4566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9">
            <a:extLst>
              <a:ext uri="{FF2B5EF4-FFF2-40B4-BE49-F238E27FC236}">
                <a16:creationId xmlns:a16="http://schemas.microsoft.com/office/drawing/2014/main" id="{0A58265B-705C-58EA-99A7-376ACA53E42F}"/>
              </a:ext>
            </a:extLst>
          </p:cNvPr>
          <p:cNvSpPr>
            <a:spLocks noGrp="1"/>
          </p:cNvSpPr>
          <p:nvPr>
            <p:ph type="body" sz="quarter" idx="13"/>
          </p:nvPr>
        </p:nvSpPr>
        <p:spPr>
          <a:xfrm>
            <a:off x="6380480" y="1663879"/>
            <a:ext cx="4973320" cy="456646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ustDataLst>
      <p:tags r:id="rId1"/>
    </p:custDataLst>
    <p:extLst>
      <p:ext uri="{BB962C8B-B14F-4D97-AF65-F5344CB8AC3E}">
        <p14:creationId xmlns:p14="http://schemas.microsoft.com/office/powerpoint/2010/main" val="24175682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heme" Target="../theme/theme3.xml"/><Relationship Id="rId1" Type="http://schemas.openxmlformats.org/officeDocument/2006/relationships/slideLayout" Target="../slideLayouts/slideLayout5.xml"/><Relationship Id="rId4"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image" Target="../media/image5.jpg"/><Relationship Id="rId5" Type="http://schemas.openxmlformats.org/officeDocument/2006/relationships/slideLayout" Target="../slideLayouts/slideLayout10.xml"/><Relationship Id="rId10" Type="http://schemas.openxmlformats.org/officeDocument/2006/relationships/tags" Target="../tags/tag4.xml"/><Relationship Id="rId4" Type="http://schemas.openxmlformats.org/officeDocument/2006/relationships/slideLayout" Target="../slideLayouts/slideLayout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heme" Target="../theme/them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 aquatic mammal, shark&#10;&#10;Description automatically generated">
            <a:extLst>
              <a:ext uri="{FF2B5EF4-FFF2-40B4-BE49-F238E27FC236}">
                <a16:creationId xmlns:a16="http://schemas.microsoft.com/office/drawing/2014/main" id="{8645AEAE-ABEF-B1F4-F151-A28004AA6CC6}"/>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85459400"/>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6794DFD8-14AF-4037-F22C-3E34E0F054BB}"/>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28717444"/>
      </p:ext>
    </p:extLst>
  </p:cSld>
  <p:clrMap bg1="lt1" tx1="dk1" bg2="lt2" tx2="dk2" accent1="accent1" accent2="accent2" accent3="accent3" accent4="accent4" accent5="accent5" accent6="accent6" hlink="hlink" folHlink="folHlink"/>
  <p:sldLayoutIdLst>
    <p:sldLayoutId id="2147483651" r:id="rId1"/>
    <p:sldLayoutId id="2147483662" r:id="rId2"/>
    <p:sldLayoutId id="21474838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Logo&#10;&#10;Description automatically generated with medium confidence">
            <a:extLst>
              <a:ext uri="{FF2B5EF4-FFF2-40B4-BE49-F238E27FC236}">
                <a16:creationId xmlns:a16="http://schemas.microsoft.com/office/drawing/2014/main" id="{2F3AD0AE-CE73-1994-6079-54CBF53A1D14}"/>
              </a:ext>
            </a:extLst>
          </p:cNvPr>
          <p:cNvPicPr>
            <a:picLocks noChangeAspect="1"/>
          </p:cNvPicPr>
          <p:nvPr userDrawn="1"/>
        </p:nvPicPr>
        <p:blipFill>
          <a:blip r:embed="rId4"/>
          <a:stretch>
            <a:fillRect/>
          </a:stretch>
        </p:blipFill>
        <p:spPr>
          <a:xfrm>
            <a:off x="0" y="0"/>
            <a:ext cx="12192000" cy="6858000"/>
          </a:xfrm>
          <a:prstGeom prst="rect">
            <a:avLst/>
          </a:prstGeom>
        </p:spPr>
      </p:pic>
    </p:spTree>
    <p:custDataLst>
      <p:tags r:id="rId3"/>
    </p:custDataLst>
    <p:extLst>
      <p:ext uri="{BB962C8B-B14F-4D97-AF65-F5344CB8AC3E}">
        <p14:creationId xmlns:p14="http://schemas.microsoft.com/office/powerpoint/2010/main" val="1726106645"/>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D8143A17-5DCD-062B-5333-5AF896775881}"/>
              </a:ext>
            </a:extLst>
          </p:cNvPr>
          <p:cNvPicPr>
            <a:picLocks noChangeAspect="1"/>
          </p:cNvPicPr>
          <p:nvPr userDrawn="1"/>
        </p:nvPicPr>
        <p:blipFill>
          <a:blip r:embed="rId11"/>
          <a:stretch>
            <a:fillRect/>
          </a:stretch>
        </p:blipFill>
        <p:spPr>
          <a:xfrm>
            <a:off x="0" y="0"/>
            <a:ext cx="12192000" cy="6858000"/>
          </a:xfrm>
          <a:prstGeom prst="rect">
            <a:avLst/>
          </a:prstGeom>
        </p:spPr>
      </p:pic>
      <p:sp>
        <p:nvSpPr>
          <p:cNvPr id="9" name="Title Placeholder 8">
            <a:extLst>
              <a:ext uri="{FF2B5EF4-FFF2-40B4-BE49-F238E27FC236}">
                <a16:creationId xmlns:a16="http://schemas.microsoft.com/office/drawing/2014/main" id="{A620CC51-B047-4A59-536F-17CF1654CCBB}"/>
              </a:ext>
            </a:extLst>
          </p:cNvPr>
          <p:cNvSpPr>
            <a:spLocks noGrp="1"/>
          </p:cNvSpPr>
          <p:nvPr>
            <p:ph type="title"/>
          </p:nvPr>
        </p:nvSpPr>
        <p:spPr>
          <a:xfrm>
            <a:off x="838200" y="537845"/>
            <a:ext cx="10515600" cy="884555"/>
          </a:xfrm>
          <a:prstGeom prst="rect">
            <a:avLst/>
          </a:prstGeom>
        </p:spPr>
        <p:txBody>
          <a:bodyPr vert="horz" lIns="91440" tIns="45720" rIns="91440" bIns="45720" rtlCol="0" anchor="ctr">
            <a:normAutofit/>
          </a:bodyPr>
          <a:lstStyle/>
          <a:p>
            <a:r>
              <a:rPr lang="en-US" dirty="0"/>
              <a:t>Click to add title</a:t>
            </a:r>
          </a:p>
        </p:txBody>
      </p:sp>
      <p:sp>
        <p:nvSpPr>
          <p:cNvPr id="12" name="Footer Placeholder 11">
            <a:extLst>
              <a:ext uri="{FF2B5EF4-FFF2-40B4-BE49-F238E27FC236}">
                <a16:creationId xmlns:a16="http://schemas.microsoft.com/office/drawing/2014/main" id="{07C6019B-CAEA-B835-D16A-63CCFA49E4C2}"/>
              </a:ext>
            </a:extLst>
          </p:cNvPr>
          <p:cNvSpPr>
            <a:spLocks noGrp="1"/>
          </p:cNvSpPr>
          <p:nvPr>
            <p:ph type="ftr" sz="quarter" idx="3"/>
          </p:nvPr>
        </p:nvSpPr>
        <p:spPr>
          <a:xfrm>
            <a:off x="838200" y="38556"/>
            <a:ext cx="6659880" cy="257810"/>
          </a:xfrm>
          <a:prstGeom prst="rect">
            <a:avLst/>
          </a:prstGeom>
        </p:spPr>
        <p:txBody>
          <a:bodyPr vert="horz" lIns="91440" tIns="45720" rIns="91440" bIns="45720" rtlCol="0" anchor="ctr"/>
          <a:lstStyle>
            <a:lvl1pPr algn="l">
              <a:defRPr sz="1200">
                <a:solidFill>
                  <a:schemeClr val="tx1"/>
                </a:solidFill>
              </a:defRPr>
            </a:lvl1pPr>
          </a:lstStyle>
          <a:p>
            <a:r>
              <a:rPr lang="en-US"/>
              <a:t>Click to add presentation title</a:t>
            </a:r>
            <a:endParaRPr lang="en-US" dirty="0"/>
          </a:p>
        </p:txBody>
      </p:sp>
      <p:sp>
        <p:nvSpPr>
          <p:cNvPr id="13" name="TextBox 12">
            <a:extLst>
              <a:ext uri="{FF2B5EF4-FFF2-40B4-BE49-F238E27FC236}">
                <a16:creationId xmlns:a16="http://schemas.microsoft.com/office/drawing/2014/main" id="{2501787C-2106-14B5-7584-D3D6E3361B9B}"/>
              </a:ext>
            </a:extLst>
          </p:cNvPr>
          <p:cNvSpPr txBox="1"/>
          <p:nvPr userDrawn="1"/>
        </p:nvSpPr>
        <p:spPr>
          <a:xfrm>
            <a:off x="807720" y="6522720"/>
            <a:ext cx="10515600" cy="215444"/>
          </a:xfrm>
          <a:prstGeom prst="rect">
            <a:avLst/>
          </a:prstGeom>
          <a:noFill/>
        </p:spPr>
        <p:txBody>
          <a:bodyPr wrap="square" rtlCol="0">
            <a:spAutoFit/>
          </a:bodyPr>
          <a:lstStyle/>
          <a:p>
            <a:r>
              <a:rPr lang="en-US" sz="800" dirty="0"/>
              <a:t>© American College of Surgeons 2023. Content may not be reproduced or repurposed without the written permission of the American College of Surgeons. </a:t>
            </a:r>
          </a:p>
        </p:txBody>
      </p:sp>
    </p:spTree>
    <p:custDataLst>
      <p:tags r:id="rId10"/>
    </p:custDataLst>
    <p:extLst>
      <p:ext uri="{BB962C8B-B14F-4D97-AF65-F5344CB8AC3E}">
        <p14:creationId xmlns:p14="http://schemas.microsoft.com/office/powerpoint/2010/main" val="2603108778"/>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1" r:id="rId5"/>
    <p:sldLayoutId id="2147483856" r:id="rId6"/>
    <p:sldLayoutId id="2147483858" r:id="rId7"/>
    <p:sldLayoutId id="2147483859" r:id="rId8"/>
  </p:sldLayoutIdLst>
  <p:txStyles>
    <p:titleStyle>
      <a:lvl1pPr algn="l" defTabSz="914400" rtl="0" eaLnBrk="1" latinLnBrk="0" hangingPunct="1">
        <a:lnSpc>
          <a:spcPct val="90000"/>
        </a:lnSpc>
        <a:spcBef>
          <a:spcPct val="0"/>
        </a:spcBef>
        <a:buNone/>
        <a:defRPr sz="4000" b="1" kern="1200">
          <a:solidFill>
            <a:schemeClr val="accent4"/>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picture containing scatter chart&#10;&#10;Description automatically generated">
            <a:extLst>
              <a:ext uri="{FF2B5EF4-FFF2-40B4-BE49-F238E27FC236}">
                <a16:creationId xmlns:a16="http://schemas.microsoft.com/office/drawing/2014/main" id="{01983DAA-60E8-B306-4E89-016A8A14336A}"/>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A41753D6-1BF2-5D7C-6EEA-1E25049171FC}"/>
              </a:ext>
            </a:extLst>
          </p:cNvPr>
          <p:cNvPicPr>
            <a:picLocks noChangeAspect="1"/>
          </p:cNvPicPr>
          <p:nvPr userDrawn="1"/>
        </p:nvPicPr>
        <p:blipFill>
          <a:blip r:embed="rId5"/>
          <a:stretch>
            <a:fillRect/>
          </a:stretch>
        </p:blipFill>
        <p:spPr>
          <a:xfrm>
            <a:off x="8199187" y="5153113"/>
            <a:ext cx="534614" cy="592725"/>
          </a:xfrm>
          <a:prstGeom prst="rect">
            <a:avLst/>
          </a:prstGeom>
        </p:spPr>
      </p:pic>
    </p:spTree>
    <p:custDataLst>
      <p:tags r:id="rId3"/>
    </p:custDataLst>
    <p:extLst>
      <p:ext uri="{BB962C8B-B14F-4D97-AF65-F5344CB8AC3E}">
        <p14:creationId xmlns:p14="http://schemas.microsoft.com/office/powerpoint/2010/main" val="1982561624"/>
      </p:ext>
    </p:extLst>
  </p:cSld>
  <p:clrMap bg1="lt1" tx1="dk1" bg2="lt2" tx2="dk2" accent1="accent1" accent2="accent2" accent3="accent3" accent4="accent4" accent5="accent5" accent6="accent6" hlink="hlink" folHlink="folHlink"/>
  <p:sldLayoutIdLst>
    <p:sldLayoutId id="214748385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mailto:canceqi@facs.or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0.xml"/><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image" Target="cid:691f8201-7ba2-43d2-89da-dc8277fd4c3d@namprd15.prod.outlook.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4.xml"/><Relationship Id="rId1" Type="http://schemas.openxmlformats.org/officeDocument/2006/relationships/tags" Target="../tags/tag16.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13.xml"/><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D33C66-A3C6-15DD-9E47-74E1A6C70B18}"/>
              </a:ext>
            </a:extLst>
          </p:cNvPr>
          <p:cNvSpPr>
            <a:spLocks noGrp="1"/>
          </p:cNvSpPr>
          <p:nvPr>
            <p:ph type="body" sz="quarter" idx="10"/>
          </p:nvPr>
        </p:nvSpPr>
        <p:spPr>
          <a:xfrm>
            <a:off x="923924" y="1865313"/>
            <a:ext cx="10896601" cy="2630487"/>
          </a:xfrm>
        </p:spPr>
        <p:txBody>
          <a:bodyPr/>
          <a:lstStyle/>
          <a:p>
            <a:r>
              <a:rPr lang="en-US" dirty="0"/>
              <a:t>Breaking Barriers: </a:t>
            </a:r>
          </a:p>
          <a:p>
            <a:r>
              <a:rPr lang="en-US" dirty="0"/>
              <a:t>Selecting and Implementing the Intervention</a:t>
            </a:r>
          </a:p>
        </p:txBody>
      </p:sp>
      <p:sp>
        <p:nvSpPr>
          <p:cNvPr id="3" name="Text Placeholder 2">
            <a:extLst>
              <a:ext uri="{FF2B5EF4-FFF2-40B4-BE49-F238E27FC236}">
                <a16:creationId xmlns:a16="http://schemas.microsoft.com/office/drawing/2014/main" id="{B761BC8E-E2C2-D531-7318-85D5F58F3AE9}"/>
              </a:ext>
            </a:extLst>
          </p:cNvPr>
          <p:cNvSpPr>
            <a:spLocks noGrp="1"/>
          </p:cNvSpPr>
          <p:nvPr>
            <p:ph type="body" sz="quarter" idx="11"/>
          </p:nvPr>
        </p:nvSpPr>
        <p:spPr/>
        <p:txBody>
          <a:bodyPr/>
          <a:lstStyle/>
          <a:p>
            <a:endParaRPr lang="en-US" dirty="0"/>
          </a:p>
          <a:p>
            <a:r>
              <a:rPr lang="en-US"/>
              <a:t>May 17, </a:t>
            </a:r>
            <a:r>
              <a:rPr lang="en-US" dirty="0"/>
              <a:t>2024</a:t>
            </a:r>
          </a:p>
        </p:txBody>
      </p:sp>
    </p:spTree>
    <p:extLst>
      <p:ext uri="{BB962C8B-B14F-4D97-AF65-F5344CB8AC3E}">
        <p14:creationId xmlns:p14="http://schemas.microsoft.com/office/powerpoint/2010/main" val="322207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8A263C-D388-27FC-225B-E8068683A9CE}"/>
              </a:ext>
            </a:extLst>
          </p:cNvPr>
          <p:cNvSpPr>
            <a:spLocks noGrp="1"/>
          </p:cNvSpPr>
          <p:nvPr>
            <p:ph type="body" sz="quarter" idx="10"/>
          </p:nvPr>
        </p:nvSpPr>
        <p:spPr/>
        <p:txBody>
          <a:bodyPr/>
          <a:lstStyle/>
          <a:p>
            <a:r>
              <a:rPr lang="en-US" dirty="0"/>
              <a:t>Timeline and Reminders</a:t>
            </a:r>
          </a:p>
        </p:txBody>
      </p:sp>
      <p:sp>
        <p:nvSpPr>
          <p:cNvPr id="3" name="Text Placeholder 2">
            <a:extLst>
              <a:ext uri="{FF2B5EF4-FFF2-40B4-BE49-F238E27FC236}">
                <a16:creationId xmlns:a16="http://schemas.microsoft.com/office/drawing/2014/main" id="{B65DEEC4-1B22-79F6-25E9-E1B3643B559D}"/>
              </a:ext>
            </a:extLst>
          </p:cNvPr>
          <p:cNvSpPr>
            <a:spLocks noGrp="1"/>
          </p:cNvSpPr>
          <p:nvPr>
            <p:ph type="body" sz="quarter" idx="11"/>
          </p:nvPr>
        </p:nvSpPr>
        <p:spPr/>
        <p:txBody>
          <a:bodyPr/>
          <a:lstStyle/>
          <a:p>
            <a:r>
              <a:rPr lang="en-US" dirty="0"/>
              <a:t>Laurie Kirstein</a:t>
            </a:r>
          </a:p>
        </p:txBody>
      </p:sp>
    </p:spTree>
    <p:extLst>
      <p:ext uri="{BB962C8B-B14F-4D97-AF65-F5344CB8AC3E}">
        <p14:creationId xmlns:p14="http://schemas.microsoft.com/office/powerpoint/2010/main" val="4134699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09C8-59B4-8103-26B9-8C140B9AE94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A5E1256-D594-A645-0D70-22B4A373A27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0AC32E31-2B0D-4C48-0287-777322BA164D}"/>
              </a:ext>
            </a:extLst>
          </p:cNvPr>
          <p:cNvSpPr>
            <a:spLocks noGrp="1"/>
          </p:cNvSpPr>
          <p:nvPr>
            <p:ph type="body" sz="quarter" idx="12"/>
          </p:nvPr>
        </p:nvSpPr>
        <p:spPr/>
        <p:txBody>
          <a:bodyPr/>
          <a:lstStyle/>
          <a:p>
            <a:endParaRPr lang="en-US"/>
          </a:p>
        </p:txBody>
      </p:sp>
      <p:pic>
        <p:nvPicPr>
          <p:cNvPr id="6" name="Picture 5">
            <a:extLst>
              <a:ext uri="{FF2B5EF4-FFF2-40B4-BE49-F238E27FC236}">
                <a16:creationId xmlns:a16="http://schemas.microsoft.com/office/drawing/2014/main" id="{02B2C556-D055-1AEC-4E04-9AD127D4FAB6}"/>
              </a:ext>
            </a:extLst>
          </p:cNvPr>
          <p:cNvPicPr>
            <a:picLocks noChangeAspect="1"/>
          </p:cNvPicPr>
          <p:nvPr/>
        </p:nvPicPr>
        <p:blipFill>
          <a:blip r:embed="rId3"/>
          <a:stretch>
            <a:fillRect/>
          </a:stretch>
        </p:blipFill>
        <p:spPr>
          <a:xfrm>
            <a:off x="1" y="6965"/>
            <a:ext cx="12192000" cy="6907162"/>
          </a:xfrm>
          <a:prstGeom prst="rect">
            <a:avLst/>
          </a:prstGeom>
        </p:spPr>
      </p:pic>
    </p:spTree>
    <p:extLst>
      <p:ext uri="{BB962C8B-B14F-4D97-AF65-F5344CB8AC3E}">
        <p14:creationId xmlns:p14="http://schemas.microsoft.com/office/powerpoint/2010/main" val="678286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BEA5-6B74-6F25-450A-4BC428E73FD2}"/>
              </a:ext>
            </a:extLst>
          </p:cNvPr>
          <p:cNvSpPr>
            <a:spLocks noGrp="1"/>
          </p:cNvSpPr>
          <p:nvPr>
            <p:ph type="title"/>
          </p:nvPr>
        </p:nvSpPr>
        <p:spPr>
          <a:xfrm>
            <a:off x="224742" y="0"/>
            <a:ext cx="10515600" cy="884555"/>
          </a:xfrm>
        </p:spPr>
        <p:txBody>
          <a:bodyPr/>
          <a:lstStyle/>
          <a:p>
            <a:r>
              <a:rPr lang="en-US" dirty="0"/>
              <a:t>Timeline</a:t>
            </a:r>
          </a:p>
        </p:txBody>
      </p:sp>
      <p:graphicFrame>
        <p:nvGraphicFramePr>
          <p:cNvPr id="5" name="Content Placeholder 3">
            <a:extLst>
              <a:ext uri="{FF2B5EF4-FFF2-40B4-BE49-F238E27FC236}">
                <a16:creationId xmlns:a16="http://schemas.microsoft.com/office/drawing/2014/main" id="{4F2EB3B3-BAF8-8E93-B58D-895233E6BD0E}"/>
              </a:ext>
            </a:extLst>
          </p:cNvPr>
          <p:cNvGraphicFramePr>
            <a:graphicFrameLocks/>
          </p:cNvGraphicFramePr>
          <p:nvPr/>
        </p:nvGraphicFramePr>
        <p:xfrm>
          <a:off x="664580" y="884555"/>
          <a:ext cx="9467127" cy="5519697"/>
        </p:xfrm>
        <a:graphic>
          <a:graphicData uri="http://schemas.openxmlformats.org/drawingml/2006/table">
            <a:tbl>
              <a:tblPr firstRow="1" bandRow="1">
                <a:tableStyleId>{5C22544A-7EE6-4342-B048-85BDC9FD1C3A}</a:tableStyleId>
              </a:tblPr>
              <a:tblGrid>
                <a:gridCol w="2131405">
                  <a:extLst>
                    <a:ext uri="{9D8B030D-6E8A-4147-A177-3AD203B41FA5}">
                      <a16:colId xmlns:a16="http://schemas.microsoft.com/office/drawing/2014/main" val="183604099"/>
                    </a:ext>
                  </a:extLst>
                </a:gridCol>
                <a:gridCol w="7335722">
                  <a:extLst>
                    <a:ext uri="{9D8B030D-6E8A-4147-A177-3AD203B41FA5}">
                      <a16:colId xmlns:a16="http://schemas.microsoft.com/office/drawing/2014/main" val="679646647"/>
                    </a:ext>
                  </a:extLst>
                </a:gridCol>
              </a:tblGrid>
              <a:tr h="399057">
                <a:tc>
                  <a:txBody>
                    <a:bodyPr/>
                    <a:lstStyle/>
                    <a:p>
                      <a:r>
                        <a:rPr lang="en-US" dirty="0"/>
                        <a:t>Tentative date</a:t>
                      </a:r>
                    </a:p>
                  </a:txBody>
                  <a:tcPr/>
                </a:tc>
                <a:tc>
                  <a:txBody>
                    <a:bodyPr/>
                    <a:lstStyle/>
                    <a:p>
                      <a:endParaRPr lang="en-US" dirty="0"/>
                    </a:p>
                  </a:txBody>
                  <a:tcPr/>
                </a:tc>
                <a:extLst>
                  <a:ext uri="{0D108BD9-81ED-4DB2-BD59-A6C34878D82A}">
                    <a16:rowId xmlns:a16="http://schemas.microsoft.com/office/drawing/2014/main" val="615831321"/>
                  </a:ext>
                </a:extLst>
              </a:tr>
              <a:tr h="610917">
                <a:tc>
                  <a:txBody>
                    <a:bodyPr/>
                    <a:lstStyle/>
                    <a:p>
                      <a:r>
                        <a:rPr lang="en-US" dirty="0"/>
                        <a:t>Jan-Feb</a:t>
                      </a:r>
                    </a:p>
                  </a:txBody>
                  <a:tcPr/>
                </a:tc>
                <a:tc>
                  <a:txBody>
                    <a:bodyPr/>
                    <a:lstStyle/>
                    <a:p>
                      <a:r>
                        <a:rPr lang="en-US" dirty="0"/>
                        <a:t>Convene as a team</a:t>
                      </a:r>
                    </a:p>
                    <a:p>
                      <a:r>
                        <a:rPr lang="en-US" dirty="0"/>
                        <a:t>Identify barrier</a:t>
                      </a:r>
                    </a:p>
                    <a:p>
                      <a:r>
                        <a:rPr lang="en-US" dirty="0"/>
                        <a:t>Revisit community scan</a:t>
                      </a:r>
                    </a:p>
                    <a:p>
                      <a:r>
                        <a:rPr lang="en-US" dirty="0"/>
                        <a:t>Write your problem and goal statements </a:t>
                      </a:r>
                    </a:p>
                  </a:txBody>
                  <a:tcPr/>
                </a:tc>
                <a:extLst>
                  <a:ext uri="{0D108BD9-81ED-4DB2-BD59-A6C34878D82A}">
                    <a16:rowId xmlns:a16="http://schemas.microsoft.com/office/drawing/2014/main" val="1411768752"/>
                  </a:ext>
                </a:extLst>
              </a:tr>
              <a:tr h="349095">
                <a:tc>
                  <a:txBody>
                    <a:bodyPr/>
                    <a:lstStyle/>
                    <a:p>
                      <a:r>
                        <a:rPr lang="en-US" dirty="0"/>
                        <a:t>March</a:t>
                      </a:r>
                    </a:p>
                  </a:txBody>
                  <a:tcPr/>
                </a:tc>
                <a:tc>
                  <a:txBody>
                    <a:bodyPr/>
                    <a:lstStyle/>
                    <a:p>
                      <a:r>
                        <a:rPr lang="en-US" dirty="0"/>
                        <a:t>Data collection for new program close March 1*</a:t>
                      </a:r>
                    </a:p>
                    <a:p>
                      <a:r>
                        <a:rPr lang="en-US" dirty="0"/>
                        <a:t>Review toolkit and develop plans to operationalize intervention</a:t>
                      </a:r>
                    </a:p>
                  </a:txBody>
                  <a:tcPr/>
                </a:tc>
                <a:extLst>
                  <a:ext uri="{0D108BD9-81ED-4DB2-BD59-A6C34878D82A}">
                    <a16:rowId xmlns:a16="http://schemas.microsoft.com/office/drawing/2014/main" val="485166574"/>
                  </a:ext>
                </a:extLst>
              </a:tr>
              <a:tr h="349095">
                <a:tc>
                  <a:txBody>
                    <a:bodyPr/>
                    <a:lstStyle/>
                    <a:p>
                      <a:r>
                        <a:rPr lang="en-US" dirty="0"/>
                        <a:t>April 30</a:t>
                      </a:r>
                    </a:p>
                  </a:txBody>
                  <a:tcPr/>
                </a:tc>
                <a:tc>
                  <a:txBody>
                    <a:bodyPr/>
                    <a:lstStyle/>
                    <a:p>
                      <a:r>
                        <a:rPr lang="en-US" dirty="0"/>
                        <a:t>First data collection due (patients seen Feb 1- March 30)</a:t>
                      </a:r>
                    </a:p>
                  </a:txBody>
                  <a:tcPr/>
                </a:tc>
                <a:extLst>
                  <a:ext uri="{0D108BD9-81ED-4DB2-BD59-A6C34878D82A}">
                    <a16:rowId xmlns:a16="http://schemas.microsoft.com/office/drawing/2014/main" val="1911915316"/>
                  </a:ext>
                </a:extLst>
              </a:tr>
              <a:tr h="349095">
                <a:tc>
                  <a:txBody>
                    <a:bodyPr/>
                    <a:lstStyle/>
                    <a:p>
                      <a:r>
                        <a:rPr lang="en-US" dirty="0"/>
                        <a:t>May </a:t>
                      </a:r>
                    </a:p>
                  </a:txBody>
                  <a:tcPr/>
                </a:tc>
                <a:tc>
                  <a:txBody>
                    <a:bodyPr/>
                    <a:lstStyle/>
                    <a:p>
                      <a:r>
                        <a:rPr lang="en-US" dirty="0"/>
                        <a:t>Small group call </a:t>
                      </a:r>
                    </a:p>
                  </a:txBody>
                  <a:tcPr/>
                </a:tc>
                <a:extLst>
                  <a:ext uri="{0D108BD9-81ED-4DB2-BD59-A6C34878D82A}">
                    <a16:rowId xmlns:a16="http://schemas.microsoft.com/office/drawing/2014/main" val="1551594870"/>
                  </a:ext>
                </a:extLst>
              </a:tr>
              <a:tr h="349095">
                <a:tc>
                  <a:txBody>
                    <a:bodyPr/>
                    <a:lstStyle/>
                    <a:p>
                      <a:r>
                        <a:rPr lang="en-US" dirty="0"/>
                        <a:t>June 30 </a:t>
                      </a:r>
                    </a:p>
                  </a:txBody>
                  <a:tcPr/>
                </a:tc>
                <a:tc>
                  <a:txBody>
                    <a:bodyPr/>
                    <a:lstStyle/>
                    <a:p>
                      <a:r>
                        <a:rPr lang="en-US" dirty="0"/>
                        <a:t>Data Collection (patients seen April 1-May 31)</a:t>
                      </a:r>
                    </a:p>
                  </a:txBody>
                  <a:tcPr/>
                </a:tc>
                <a:extLst>
                  <a:ext uri="{0D108BD9-81ED-4DB2-BD59-A6C34878D82A}">
                    <a16:rowId xmlns:a16="http://schemas.microsoft.com/office/drawing/2014/main" val="3787847088"/>
                  </a:ext>
                </a:extLst>
              </a:tr>
              <a:tr h="349095">
                <a:tc>
                  <a:txBody>
                    <a:bodyPr/>
                    <a:lstStyle/>
                    <a:p>
                      <a:r>
                        <a:rPr lang="en-US" dirty="0"/>
                        <a:t>July </a:t>
                      </a:r>
                    </a:p>
                  </a:txBody>
                  <a:tcPr/>
                </a:tc>
                <a:tc>
                  <a:txBody>
                    <a:bodyPr/>
                    <a:lstStyle/>
                    <a:p>
                      <a:r>
                        <a:rPr lang="en-US" dirty="0"/>
                        <a:t>Small group call</a:t>
                      </a:r>
                    </a:p>
                  </a:txBody>
                  <a:tcPr/>
                </a:tc>
                <a:extLst>
                  <a:ext uri="{0D108BD9-81ED-4DB2-BD59-A6C34878D82A}">
                    <a16:rowId xmlns:a16="http://schemas.microsoft.com/office/drawing/2014/main" val="2253500640"/>
                  </a:ext>
                </a:extLst>
              </a:tr>
              <a:tr h="349095">
                <a:tc>
                  <a:txBody>
                    <a:bodyPr/>
                    <a:lstStyle/>
                    <a:p>
                      <a:r>
                        <a:rPr lang="en-US" dirty="0"/>
                        <a:t>Aug 31</a:t>
                      </a:r>
                    </a:p>
                  </a:txBody>
                  <a:tcPr/>
                </a:tc>
                <a:tc>
                  <a:txBody>
                    <a:bodyPr/>
                    <a:lstStyle/>
                    <a:p>
                      <a:r>
                        <a:rPr lang="en-US" dirty="0"/>
                        <a:t>Data Collection (patients seen June 1-July 31)</a:t>
                      </a:r>
                    </a:p>
                  </a:txBody>
                  <a:tcPr/>
                </a:tc>
                <a:extLst>
                  <a:ext uri="{0D108BD9-81ED-4DB2-BD59-A6C34878D82A}">
                    <a16:rowId xmlns:a16="http://schemas.microsoft.com/office/drawing/2014/main" val="773222863"/>
                  </a:ext>
                </a:extLst>
              </a:tr>
              <a:tr h="349095">
                <a:tc>
                  <a:txBody>
                    <a:bodyPr/>
                    <a:lstStyle/>
                    <a:p>
                      <a:r>
                        <a:rPr lang="en-US" dirty="0"/>
                        <a:t>Sept</a:t>
                      </a:r>
                    </a:p>
                  </a:txBody>
                  <a:tcPr/>
                </a:tc>
                <a:tc>
                  <a:txBody>
                    <a:bodyPr/>
                    <a:lstStyle/>
                    <a:p>
                      <a:r>
                        <a:rPr lang="en-US" dirty="0"/>
                        <a:t>Small group call</a:t>
                      </a:r>
                    </a:p>
                  </a:txBody>
                  <a:tcPr/>
                </a:tc>
                <a:extLst>
                  <a:ext uri="{0D108BD9-81ED-4DB2-BD59-A6C34878D82A}">
                    <a16:rowId xmlns:a16="http://schemas.microsoft.com/office/drawing/2014/main" val="2820972612"/>
                  </a:ext>
                </a:extLst>
              </a:tr>
              <a:tr h="349095">
                <a:tc>
                  <a:txBody>
                    <a:bodyPr/>
                    <a:lstStyle/>
                    <a:p>
                      <a:r>
                        <a:rPr lang="en-US" dirty="0">
                          <a:solidFill>
                            <a:schemeClr val="tx1"/>
                          </a:solidFill>
                        </a:rPr>
                        <a:t>Oct</a:t>
                      </a:r>
                    </a:p>
                  </a:txBody>
                  <a:tcPr/>
                </a:tc>
                <a:tc>
                  <a:txBody>
                    <a:bodyPr/>
                    <a:lstStyle/>
                    <a:p>
                      <a:r>
                        <a:rPr lang="en-US" dirty="0">
                          <a:solidFill>
                            <a:schemeClr val="tx1"/>
                          </a:solidFill>
                        </a:rPr>
                        <a:t>Data Collection (patients seen Aug 1-Sept 30)</a:t>
                      </a:r>
                    </a:p>
                  </a:txBody>
                  <a:tcPr/>
                </a:tc>
                <a:extLst>
                  <a:ext uri="{0D108BD9-81ED-4DB2-BD59-A6C34878D82A}">
                    <a16:rowId xmlns:a16="http://schemas.microsoft.com/office/drawing/2014/main" val="782791012"/>
                  </a:ext>
                </a:extLst>
              </a:tr>
              <a:tr h="349095">
                <a:tc>
                  <a:txBody>
                    <a:bodyPr/>
                    <a:lstStyle/>
                    <a:p>
                      <a:r>
                        <a:rPr lang="en-US" dirty="0">
                          <a:solidFill>
                            <a:schemeClr val="tx1"/>
                          </a:solidFill>
                        </a:rPr>
                        <a:t>Nov</a:t>
                      </a:r>
                    </a:p>
                  </a:txBody>
                  <a:tcPr/>
                </a:tc>
                <a:tc>
                  <a:txBody>
                    <a:bodyPr/>
                    <a:lstStyle/>
                    <a:p>
                      <a:endParaRPr lang="en-US" dirty="0">
                        <a:solidFill>
                          <a:schemeClr val="tx1"/>
                        </a:solidFill>
                      </a:endParaRPr>
                    </a:p>
                  </a:txBody>
                  <a:tcPr/>
                </a:tc>
                <a:extLst>
                  <a:ext uri="{0D108BD9-81ED-4DB2-BD59-A6C34878D82A}">
                    <a16:rowId xmlns:a16="http://schemas.microsoft.com/office/drawing/2014/main" val="1508009723"/>
                  </a:ext>
                </a:extLst>
              </a:tr>
              <a:tr h="349095">
                <a:tc>
                  <a:txBody>
                    <a:bodyPr/>
                    <a:lstStyle/>
                    <a:p>
                      <a:r>
                        <a:rPr lang="en-US" dirty="0">
                          <a:solidFill>
                            <a:schemeClr val="tx1"/>
                          </a:solidFill>
                        </a:rPr>
                        <a:t>Dec</a:t>
                      </a:r>
                    </a:p>
                  </a:txBody>
                  <a:tcPr/>
                </a:tc>
                <a:tc>
                  <a:txBody>
                    <a:bodyPr/>
                    <a:lstStyle/>
                    <a:p>
                      <a:r>
                        <a:rPr lang="en-US" dirty="0">
                          <a:solidFill>
                            <a:schemeClr val="tx1"/>
                          </a:solidFill>
                        </a:rPr>
                        <a:t>Wrap up Webinar</a:t>
                      </a:r>
                    </a:p>
                  </a:txBody>
                  <a:tcPr/>
                </a:tc>
                <a:extLst>
                  <a:ext uri="{0D108BD9-81ED-4DB2-BD59-A6C34878D82A}">
                    <a16:rowId xmlns:a16="http://schemas.microsoft.com/office/drawing/2014/main" val="1020498045"/>
                  </a:ext>
                </a:extLst>
              </a:tr>
            </a:tbl>
          </a:graphicData>
        </a:graphic>
      </p:graphicFrame>
    </p:spTree>
    <p:extLst>
      <p:ext uri="{BB962C8B-B14F-4D97-AF65-F5344CB8AC3E}">
        <p14:creationId xmlns:p14="http://schemas.microsoft.com/office/powerpoint/2010/main" val="392328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DA734-67C8-29D4-4ACC-B7F52F1172D0}"/>
              </a:ext>
            </a:extLst>
          </p:cNvPr>
          <p:cNvSpPr>
            <a:spLocks noGrp="1"/>
          </p:cNvSpPr>
          <p:nvPr>
            <p:ph type="title"/>
          </p:nvPr>
        </p:nvSpPr>
        <p:spPr/>
        <p:txBody>
          <a:bodyPr/>
          <a:lstStyle/>
          <a:p>
            <a:r>
              <a:rPr lang="en-US" dirty="0"/>
              <a:t>Next Data Collection Cycle</a:t>
            </a:r>
          </a:p>
        </p:txBody>
      </p:sp>
      <p:sp>
        <p:nvSpPr>
          <p:cNvPr id="4" name="Text Placeholder 3">
            <a:extLst>
              <a:ext uri="{FF2B5EF4-FFF2-40B4-BE49-F238E27FC236}">
                <a16:creationId xmlns:a16="http://schemas.microsoft.com/office/drawing/2014/main" id="{8CC86103-D541-6F6F-9A95-4DF2940CFA46}"/>
              </a:ext>
            </a:extLst>
          </p:cNvPr>
          <p:cNvSpPr>
            <a:spLocks noGrp="1"/>
          </p:cNvSpPr>
          <p:nvPr>
            <p:ph type="body" sz="quarter" idx="12"/>
          </p:nvPr>
        </p:nvSpPr>
        <p:spPr>
          <a:xfrm>
            <a:off x="664779" y="1530350"/>
            <a:ext cx="11049000" cy="3797300"/>
          </a:xfrm>
        </p:spPr>
        <p:txBody>
          <a:bodyPr/>
          <a:lstStyle/>
          <a:p>
            <a:r>
              <a:rPr lang="en-US" dirty="0"/>
              <a:t>Respond to a checklist of strategies your program:</a:t>
            </a:r>
          </a:p>
          <a:p>
            <a:pPr lvl="1"/>
            <a:r>
              <a:rPr lang="en-US" dirty="0"/>
              <a:t> has been considering </a:t>
            </a:r>
          </a:p>
          <a:p>
            <a:pPr lvl="1"/>
            <a:r>
              <a:rPr lang="en-US" dirty="0"/>
              <a:t>has already implemented </a:t>
            </a:r>
          </a:p>
          <a:p>
            <a:r>
              <a:rPr lang="en-US" dirty="0"/>
              <a:t>Consider if your program will continue with this strategy or try something new</a:t>
            </a:r>
          </a:p>
          <a:p>
            <a:r>
              <a:rPr lang="en-US" dirty="0"/>
              <a:t>Option to write in your own strategy/intervention</a:t>
            </a:r>
          </a:p>
          <a:p>
            <a:r>
              <a:rPr lang="en-US" dirty="0"/>
              <a:t>Helpful tips:</a:t>
            </a:r>
          </a:p>
          <a:p>
            <a:pPr lvl="1"/>
            <a:r>
              <a:rPr lang="en-US" dirty="0"/>
              <a:t>Review the toolkit</a:t>
            </a:r>
          </a:p>
          <a:p>
            <a:pPr lvl="1"/>
            <a:r>
              <a:rPr lang="en-US" dirty="0"/>
              <a:t>Use the breakout rooms to bounce ideas off of others</a:t>
            </a:r>
          </a:p>
          <a:p>
            <a:pPr lvl="1"/>
            <a:r>
              <a:rPr lang="en-US" dirty="0"/>
              <a:t>Reach out to </a:t>
            </a:r>
            <a:r>
              <a:rPr lang="en-US" dirty="0">
                <a:hlinkClick r:id="rId2"/>
              </a:rPr>
              <a:t>canceqi@facs.org</a:t>
            </a:r>
            <a:endParaRPr lang="en-US" dirty="0"/>
          </a:p>
          <a:p>
            <a:pPr lvl="1"/>
            <a:r>
              <a:rPr lang="en-US" dirty="0"/>
              <a:t>Don’t try too  many things; start small and focused before scaling up</a:t>
            </a:r>
          </a:p>
        </p:txBody>
      </p:sp>
    </p:spTree>
    <p:extLst>
      <p:ext uri="{BB962C8B-B14F-4D97-AF65-F5344CB8AC3E}">
        <p14:creationId xmlns:p14="http://schemas.microsoft.com/office/powerpoint/2010/main" val="946706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5F1FAB-C365-7C53-CA32-3A2D5F8C0059}"/>
              </a:ext>
            </a:extLst>
          </p:cNvPr>
          <p:cNvSpPr>
            <a:spLocks noGrp="1"/>
          </p:cNvSpPr>
          <p:nvPr>
            <p:ph type="body" sz="quarter" idx="10"/>
          </p:nvPr>
        </p:nvSpPr>
        <p:spPr/>
        <p:txBody>
          <a:bodyPr/>
          <a:lstStyle/>
          <a:p>
            <a:r>
              <a:rPr lang="en-US" dirty="0"/>
              <a:t>Accreditation Reminders</a:t>
            </a:r>
          </a:p>
        </p:txBody>
      </p:sp>
      <p:sp>
        <p:nvSpPr>
          <p:cNvPr id="3" name="Text Placeholder 2">
            <a:extLst>
              <a:ext uri="{FF2B5EF4-FFF2-40B4-BE49-F238E27FC236}">
                <a16:creationId xmlns:a16="http://schemas.microsoft.com/office/drawing/2014/main" id="{77EB49C6-49EC-4119-A65B-7E95DB307631}"/>
              </a:ext>
            </a:extLst>
          </p:cNvPr>
          <p:cNvSpPr>
            <a:spLocks noGrp="1"/>
          </p:cNvSpPr>
          <p:nvPr>
            <p:ph type="body" sz="quarter" idx="11"/>
          </p:nvPr>
        </p:nvSpPr>
        <p:spPr/>
        <p:txBody>
          <a:bodyPr/>
          <a:lstStyle/>
          <a:p>
            <a:r>
              <a:rPr lang="en-US" dirty="0"/>
              <a:t>Eileen Reilly</a:t>
            </a:r>
          </a:p>
        </p:txBody>
      </p:sp>
    </p:spTree>
    <p:extLst>
      <p:ext uri="{BB962C8B-B14F-4D97-AF65-F5344CB8AC3E}">
        <p14:creationId xmlns:p14="http://schemas.microsoft.com/office/powerpoint/2010/main" val="2630658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5DDE2-4802-4ED2-208D-2DF1D9034CEB}"/>
              </a:ext>
            </a:extLst>
          </p:cNvPr>
          <p:cNvSpPr>
            <a:spLocks noGrp="1"/>
          </p:cNvSpPr>
          <p:nvPr>
            <p:ph type="title"/>
          </p:nvPr>
        </p:nvSpPr>
        <p:spPr>
          <a:xfrm>
            <a:off x="444062" y="263466"/>
            <a:ext cx="10515600" cy="884555"/>
          </a:xfrm>
        </p:spPr>
        <p:txBody>
          <a:bodyPr/>
          <a:lstStyle/>
          <a:p>
            <a:r>
              <a:rPr lang="en-US" dirty="0"/>
              <a:t>For compliance:</a:t>
            </a:r>
          </a:p>
        </p:txBody>
      </p:sp>
      <p:sp>
        <p:nvSpPr>
          <p:cNvPr id="4" name="Text Placeholder 3">
            <a:extLst>
              <a:ext uri="{FF2B5EF4-FFF2-40B4-BE49-F238E27FC236}">
                <a16:creationId xmlns:a16="http://schemas.microsoft.com/office/drawing/2014/main" id="{3CE723AD-F409-8E37-F561-7F5A0BE9E4BD}"/>
              </a:ext>
            </a:extLst>
          </p:cNvPr>
          <p:cNvSpPr>
            <a:spLocks noGrp="1"/>
          </p:cNvSpPr>
          <p:nvPr>
            <p:ph type="body" sz="quarter" idx="12"/>
          </p:nvPr>
        </p:nvSpPr>
        <p:spPr>
          <a:xfrm>
            <a:off x="444062" y="1247768"/>
            <a:ext cx="10515600" cy="3797300"/>
          </a:xfrm>
        </p:spPr>
        <p:txBody>
          <a:bodyPr/>
          <a:lstStyle/>
          <a:p>
            <a:r>
              <a:rPr lang="en-US" dirty="0"/>
              <a:t>Status update on the progress of this project must be documented in committee meeting minutes at least 2x over the year (per the standard)</a:t>
            </a:r>
          </a:p>
          <a:p>
            <a:r>
              <a:rPr lang="en-US" dirty="0"/>
              <a:t>QI template does NOT need to be completed for this project (although it could be a useful exercise)</a:t>
            </a:r>
          </a:p>
          <a:p>
            <a:r>
              <a:rPr lang="en-US" dirty="0"/>
              <a:t>In December you will be send a final survey; once completed, you will receive a link to the “attestation”. Sign virtually, print, and upload to PRQ</a:t>
            </a:r>
          </a:p>
          <a:p>
            <a:r>
              <a:rPr lang="en-US" dirty="0"/>
              <a:t>It may be helpful to save other copies of your data submitted</a:t>
            </a:r>
          </a:p>
          <a:p>
            <a:pPr lvl="1"/>
            <a:r>
              <a:rPr lang="en-US" dirty="0"/>
              <a:t>We cannot provide that, so please save a copy yourself before submitting</a:t>
            </a:r>
          </a:p>
          <a:p>
            <a:r>
              <a:rPr lang="en-US" dirty="0"/>
              <a:t>See FAQ on project website for more accreditation questions</a:t>
            </a:r>
          </a:p>
        </p:txBody>
      </p:sp>
    </p:spTree>
    <p:extLst>
      <p:ext uri="{BB962C8B-B14F-4D97-AF65-F5344CB8AC3E}">
        <p14:creationId xmlns:p14="http://schemas.microsoft.com/office/powerpoint/2010/main" val="2833575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A8ADF-9818-B54E-BBEE-568B7B437687}"/>
              </a:ext>
            </a:extLst>
          </p:cNvPr>
          <p:cNvSpPr txBox="1">
            <a:spLocks/>
          </p:cNvSpPr>
          <p:nvPr/>
        </p:nvSpPr>
        <p:spPr>
          <a:xfrm>
            <a:off x="485439" y="195449"/>
            <a:ext cx="10707880" cy="1718803"/>
          </a:xfrm>
          <a:prstGeom prst="rect">
            <a:avLst/>
          </a:prstGeom>
        </p:spPr>
        <p:txBody>
          <a:bodyPr vert="horz" lIns="0" tIns="0" rIns="0" bIns="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dirty="0">
              <a:solidFill>
                <a:schemeClr val="bg1"/>
              </a:solidFill>
              <a:latin typeface="Roboto Black" panose="02000000000000000000" pitchFamily="2" charset="0"/>
              <a:ea typeface="Roboto Black" panose="02000000000000000000" pitchFamily="2" charset="0"/>
              <a:cs typeface="Arial" panose="020B0604020202020204" pitchFamily="34" charset="0"/>
            </a:endParaRPr>
          </a:p>
        </p:txBody>
      </p:sp>
      <p:sp>
        <p:nvSpPr>
          <p:cNvPr id="4" name="Title 1">
            <a:extLst>
              <a:ext uri="{FF2B5EF4-FFF2-40B4-BE49-F238E27FC236}">
                <a16:creationId xmlns:a16="http://schemas.microsoft.com/office/drawing/2014/main" id="{A41A8292-4A0C-086D-B37F-0CBA5CC3CE80}"/>
              </a:ext>
            </a:extLst>
          </p:cNvPr>
          <p:cNvSpPr txBox="1">
            <a:spLocks/>
          </p:cNvSpPr>
          <p:nvPr/>
        </p:nvSpPr>
        <p:spPr>
          <a:xfrm>
            <a:off x="1189259" y="1262271"/>
            <a:ext cx="9144000" cy="2881206"/>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900" b="1" dirty="0">
                <a:solidFill>
                  <a:schemeClr val="bg1"/>
                </a:solidFill>
                <a:latin typeface="+mn-lt"/>
              </a:rPr>
              <a:t>Breakout Rooms</a:t>
            </a:r>
            <a:endParaRPr lang="en-US" sz="5300" u="sng" dirty="0">
              <a:solidFill>
                <a:schemeClr val="bg1"/>
              </a:solidFill>
              <a:latin typeface="+mn-lt"/>
            </a:endParaRPr>
          </a:p>
          <a:p>
            <a:pPr algn="ctr"/>
            <a:endParaRPr lang="en-US" sz="3600" b="1" dirty="0">
              <a:solidFill>
                <a:schemeClr val="bg1"/>
              </a:solidFill>
              <a:latin typeface="+mn-lt"/>
            </a:endParaRPr>
          </a:p>
          <a:p>
            <a:pPr algn="ctr"/>
            <a:endParaRPr lang="en-US" sz="3600" b="1" dirty="0">
              <a:solidFill>
                <a:schemeClr val="bg1"/>
              </a:solidFill>
              <a:latin typeface="+mn-lt"/>
            </a:endParaRPr>
          </a:p>
          <a:p>
            <a:pPr algn="ctr"/>
            <a:endParaRPr lang="en-US" sz="3600" b="1" dirty="0">
              <a:solidFill>
                <a:schemeClr val="bg1"/>
              </a:solidFill>
              <a:latin typeface="+mn-lt"/>
            </a:endParaRPr>
          </a:p>
          <a:p>
            <a:pPr algn="ctr"/>
            <a:br>
              <a:rPr lang="en-US" sz="3600" b="1" dirty="0">
                <a:solidFill>
                  <a:schemeClr val="bg1"/>
                </a:solidFill>
                <a:latin typeface="+mn-lt"/>
              </a:rPr>
            </a:br>
            <a:endParaRPr lang="en-US" sz="3600" b="1" dirty="0">
              <a:solidFill>
                <a:schemeClr val="bg1"/>
              </a:solidFill>
              <a:latin typeface="+mn-lt"/>
            </a:endParaRPr>
          </a:p>
        </p:txBody>
      </p:sp>
    </p:spTree>
    <p:custDataLst>
      <p:tags r:id="rId1"/>
    </p:custDataLst>
    <p:extLst>
      <p:ext uri="{BB962C8B-B14F-4D97-AF65-F5344CB8AC3E}">
        <p14:creationId xmlns:p14="http://schemas.microsoft.com/office/powerpoint/2010/main" val="3165402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mputer screen shot of a computer screen&#10;&#10;Description automatically generated">
            <a:extLst>
              <a:ext uri="{FF2B5EF4-FFF2-40B4-BE49-F238E27FC236}">
                <a16:creationId xmlns:a16="http://schemas.microsoft.com/office/drawing/2014/main" id="{B59EE606-BE95-6D62-04D2-96F89A3D3374}"/>
              </a:ext>
            </a:extLst>
          </p:cNvPr>
          <p:cNvPicPr>
            <a:picLocks noChangeAspect="1"/>
          </p:cNvPicPr>
          <p:nvPr/>
        </p:nvPicPr>
        <p:blipFill rotWithShape="1">
          <a:blip r:embed="rId3" r:link="rId4">
            <a:extLst>
              <a:ext uri="{28A0092B-C50C-407E-A947-70E740481C1C}">
                <a14:useLocalDpi xmlns:a14="http://schemas.microsoft.com/office/drawing/2010/main" val="0"/>
              </a:ext>
            </a:extLst>
          </a:blip>
          <a:srcRect l="32212" t="21156" r="32212" b="59615"/>
          <a:stretch/>
        </p:blipFill>
        <p:spPr bwMode="auto">
          <a:xfrm>
            <a:off x="5992272" y="1067516"/>
            <a:ext cx="5824994" cy="2361484"/>
          </a:xfrm>
          <a:prstGeom prst="rect">
            <a:avLst/>
          </a:prstGeom>
          <a:noFill/>
          <a:ln>
            <a:noFill/>
          </a:ln>
          <a:extLst>
            <a:ext uri="{53640926-AAD7-44D8-BBD7-CCE9431645EC}">
              <a14:shadowObscured xmlns:a14="http://schemas.microsoft.com/office/drawing/2010/main"/>
            </a:ext>
          </a:extLst>
        </p:spPr>
      </p:pic>
      <p:sp>
        <p:nvSpPr>
          <p:cNvPr id="2" name="Subtitle 1">
            <a:extLst>
              <a:ext uri="{FF2B5EF4-FFF2-40B4-BE49-F238E27FC236}">
                <a16:creationId xmlns:a16="http://schemas.microsoft.com/office/drawing/2014/main" id="{0DCE7DC9-97A9-C2E9-395F-6D50D5986AFD}"/>
              </a:ext>
            </a:extLst>
          </p:cNvPr>
          <p:cNvSpPr>
            <a:spLocks noGrp="1"/>
          </p:cNvSpPr>
          <p:nvPr>
            <p:ph type="subTitle" idx="1"/>
          </p:nvPr>
        </p:nvSpPr>
        <p:spPr>
          <a:xfrm>
            <a:off x="499642" y="230736"/>
            <a:ext cx="7758545" cy="508000"/>
          </a:xfrm>
        </p:spPr>
        <p:txBody>
          <a:bodyPr>
            <a:noAutofit/>
          </a:bodyPr>
          <a:lstStyle/>
          <a:p>
            <a:r>
              <a:rPr lang="en-US" sz="3600" b="1" dirty="0">
                <a:solidFill>
                  <a:schemeClr val="tx1"/>
                </a:solidFill>
                <a:latin typeface="+mn-lt"/>
              </a:rPr>
              <a:t>Reminders for Breakout Rooms</a:t>
            </a:r>
          </a:p>
        </p:txBody>
      </p:sp>
      <p:sp>
        <p:nvSpPr>
          <p:cNvPr id="3" name="TextBox 2">
            <a:extLst>
              <a:ext uri="{FF2B5EF4-FFF2-40B4-BE49-F238E27FC236}">
                <a16:creationId xmlns:a16="http://schemas.microsoft.com/office/drawing/2014/main" id="{BF06E224-8818-2897-9271-3A3C365EF076}"/>
              </a:ext>
            </a:extLst>
          </p:cNvPr>
          <p:cNvSpPr txBox="1"/>
          <p:nvPr/>
        </p:nvSpPr>
        <p:spPr>
          <a:xfrm>
            <a:off x="342245" y="1126963"/>
            <a:ext cx="5650027" cy="4431983"/>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Choose your own Breakout Room</a:t>
            </a:r>
          </a:p>
          <a:p>
            <a:pPr marL="800100" lvl="1" indent="-342900">
              <a:buFont typeface="Arial" panose="020B0604020202020204" pitchFamily="34" charset="0"/>
              <a:buChar char="•"/>
            </a:pPr>
            <a:r>
              <a:rPr lang="en-US" sz="2400" dirty="0"/>
              <a:t>Be respectful of others</a:t>
            </a:r>
          </a:p>
          <a:p>
            <a:pPr marL="800100" lvl="1" indent="-342900">
              <a:buFont typeface="Arial" panose="020B0604020202020204" pitchFamily="34" charset="0"/>
              <a:buChar char="•"/>
            </a:pPr>
            <a:r>
              <a:rPr lang="en-US" sz="2400" dirty="0"/>
              <a:t>Be open to sharing</a:t>
            </a:r>
          </a:p>
          <a:p>
            <a:pPr marL="800100" lvl="1" indent="-342900">
              <a:buFont typeface="Arial" panose="020B0604020202020204" pitchFamily="34" charset="0"/>
              <a:buChar char="•"/>
            </a:pPr>
            <a:r>
              <a:rPr lang="en-US" sz="2400" dirty="0"/>
              <a:t>Share only what you are comfortable with</a:t>
            </a:r>
          </a:p>
          <a:p>
            <a:pPr marL="800100" lvl="1" indent="-342900">
              <a:buFont typeface="Arial" panose="020B0604020202020204" pitchFamily="34" charset="0"/>
              <a:buChar char="•"/>
            </a:pPr>
            <a:r>
              <a:rPr lang="en-US" sz="2400" dirty="0"/>
              <a:t>Breakout rooms are not being recorded</a:t>
            </a:r>
          </a:p>
          <a:p>
            <a:pPr marL="800100" lvl="1" indent="-342900">
              <a:buFont typeface="Arial" panose="020B0604020202020204" pitchFamily="34" charset="0"/>
              <a:buChar char="•"/>
            </a:pPr>
            <a:r>
              <a:rPr lang="en-US" sz="2400" dirty="0"/>
              <a:t>This is an opportunity for peer to peer learning and sharing</a:t>
            </a:r>
          </a:p>
          <a:p>
            <a:pPr marL="800100" lvl="1" indent="-342900">
              <a:buFont typeface="Arial" panose="020B0604020202020204" pitchFamily="34" charset="0"/>
              <a:buChar char="•"/>
            </a:pPr>
            <a:r>
              <a:rPr lang="en-US" sz="2400" dirty="0"/>
              <a:t>We will let you know when you have 5 minutes left in the breakout</a:t>
            </a:r>
          </a:p>
          <a:p>
            <a:endParaRPr lang="en-US" dirty="0"/>
          </a:p>
        </p:txBody>
      </p:sp>
      <p:sp>
        <p:nvSpPr>
          <p:cNvPr id="5" name="Rectangle 4">
            <a:extLst>
              <a:ext uri="{FF2B5EF4-FFF2-40B4-BE49-F238E27FC236}">
                <a16:creationId xmlns:a16="http://schemas.microsoft.com/office/drawing/2014/main" id="{1782DDFF-25AD-9EFD-3420-1041B51F5765}"/>
              </a:ext>
            </a:extLst>
          </p:cNvPr>
          <p:cNvSpPr/>
          <p:nvPr/>
        </p:nvSpPr>
        <p:spPr>
          <a:xfrm>
            <a:off x="6375163" y="6520441"/>
            <a:ext cx="1025495" cy="2221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7761092-4F50-CA31-D7AB-52FB80B1D477}"/>
              </a:ext>
            </a:extLst>
          </p:cNvPr>
          <p:cNvPicPr>
            <a:picLocks noChangeAspect="1"/>
          </p:cNvPicPr>
          <p:nvPr/>
        </p:nvPicPr>
        <p:blipFill rotWithShape="1">
          <a:blip r:embed="rId5"/>
          <a:srcRect l="2477" t="24626"/>
          <a:stretch/>
        </p:blipFill>
        <p:spPr>
          <a:xfrm>
            <a:off x="2338494" y="5313260"/>
            <a:ext cx="8073338" cy="1314004"/>
          </a:xfrm>
          <a:prstGeom prst="rect">
            <a:avLst/>
          </a:prstGeom>
        </p:spPr>
      </p:pic>
      <p:sp>
        <p:nvSpPr>
          <p:cNvPr id="9" name="Oval 8">
            <a:extLst>
              <a:ext uri="{FF2B5EF4-FFF2-40B4-BE49-F238E27FC236}">
                <a16:creationId xmlns:a16="http://schemas.microsoft.com/office/drawing/2014/main" id="{1FB7054A-C898-8563-9648-0E249DF34B88}"/>
              </a:ext>
            </a:extLst>
          </p:cNvPr>
          <p:cNvSpPr/>
          <p:nvPr/>
        </p:nvSpPr>
        <p:spPr>
          <a:xfrm>
            <a:off x="8544174" y="4997669"/>
            <a:ext cx="1867658" cy="1522772"/>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1575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4" descr="Qr code&#10;&#10;Description automatically generated">
            <a:extLst>
              <a:ext uri="{FF2B5EF4-FFF2-40B4-BE49-F238E27FC236}">
                <a16:creationId xmlns:a16="http://schemas.microsoft.com/office/drawing/2014/main" id="{73A05962-7F36-93F0-047F-92057CA4F8A5}"/>
              </a:ext>
            </a:extLst>
          </p:cNvPr>
          <p:cNvPicPr>
            <a:picLocks noGrp="1" noChangeAspect="1"/>
          </p:cNvPicPr>
          <p:nvPr>
            <p:ph type="pic" sz="quarter" idx="14"/>
          </p:nvPr>
        </p:nvPicPr>
        <p:blipFill>
          <a:blip r:embed="rId3"/>
          <a:srcRect t="313" b="313"/>
          <a:stretch>
            <a:fillRect/>
          </a:stretch>
        </p:blipFill>
        <p:spPr>
          <a:xfrm>
            <a:off x="8244680" y="3270647"/>
            <a:ext cx="1524000" cy="1514475"/>
          </a:xfrm>
        </p:spPr>
      </p:pic>
      <p:sp>
        <p:nvSpPr>
          <p:cNvPr id="3" name="Text Placeholder 5">
            <a:extLst>
              <a:ext uri="{FF2B5EF4-FFF2-40B4-BE49-F238E27FC236}">
                <a16:creationId xmlns:a16="http://schemas.microsoft.com/office/drawing/2014/main" id="{21F80180-E98B-9C31-678B-44467B3271B3}"/>
              </a:ext>
            </a:extLst>
          </p:cNvPr>
          <p:cNvSpPr txBox="1">
            <a:spLocks/>
          </p:cNvSpPr>
          <p:nvPr/>
        </p:nvSpPr>
        <p:spPr>
          <a:xfrm>
            <a:off x="5748763" y="5292725"/>
            <a:ext cx="2495917" cy="35560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ACS Cancer Programs</a:t>
            </a:r>
          </a:p>
        </p:txBody>
      </p:sp>
      <p:sp>
        <p:nvSpPr>
          <p:cNvPr id="9" name="Text Placeholder 5">
            <a:extLst>
              <a:ext uri="{FF2B5EF4-FFF2-40B4-BE49-F238E27FC236}">
                <a16:creationId xmlns:a16="http://schemas.microsoft.com/office/drawing/2014/main" id="{C23177E0-8630-928A-084A-E0AFA1C23914}"/>
              </a:ext>
            </a:extLst>
          </p:cNvPr>
          <p:cNvSpPr txBox="1">
            <a:spLocks/>
          </p:cNvSpPr>
          <p:nvPr/>
        </p:nvSpPr>
        <p:spPr>
          <a:xfrm>
            <a:off x="8777529" y="5292725"/>
            <a:ext cx="2356548" cy="35560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@AmColSurgCancer</a:t>
            </a:r>
          </a:p>
        </p:txBody>
      </p:sp>
      <p:pic>
        <p:nvPicPr>
          <p:cNvPr id="10" name="Picture 9" descr="Qr code">
            <a:extLst>
              <a:ext uri="{FF2B5EF4-FFF2-40B4-BE49-F238E27FC236}">
                <a16:creationId xmlns:a16="http://schemas.microsoft.com/office/drawing/2014/main" id="{5AA8160E-61B2-1614-BDED-745953BA5A0D}"/>
              </a:ext>
            </a:extLst>
          </p:cNvPr>
          <p:cNvPicPr>
            <a:picLocks noChangeAspect="1"/>
          </p:cNvPicPr>
          <p:nvPr/>
        </p:nvPicPr>
        <p:blipFill>
          <a:blip r:embed="rId4"/>
          <a:stretch>
            <a:fillRect/>
          </a:stretch>
        </p:blipFill>
        <p:spPr>
          <a:xfrm>
            <a:off x="5131292" y="3258074"/>
            <a:ext cx="1527048" cy="1527048"/>
          </a:xfrm>
          <a:prstGeom prst="rect">
            <a:avLst/>
          </a:prstGeom>
        </p:spPr>
      </p:pic>
      <p:sp>
        <p:nvSpPr>
          <p:cNvPr id="11" name="Text Placeholder 18">
            <a:extLst>
              <a:ext uri="{FF2B5EF4-FFF2-40B4-BE49-F238E27FC236}">
                <a16:creationId xmlns:a16="http://schemas.microsoft.com/office/drawing/2014/main" id="{C94DADCD-6BC6-4804-9564-71BF3293DB5E}"/>
              </a:ext>
            </a:extLst>
          </p:cNvPr>
          <p:cNvSpPr txBox="1">
            <a:spLocks/>
          </p:cNvSpPr>
          <p:nvPr/>
        </p:nvSpPr>
        <p:spPr>
          <a:xfrm>
            <a:off x="4263892" y="2130531"/>
            <a:ext cx="3664215" cy="3556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b="1"/>
              <a:t>Follow Us on Social Media</a:t>
            </a:r>
            <a:endParaRPr lang="en-US" sz="2500" b="1" dirty="0"/>
          </a:p>
        </p:txBody>
      </p:sp>
      <p:pic>
        <p:nvPicPr>
          <p:cNvPr id="12" name="Picture 11" descr="Qr code&#10;&#10;Description automatically generated">
            <a:extLst>
              <a:ext uri="{FF2B5EF4-FFF2-40B4-BE49-F238E27FC236}">
                <a16:creationId xmlns:a16="http://schemas.microsoft.com/office/drawing/2014/main" id="{DE1A802B-682C-51F5-2AD5-AB430393905E}"/>
              </a:ext>
            </a:extLst>
          </p:cNvPr>
          <p:cNvPicPr>
            <a:picLocks noChangeAspect="1"/>
          </p:cNvPicPr>
          <p:nvPr/>
        </p:nvPicPr>
        <p:blipFill>
          <a:blip r:embed="rId5"/>
          <a:stretch>
            <a:fillRect/>
          </a:stretch>
        </p:blipFill>
        <p:spPr>
          <a:xfrm>
            <a:off x="1859825" y="3270647"/>
            <a:ext cx="1527048" cy="1527048"/>
          </a:xfrm>
          <a:prstGeom prst="rect">
            <a:avLst/>
          </a:prstGeom>
        </p:spPr>
      </p:pic>
      <p:sp>
        <p:nvSpPr>
          <p:cNvPr id="13" name="Text Placeholder 3">
            <a:extLst>
              <a:ext uri="{FF2B5EF4-FFF2-40B4-BE49-F238E27FC236}">
                <a16:creationId xmlns:a16="http://schemas.microsoft.com/office/drawing/2014/main" id="{30EE05E3-6A56-96A7-990C-09A592788B00}"/>
              </a:ext>
            </a:extLst>
          </p:cNvPr>
          <p:cNvSpPr>
            <a:spLocks noGrp="1"/>
          </p:cNvSpPr>
          <p:nvPr>
            <p:ph type="body" sz="quarter" idx="10"/>
          </p:nvPr>
        </p:nvSpPr>
        <p:spPr>
          <a:xfrm>
            <a:off x="115408" y="5292725"/>
            <a:ext cx="5015883" cy="457836"/>
          </a:xfrm>
        </p:spPr>
        <p:txBody>
          <a:bodyPr/>
          <a:lstStyle/>
          <a:p>
            <a:r>
              <a:rPr lang="en-US" sz="2000" dirty="0"/>
              <a:t>facs.org/quality-programs/cancer-programs/</a:t>
            </a:r>
          </a:p>
        </p:txBody>
      </p:sp>
    </p:spTree>
    <p:custDataLst>
      <p:tags r:id="rId1"/>
    </p:custDataLst>
    <p:extLst>
      <p:ext uri="{BB962C8B-B14F-4D97-AF65-F5344CB8AC3E}">
        <p14:creationId xmlns:p14="http://schemas.microsoft.com/office/powerpoint/2010/main" val="2908915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F1FBEB-FD61-4860-8DCB-445377C53AB1}"/>
              </a:ext>
            </a:extLst>
          </p:cNvPr>
          <p:cNvSpPr txBox="1">
            <a:spLocks/>
          </p:cNvSpPr>
          <p:nvPr/>
        </p:nvSpPr>
        <p:spPr>
          <a:xfrm>
            <a:off x="805343" y="1451295"/>
            <a:ext cx="9634057" cy="3882705"/>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200" u="sng" dirty="0"/>
              <a:t>Please mute yourself!</a:t>
            </a:r>
          </a:p>
          <a:p>
            <a:r>
              <a:rPr lang="en-US" sz="3200" u="sng" dirty="0"/>
              <a:t>Don’t put us on hold! </a:t>
            </a:r>
            <a:endParaRPr lang="en-US" sz="3200" dirty="0"/>
          </a:p>
          <a:p>
            <a:r>
              <a:rPr lang="en-US" sz="3200" dirty="0"/>
              <a:t>This meeting is being recorded and slides will be available on the project website ~5 days after this call BUT breakout room discussion is NOT recorded</a:t>
            </a:r>
          </a:p>
          <a:p>
            <a:r>
              <a:rPr lang="en-US" sz="3200" dirty="0"/>
              <a:t>Please complete the post-webinar evaluation you will receive via email</a:t>
            </a:r>
          </a:p>
          <a:p>
            <a:endParaRPr lang="en-US" sz="3200" dirty="0"/>
          </a:p>
          <a:p>
            <a:pPr marL="0" indent="0">
              <a:buNone/>
            </a:pPr>
            <a:endParaRPr lang="en-US" dirty="0"/>
          </a:p>
        </p:txBody>
      </p:sp>
      <p:sp>
        <p:nvSpPr>
          <p:cNvPr id="4" name="Title 1">
            <a:extLst>
              <a:ext uri="{FF2B5EF4-FFF2-40B4-BE49-F238E27FC236}">
                <a16:creationId xmlns:a16="http://schemas.microsoft.com/office/drawing/2014/main" id="{F562C02C-2DF0-424B-A75C-AF56DB7003AD}"/>
              </a:ext>
            </a:extLst>
          </p:cNvPr>
          <p:cNvSpPr txBox="1">
            <a:spLocks/>
          </p:cNvSpPr>
          <p:nvPr/>
        </p:nvSpPr>
        <p:spPr>
          <a:xfrm>
            <a:off x="1752600" y="973619"/>
            <a:ext cx="8382000" cy="773112"/>
          </a:xfrm>
          <a:prstGeom prst="rect">
            <a:avLst/>
          </a:prstGeom>
        </p:spPr>
        <p:txBody>
          <a:bodyPr/>
          <a:lstStyle>
            <a:lvl1pPr algn="l" defTabSz="914400" rtl="0" eaLnBrk="1" latinLnBrk="0" hangingPunct="1">
              <a:spcBef>
                <a:spcPct val="0"/>
              </a:spcBef>
              <a:buNone/>
              <a:defRPr sz="3200" b="1" kern="1200">
                <a:solidFill>
                  <a:srgbClr val="003E6B"/>
                </a:solidFill>
                <a:latin typeface="+mj-lt"/>
                <a:ea typeface="+mj-ea"/>
                <a:cs typeface="+mj-cs"/>
              </a:defRPr>
            </a:lvl1pPr>
          </a:lstStyle>
          <a:p>
            <a:pPr>
              <a:spcBef>
                <a:spcPct val="20000"/>
              </a:spcBef>
            </a:pPr>
            <a:r>
              <a:rPr lang="en-US" sz="2200" dirty="0">
                <a:solidFill>
                  <a:schemeClr val="bg1"/>
                </a:solidFill>
                <a:latin typeface="Avenir Medium" panose="02000503020000020003" pitchFamily="2" charset="0"/>
                <a:ea typeface="+mn-ea"/>
                <a:cs typeface="+mn-cs"/>
              </a:rPr>
              <a:t>Webinar Logistics</a:t>
            </a:r>
          </a:p>
        </p:txBody>
      </p:sp>
      <p:sp>
        <p:nvSpPr>
          <p:cNvPr id="9" name="Subtitle 1">
            <a:extLst>
              <a:ext uri="{FF2B5EF4-FFF2-40B4-BE49-F238E27FC236}">
                <a16:creationId xmlns:a16="http://schemas.microsoft.com/office/drawing/2014/main" id="{9FD0DCEF-5B86-4759-A7F2-E49017C89674}"/>
              </a:ext>
            </a:extLst>
          </p:cNvPr>
          <p:cNvSpPr>
            <a:spLocks noGrp="1"/>
          </p:cNvSpPr>
          <p:nvPr>
            <p:ph type="subTitle" idx="1"/>
          </p:nvPr>
        </p:nvSpPr>
        <p:spPr>
          <a:xfrm>
            <a:off x="436285" y="465619"/>
            <a:ext cx="5818909" cy="508000"/>
          </a:xfrm>
        </p:spPr>
        <p:txBody>
          <a:bodyPr>
            <a:noAutofit/>
          </a:bodyPr>
          <a:lstStyle/>
          <a:p>
            <a:r>
              <a:rPr lang="en-US" sz="3600" b="1" dirty="0">
                <a:solidFill>
                  <a:schemeClr val="tx1"/>
                </a:solidFill>
                <a:latin typeface="+mn-lt"/>
              </a:rPr>
              <a:t>Logistics- We’re on Zoom!</a:t>
            </a:r>
          </a:p>
        </p:txBody>
      </p:sp>
      <p:sp>
        <p:nvSpPr>
          <p:cNvPr id="2" name="Rectangle 1">
            <a:extLst>
              <a:ext uri="{FF2B5EF4-FFF2-40B4-BE49-F238E27FC236}">
                <a16:creationId xmlns:a16="http://schemas.microsoft.com/office/drawing/2014/main" id="{1BB8E553-3A1D-6C0D-641A-ECACF75923D8}"/>
              </a:ext>
            </a:extLst>
          </p:cNvPr>
          <p:cNvSpPr/>
          <p:nvPr/>
        </p:nvSpPr>
        <p:spPr>
          <a:xfrm>
            <a:off x="6417892" y="6520441"/>
            <a:ext cx="1034041" cy="188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16853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8008F91-A398-B6FA-222B-3276ADD59596}"/>
              </a:ext>
            </a:extLst>
          </p:cNvPr>
          <p:cNvSpPr>
            <a:spLocks noGrp="1"/>
          </p:cNvSpPr>
          <p:nvPr>
            <p:ph type="subTitle" idx="1"/>
          </p:nvPr>
        </p:nvSpPr>
        <p:spPr>
          <a:xfrm>
            <a:off x="543652" y="254971"/>
            <a:ext cx="7758545" cy="508000"/>
          </a:xfrm>
        </p:spPr>
        <p:txBody>
          <a:bodyPr>
            <a:noAutofit/>
          </a:bodyPr>
          <a:lstStyle/>
          <a:p>
            <a:r>
              <a:rPr lang="en-US" sz="3600" b="1" dirty="0">
                <a:solidFill>
                  <a:schemeClr val="tx1"/>
                </a:solidFill>
                <a:latin typeface="+mn-lt"/>
              </a:rPr>
              <a:t>Introducing our Speakers</a:t>
            </a:r>
          </a:p>
        </p:txBody>
      </p:sp>
      <p:sp>
        <p:nvSpPr>
          <p:cNvPr id="3" name="TextBox 2">
            <a:extLst>
              <a:ext uri="{FF2B5EF4-FFF2-40B4-BE49-F238E27FC236}">
                <a16:creationId xmlns:a16="http://schemas.microsoft.com/office/drawing/2014/main" id="{53F1C672-359C-CB9F-C806-12054B31C388}"/>
              </a:ext>
            </a:extLst>
          </p:cNvPr>
          <p:cNvSpPr txBox="1"/>
          <p:nvPr/>
        </p:nvSpPr>
        <p:spPr>
          <a:xfrm>
            <a:off x="1248190" y="4373013"/>
            <a:ext cx="4193787" cy="2041649"/>
          </a:xfrm>
          <a:prstGeom prst="rect">
            <a:avLst/>
          </a:prstGeom>
          <a:noFill/>
        </p:spPr>
        <p:txBody>
          <a:bodyPr wrap="square" rtlCol="0">
            <a:spAutoFit/>
          </a:bodyPr>
          <a:lstStyle/>
          <a:p>
            <a:r>
              <a:rPr lang="en-US" b="1" dirty="0"/>
              <a:t>Dr. Laurie Kirstein, MD, FACS</a:t>
            </a:r>
          </a:p>
          <a:p>
            <a:r>
              <a:rPr lang="en-US" dirty="0"/>
              <a:t>Attending Breast Surgeon</a:t>
            </a:r>
          </a:p>
          <a:p>
            <a:r>
              <a:rPr lang="en-US" dirty="0"/>
              <a:t>Memorial Sloan Kettering Cancer Center</a:t>
            </a:r>
          </a:p>
          <a:p>
            <a:r>
              <a:rPr lang="en-US" dirty="0"/>
              <a:t>Associate Professor</a:t>
            </a:r>
          </a:p>
          <a:p>
            <a:r>
              <a:rPr lang="en-US" dirty="0"/>
              <a:t>Cornell University Medical College</a:t>
            </a:r>
          </a:p>
          <a:p>
            <a:r>
              <a:rPr lang="en-US" dirty="0"/>
              <a:t>New Jersey</a:t>
            </a:r>
          </a:p>
          <a:p>
            <a:endParaRPr lang="en-US" sz="1867" dirty="0"/>
          </a:p>
        </p:txBody>
      </p:sp>
      <p:pic>
        <p:nvPicPr>
          <p:cNvPr id="11" name="Picture 10" descr="A person wearing glasses&#10;&#10;Description automatically generated with medium confidence">
            <a:extLst>
              <a:ext uri="{FF2B5EF4-FFF2-40B4-BE49-F238E27FC236}">
                <a16:creationId xmlns:a16="http://schemas.microsoft.com/office/drawing/2014/main" id="{47657D39-DB10-2E5F-8B24-009C0EA4AD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55" r="21587"/>
          <a:stretch/>
        </p:blipFill>
        <p:spPr>
          <a:xfrm>
            <a:off x="1533003" y="1606382"/>
            <a:ext cx="2436123" cy="2606515"/>
          </a:xfrm>
          <a:prstGeom prst="rect">
            <a:avLst/>
          </a:prstGeom>
        </p:spPr>
      </p:pic>
      <p:sp>
        <p:nvSpPr>
          <p:cNvPr id="4" name="Rectangle 3">
            <a:extLst>
              <a:ext uri="{FF2B5EF4-FFF2-40B4-BE49-F238E27FC236}">
                <a16:creationId xmlns:a16="http://schemas.microsoft.com/office/drawing/2014/main" id="{3D9A50CE-2680-F9B2-9D41-6C7CA004DFAD}"/>
              </a:ext>
            </a:extLst>
          </p:cNvPr>
          <p:cNvSpPr/>
          <p:nvPr/>
        </p:nvSpPr>
        <p:spPr>
          <a:xfrm>
            <a:off x="6417892" y="6520441"/>
            <a:ext cx="1034041" cy="188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967E74E-33F7-013E-4888-241AFED389A2}"/>
              </a:ext>
            </a:extLst>
          </p:cNvPr>
          <p:cNvPicPr>
            <a:picLocks noChangeAspect="1"/>
          </p:cNvPicPr>
          <p:nvPr/>
        </p:nvPicPr>
        <p:blipFill rotWithShape="1">
          <a:blip r:embed="rId4"/>
          <a:srcRect b="16673"/>
          <a:stretch/>
        </p:blipFill>
        <p:spPr>
          <a:xfrm>
            <a:off x="7000407" y="1608553"/>
            <a:ext cx="2148600" cy="2685548"/>
          </a:xfrm>
          <a:prstGeom prst="rect">
            <a:avLst/>
          </a:prstGeom>
        </p:spPr>
      </p:pic>
      <p:sp>
        <p:nvSpPr>
          <p:cNvPr id="6" name="TextBox 5">
            <a:extLst>
              <a:ext uri="{FF2B5EF4-FFF2-40B4-BE49-F238E27FC236}">
                <a16:creationId xmlns:a16="http://schemas.microsoft.com/office/drawing/2014/main" id="{CC7D6F62-6B17-F2FD-DC43-4618AAE784AB}"/>
              </a:ext>
            </a:extLst>
          </p:cNvPr>
          <p:cNvSpPr txBox="1"/>
          <p:nvPr/>
        </p:nvSpPr>
        <p:spPr>
          <a:xfrm>
            <a:off x="6256414" y="4785836"/>
            <a:ext cx="3636586" cy="1200329"/>
          </a:xfrm>
          <a:prstGeom prst="rect">
            <a:avLst/>
          </a:prstGeom>
          <a:noFill/>
        </p:spPr>
        <p:txBody>
          <a:bodyPr wrap="square" rtlCol="0">
            <a:spAutoFit/>
          </a:bodyPr>
          <a:lstStyle/>
          <a:p>
            <a:r>
              <a:rPr lang="en-US" b="1" dirty="0"/>
              <a:t>Kelley Chan, MD, MS</a:t>
            </a:r>
          </a:p>
          <a:p>
            <a:r>
              <a:rPr lang="en-US" dirty="0"/>
              <a:t>General Surgery Resident, Loyola</a:t>
            </a:r>
          </a:p>
          <a:p>
            <a:r>
              <a:rPr lang="en-US" dirty="0"/>
              <a:t>Clinical Scholar, ACS Cancer Programs</a:t>
            </a:r>
          </a:p>
        </p:txBody>
      </p:sp>
    </p:spTree>
    <p:custDataLst>
      <p:tags r:id="rId1"/>
    </p:custDataLst>
    <p:extLst>
      <p:ext uri="{BB962C8B-B14F-4D97-AF65-F5344CB8AC3E}">
        <p14:creationId xmlns:p14="http://schemas.microsoft.com/office/powerpoint/2010/main" val="267262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349E98C-E4C0-5CDE-D900-CC623318B584}"/>
              </a:ext>
            </a:extLst>
          </p:cNvPr>
          <p:cNvSpPr>
            <a:spLocks noGrp="1"/>
          </p:cNvSpPr>
          <p:nvPr>
            <p:ph type="subTitle" idx="1"/>
          </p:nvPr>
        </p:nvSpPr>
        <p:spPr>
          <a:xfrm>
            <a:off x="562125" y="240642"/>
            <a:ext cx="7758545" cy="508000"/>
          </a:xfrm>
        </p:spPr>
        <p:txBody>
          <a:bodyPr>
            <a:noAutofit/>
          </a:bodyPr>
          <a:lstStyle/>
          <a:p>
            <a:r>
              <a:rPr lang="en-US" sz="3600" b="1" dirty="0">
                <a:solidFill>
                  <a:schemeClr val="tx1"/>
                </a:solidFill>
                <a:latin typeface="+mn-lt"/>
              </a:rPr>
              <a:t>Agenda for today</a:t>
            </a:r>
          </a:p>
        </p:txBody>
      </p:sp>
      <p:pic>
        <p:nvPicPr>
          <p:cNvPr id="5" name="Graphic 4" descr="List with solid fill">
            <a:extLst>
              <a:ext uri="{FF2B5EF4-FFF2-40B4-BE49-F238E27FC236}">
                <a16:creationId xmlns:a16="http://schemas.microsoft.com/office/drawing/2014/main" id="{AA83555F-CFF4-C57D-C80C-851DF1DA60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61746" y="1065474"/>
            <a:ext cx="3338263" cy="3338263"/>
          </a:xfrm>
          <a:prstGeom prst="rect">
            <a:avLst/>
          </a:prstGeom>
        </p:spPr>
      </p:pic>
      <p:sp>
        <p:nvSpPr>
          <p:cNvPr id="3" name="Rectangle 1">
            <a:extLst>
              <a:ext uri="{FF2B5EF4-FFF2-40B4-BE49-F238E27FC236}">
                <a16:creationId xmlns:a16="http://schemas.microsoft.com/office/drawing/2014/main" id="{56560E6C-1E80-B7F9-B9B2-E278663B27BC}"/>
              </a:ext>
            </a:extLst>
          </p:cNvPr>
          <p:cNvSpPr>
            <a:spLocks noChangeArrowheads="1"/>
          </p:cNvSpPr>
          <p:nvPr/>
        </p:nvSpPr>
        <p:spPr bwMode="auto">
          <a:xfrm>
            <a:off x="701164" y="1110148"/>
            <a:ext cx="6576969" cy="530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Welcome (2 minutes)</a:t>
            </a:r>
          </a:p>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Data</a:t>
            </a:r>
          </a:p>
          <a:p>
            <a:pPr marL="742950" marR="0" lvl="1" indent="-285750">
              <a:lnSpc>
                <a:spcPct val="107000"/>
              </a:lnSpc>
              <a:spcBef>
                <a:spcPts val="0"/>
              </a:spcBef>
              <a:spcAft>
                <a:spcPts val="0"/>
              </a:spcAft>
              <a:buFont typeface="Courier New" panose="02070309020205020404" pitchFamily="49" charset="0"/>
              <a:buChar char="o"/>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Baseline (Dr Chan, 5 minutes)</a:t>
            </a:r>
          </a:p>
          <a:p>
            <a:pPr marL="742950" marR="0" lvl="1" indent="-285750">
              <a:lnSpc>
                <a:spcPct val="107000"/>
              </a:lnSpc>
              <a:spcBef>
                <a:spcPts val="0"/>
              </a:spcBef>
              <a:spcAft>
                <a:spcPts val="0"/>
              </a:spcAft>
              <a:buFont typeface="Courier New" panose="02070309020205020404" pitchFamily="49" charset="0"/>
              <a:buChar char="o"/>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Next Data collection (Dr Kirstein, 5 minutes)</a:t>
            </a:r>
          </a:p>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Accreditation Reminders (Eileen Reilly 5 minutes) </a:t>
            </a:r>
          </a:p>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Breakouts (All, 35 minutes) </a:t>
            </a:r>
          </a:p>
          <a:p>
            <a:pPr marL="342900" marR="0" lvl="0" indent="-342900">
              <a:lnSpc>
                <a:spcPct val="107000"/>
              </a:lnSpc>
              <a:spcBef>
                <a:spcPts val="0"/>
              </a:spcBef>
              <a:spcAft>
                <a:spcPts val="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Regroup- Final Announcements (Dr Kirstein, 5 minutes)</a:t>
            </a:r>
          </a:p>
          <a:p>
            <a:pPr marL="342900" marR="0" lvl="0" indent="-342900">
              <a:lnSpc>
                <a:spcPct val="107000"/>
              </a:lnSpc>
              <a:spcBef>
                <a:spcPts val="0"/>
              </a:spcBef>
              <a:spcAft>
                <a:spcPts val="800"/>
              </a:spcAft>
              <a:buFont typeface="Symbol" panose="05050102010706020507" pitchFamily="18" charset="2"/>
              <a:buChar char=""/>
            </a:pPr>
            <a:r>
              <a:rPr lang="en-US" sz="2600" kern="100" dirty="0">
                <a:effectLst/>
                <a:latin typeface="Aptos" panose="020B0004020202020204" pitchFamily="34" charset="0"/>
                <a:ea typeface="Aptos" panose="020B0004020202020204" pitchFamily="34" charset="0"/>
                <a:cs typeface="Times New Roman" panose="02020603050405020304" pitchFamily="18" charset="0"/>
              </a:rPr>
              <a:t>Adjourn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2600" i="0" u="none" strike="noStrike" cap="none" normalizeH="0" baseline="0" dirty="0">
              <a:ln>
                <a:noFill/>
              </a:ln>
              <a:solidFill>
                <a:schemeClr val="tx1"/>
              </a:solidFill>
              <a:effectLst/>
              <a:ea typeface="Calibri" panose="020F0502020204030204" pitchFamily="34" charset="0"/>
            </a:endParaRPr>
          </a:p>
        </p:txBody>
      </p:sp>
      <p:sp>
        <p:nvSpPr>
          <p:cNvPr id="4" name="Rectangle 3">
            <a:extLst>
              <a:ext uri="{FF2B5EF4-FFF2-40B4-BE49-F238E27FC236}">
                <a16:creationId xmlns:a16="http://schemas.microsoft.com/office/drawing/2014/main" id="{2E47BC04-E0A3-D322-58E3-94AFAF480955}"/>
              </a:ext>
            </a:extLst>
          </p:cNvPr>
          <p:cNvSpPr/>
          <p:nvPr/>
        </p:nvSpPr>
        <p:spPr>
          <a:xfrm>
            <a:off x="6417892" y="6520441"/>
            <a:ext cx="1034041" cy="1884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5195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3E652-7BBE-AEC8-694F-1F36C82A59BC}"/>
              </a:ext>
            </a:extLst>
          </p:cNvPr>
          <p:cNvSpPr>
            <a:spLocks noGrp="1"/>
          </p:cNvSpPr>
          <p:nvPr>
            <p:ph type="body" sz="quarter" idx="10"/>
          </p:nvPr>
        </p:nvSpPr>
        <p:spPr/>
        <p:txBody>
          <a:bodyPr/>
          <a:lstStyle/>
          <a:p>
            <a:r>
              <a:rPr lang="en-US" b="1" dirty="0"/>
              <a:t>Breaking Barriers</a:t>
            </a:r>
            <a:br>
              <a:rPr lang="en-US" b="1" dirty="0"/>
            </a:br>
            <a:r>
              <a:rPr lang="en-US" sz="5400" b="1" dirty="0"/>
              <a:t>Year 2 Baseline Data Collection</a:t>
            </a:r>
            <a:endParaRPr lang="en-US" dirty="0"/>
          </a:p>
        </p:txBody>
      </p:sp>
      <p:sp>
        <p:nvSpPr>
          <p:cNvPr id="3" name="Text Placeholder 2">
            <a:extLst>
              <a:ext uri="{FF2B5EF4-FFF2-40B4-BE49-F238E27FC236}">
                <a16:creationId xmlns:a16="http://schemas.microsoft.com/office/drawing/2014/main" id="{79C37A6D-6C3D-F11C-F7AB-BF4D59AFA204}"/>
              </a:ext>
            </a:extLst>
          </p:cNvPr>
          <p:cNvSpPr>
            <a:spLocks noGrp="1"/>
          </p:cNvSpPr>
          <p:nvPr>
            <p:ph type="body" sz="quarter" idx="11"/>
          </p:nvPr>
        </p:nvSpPr>
        <p:spPr/>
        <p:txBody>
          <a:bodyPr/>
          <a:lstStyle/>
          <a:p>
            <a:r>
              <a:rPr lang="en-US" dirty="0"/>
              <a:t>Kelley Chan</a:t>
            </a:r>
          </a:p>
        </p:txBody>
      </p:sp>
    </p:spTree>
    <p:extLst>
      <p:ext uri="{BB962C8B-B14F-4D97-AF65-F5344CB8AC3E}">
        <p14:creationId xmlns:p14="http://schemas.microsoft.com/office/powerpoint/2010/main" val="976309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E0EC98D-0100-B1B3-50E4-1034731891BB}"/>
              </a:ext>
            </a:extLst>
          </p:cNvPr>
          <p:cNvSpPr>
            <a:spLocks noGrp="1"/>
          </p:cNvSpPr>
          <p:nvPr>
            <p:ph type="subTitle" idx="1"/>
          </p:nvPr>
        </p:nvSpPr>
        <p:spPr/>
        <p:txBody>
          <a:bodyPr/>
          <a:lstStyle/>
          <a:p>
            <a:r>
              <a:rPr lang="en-US" sz="4000" b="1" dirty="0">
                <a:solidFill>
                  <a:schemeClr val="tx2"/>
                </a:solidFill>
                <a:latin typeface="+mj-lt"/>
              </a:rPr>
              <a:t>Participating Programs</a:t>
            </a:r>
          </a:p>
        </p:txBody>
      </p:sp>
      <p:sp>
        <p:nvSpPr>
          <p:cNvPr id="3" name="Rectangle 2">
            <a:extLst>
              <a:ext uri="{FF2B5EF4-FFF2-40B4-BE49-F238E27FC236}">
                <a16:creationId xmlns:a16="http://schemas.microsoft.com/office/drawing/2014/main" id="{D2215288-D760-81AC-03AE-A95B125A732F}"/>
              </a:ext>
            </a:extLst>
          </p:cNvPr>
          <p:cNvSpPr/>
          <p:nvPr/>
        </p:nvSpPr>
        <p:spPr>
          <a:xfrm>
            <a:off x="520337" y="1275751"/>
            <a:ext cx="11585448" cy="4401205"/>
          </a:xfrm>
          <a:prstGeom prst="rect">
            <a:avLst/>
          </a:prstGeom>
        </p:spPr>
        <p:txBody>
          <a:bodyPr wrap="square">
            <a:spAutoFit/>
          </a:bodyPr>
          <a:lstStyle/>
          <a:p>
            <a:pPr marL="342900" indent="-342900">
              <a:buFont typeface="Arial" panose="020B0604020202020204" pitchFamily="34" charset="0"/>
              <a:buChar char="•"/>
            </a:pPr>
            <a:r>
              <a:rPr lang="en-US" sz="2800" dirty="0"/>
              <a:t>Total Programs with Data Submitted Thus far</a:t>
            </a:r>
            <a:r>
              <a:rPr lang="en-US" sz="2800" b="1" dirty="0"/>
              <a:t>: 239</a:t>
            </a:r>
          </a:p>
          <a:p>
            <a:pPr marL="800100" lvl="1" indent="-342900">
              <a:buFont typeface="Arial" panose="020B0604020202020204" pitchFamily="34" charset="0"/>
              <a:buChar char="•"/>
            </a:pPr>
            <a:r>
              <a:rPr lang="en-US" sz="2800" b="1" dirty="0"/>
              <a:t>36 </a:t>
            </a:r>
            <a:r>
              <a:rPr lang="en-US" sz="2800" dirty="0"/>
              <a:t>New Programs in Year 2</a:t>
            </a:r>
          </a:p>
          <a:p>
            <a:pPr marL="800100" lvl="1" indent="-342900">
              <a:buFont typeface="Arial" panose="020B0604020202020204" pitchFamily="34" charset="0"/>
              <a:buChar char="•"/>
            </a:pPr>
            <a:r>
              <a:rPr lang="en-US" sz="2800" b="1" dirty="0"/>
              <a:t>203 </a:t>
            </a:r>
            <a:r>
              <a:rPr lang="en-US" sz="2800" dirty="0"/>
              <a:t>Programs Participating from Year 1</a:t>
            </a:r>
          </a:p>
          <a:p>
            <a:pPr marL="800100" lvl="1" indent="-342900">
              <a:buFont typeface="Arial" panose="020B0604020202020204" pitchFamily="34" charset="0"/>
              <a:buChar char="•"/>
            </a:pPr>
            <a:endParaRPr lang="en-US" sz="2800" dirty="0"/>
          </a:p>
          <a:p>
            <a:endParaRPr lang="en-US" sz="2800" b="1" dirty="0"/>
          </a:p>
          <a:p>
            <a:r>
              <a:rPr lang="en-US" sz="2800" b="1" dirty="0"/>
              <a:t>Barriers Programs Plan to Address in Year 2:</a:t>
            </a:r>
          </a:p>
          <a:p>
            <a:pPr marL="800100" lvl="1" indent="-342900">
              <a:buFont typeface="Arial" panose="020B0604020202020204" pitchFamily="34" charset="0"/>
              <a:buChar char="•"/>
            </a:pPr>
            <a:r>
              <a:rPr lang="en-US" sz="2800" dirty="0"/>
              <a:t>Transportation: 123 programs</a:t>
            </a:r>
          </a:p>
          <a:p>
            <a:pPr marL="800100" lvl="1" indent="-342900">
              <a:buFont typeface="Arial" panose="020B0604020202020204" pitchFamily="34" charset="0"/>
              <a:buChar char="•"/>
            </a:pPr>
            <a:r>
              <a:rPr lang="en-US" sz="2800" dirty="0"/>
              <a:t>Illness unrelated to treatment toxicity: 56 programs</a:t>
            </a:r>
          </a:p>
          <a:p>
            <a:pPr marL="800100" lvl="1" indent="-342900">
              <a:buFont typeface="Arial" panose="020B0604020202020204" pitchFamily="34" charset="0"/>
              <a:buChar char="•"/>
            </a:pPr>
            <a:r>
              <a:rPr lang="en-US" sz="2800" dirty="0"/>
              <a:t>Conflicting appointments: 28 programs</a:t>
            </a:r>
          </a:p>
          <a:p>
            <a:pPr marL="800100" lvl="1" indent="-342900">
              <a:buFont typeface="Arial" panose="020B0604020202020204" pitchFamily="34" charset="0"/>
              <a:buChar char="•"/>
            </a:pPr>
            <a:r>
              <a:rPr lang="en-US" sz="2800" dirty="0"/>
              <a:t>No longer wishing to pursue treatment: 17 programs</a:t>
            </a:r>
          </a:p>
        </p:txBody>
      </p:sp>
    </p:spTree>
    <p:extLst>
      <p:ext uri="{BB962C8B-B14F-4D97-AF65-F5344CB8AC3E}">
        <p14:creationId xmlns:p14="http://schemas.microsoft.com/office/powerpoint/2010/main" val="214568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47A7AA4-AE81-9933-148D-1F877A640606}"/>
              </a:ext>
            </a:extLst>
          </p:cNvPr>
          <p:cNvSpPr>
            <a:spLocks noGrp="1"/>
          </p:cNvSpPr>
          <p:nvPr>
            <p:ph type="subTitle" idx="1"/>
          </p:nvPr>
        </p:nvSpPr>
        <p:spPr>
          <a:xfrm>
            <a:off x="203201" y="279400"/>
            <a:ext cx="10548882" cy="508000"/>
          </a:xfrm>
        </p:spPr>
        <p:txBody>
          <a:bodyPr/>
          <a:lstStyle/>
          <a:p>
            <a:r>
              <a:rPr lang="en-US" sz="4000" b="1" dirty="0">
                <a:solidFill>
                  <a:schemeClr val="tx2"/>
                </a:solidFill>
                <a:latin typeface="+mj-lt"/>
              </a:rPr>
              <a:t>Other QI Projects Among Participating Programs</a:t>
            </a:r>
          </a:p>
        </p:txBody>
      </p:sp>
      <p:sp>
        <p:nvSpPr>
          <p:cNvPr id="3" name="Rectangle 2">
            <a:extLst>
              <a:ext uri="{FF2B5EF4-FFF2-40B4-BE49-F238E27FC236}">
                <a16:creationId xmlns:a16="http://schemas.microsoft.com/office/drawing/2014/main" id="{72624686-25C5-905A-D7E9-28421E407063}"/>
              </a:ext>
            </a:extLst>
          </p:cNvPr>
          <p:cNvSpPr/>
          <p:nvPr/>
        </p:nvSpPr>
        <p:spPr>
          <a:xfrm>
            <a:off x="520337" y="1275751"/>
            <a:ext cx="11585448" cy="3970318"/>
          </a:xfrm>
          <a:prstGeom prst="rect">
            <a:avLst/>
          </a:prstGeom>
        </p:spPr>
        <p:txBody>
          <a:bodyPr wrap="square">
            <a:spAutoFit/>
          </a:bodyPr>
          <a:lstStyle/>
          <a:p>
            <a:pPr marL="342900" indent="-342900">
              <a:buFont typeface="Arial" panose="020B0604020202020204" pitchFamily="34" charset="0"/>
              <a:buChar char="•"/>
            </a:pPr>
            <a:r>
              <a:rPr lang="en-US" sz="2800" dirty="0"/>
              <a:t>Treatment toxicity/side effects</a:t>
            </a:r>
          </a:p>
          <a:p>
            <a:endParaRPr lang="en-US" sz="2800" dirty="0"/>
          </a:p>
          <a:p>
            <a:pPr marL="342900" indent="-342900">
              <a:buFont typeface="Arial" panose="020B0604020202020204" pitchFamily="34" charset="0"/>
              <a:buChar char="•"/>
            </a:pPr>
            <a:r>
              <a:rPr lang="en-US" sz="2800" dirty="0"/>
              <a:t>Lodging due to travel distance (addressing with transportation)</a:t>
            </a:r>
          </a:p>
          <a:p>
            <a:endParaRPr lang="en-US" sz="2800" dirty="0"/>
          </a:p>
          <a:p>
            <a:pPr marL="342900" indent="-342900">
              <a:buFont typeface="Arial" panose="020B0604020202020204" pitchFamily="34" charset="0"/>
              <a:buChar char="•"/>
            </a:pPr>
            <a:r>
              <a:rPr lang="en-US" sz="2800" dirty="0"/>
              <a:t>Patient education</a:t>
            </a:r>
          </a:p>
          <a:p>
            <a:endParaRPr lang="en-US" sz="2800" dirty="0"/>
          </a:p>
          <a:p>
            <a:pPr marL="342900" indent="-342900">
              <a:buFont typeface="Arial" panose="020B0604020202020204" pitchFamily="34" charset="0"/>
              <a:buChar char="•"/>
            </a:pPr>
            <a:r>
              <a:rPr lang="en-US" sz="2800" dirty="0"/>
              <a:t>Food insecurities</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Psychosocial concerns</a:t>
            </a:r>
          </a:p>
        </p:txBody>
      </p:sp>
    </p:spTree>
    <p:extLst>
      <p:ext uri="{BB962C8B-B14F-4D97-AF65-F5344CB8AC3E}">
        <p14:creationId xmlns:p14="http://schemas.microsoft.com/office/powerpoint/2010/main" val="3404592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Autofit/>
          </a:bodyPr>
          <a:lstStyle/>
          <a:p>
            <a:r>
              <a:rPr lang="en-US" sz="4000" b="1" dirty="0">
                <a:solidFill>
                  <a:schemeClr val="tx2"/>
                </a:solidFill>
                <a:latin typeface="+mj-lt"/>
              </a:rPr>
              <a:t>Missed Radiotherapy Treatments</a:t>
            </a:r>
            <a:endParaRPr lang="en-US" sz="4000" dirty="0">
              <a:solidFill>
                <a:schemeClr val="tx2"/>
              </a:solidFill>
              <a:latin typeface="+mj-lt"/>
            </a:endParaRPr>
          </a:p>
        </p:txBody>
      </p:sp>
      <p:sp>
        <p:nvSpPr>
          <p:cNvPr id="3" name="Rectangle 2"/>
          <p:cNvSpPr/>
          <p:nvPr/>
        </p:nvSpPr>
        <p:spPr>
          <a:xfrm>
            <a:off x="8219367" y="1149040"/>
            <a:ext cx="3868130" cy="4893647"/>
          </a:xfrm>
          <a:prstGeom prst="rect">
            <a:avLst/>
          </a:prstGeom>
        </p:spPr>
        <p:txBody>
          <a:bodyPr wrap="square">
            <a:spAutoFit/>
          </a:bodyPr>
          <a:lstStyle/>
          <a:p>
            <a:pPr algn="ctr"/>
            <a:r>
              <a:rPr lang="en-US" sz="2400" b="1" u="sng" dirty="0"/>
              <a:t>Hospital Level</a:t>
            </a:r>
          </a:p>
          <a:p>
            <a:pPr algn="ctr"/>
            <a:r>
              <a:rPr lang="en-US" sz="2400" b="1" dirty="0"/>
              <a:t>Median per Program Year 1: 9.4% (IQR 4.5-16.5%)</a:t>
            </a:r>
          </a:p>
          <a:p>
            <a:pPr algn="ctr"/>
            <a:endParaRPr lang="en-US" sz="2400" b="1" dirty="0"/>
          </a:p>
          <a:p>
            <a:pPr algn="ctr"/>
            <a:r>
              <a:rPr lang="en-US" sz="2400" b="1" dirty="0"/>
              <a:t>Median per Program Year 2: 8.4% (IQR 0.9-17.3%)</a:t>
            </a:r>
          </a:p>
          <a:p>
            <a:pPr algn="ctr"/>
            <a:endParaRPr lang="en-US" sz="2400" b="1" dirty="0"/>
          </a:p>
          <a:p>
            <a:pPr algn="ctr"/>
            <a:r>
              <a:rPr lang="en-US" sz="2400" b="1" u="sng" dirty="0"/>
              <a:t>Patient Level</a:t>
            </a:r>
          </a:p>
          <a:p>
            <a:pPr algn="ctr"/>
            <a:r>
              <a:rPr lang="en-US" sz="2400" b="1" dirty="0"/>
              <a:t>Frequency of “at-risk” Patients Year 1: 6.6%</a:t>
            </a:r>
          </a:p>
          <a:p>
            <a:pPr algn="ctr"/>
            <a:endParaRPr lang="en-US" sz="2400" b="1" dirty="0"/>
          </a:p>
          <a:p>
            <a:pPr algn="ctr"/>
            <a:r>
              <a:rPr lang="en-US" sz="2400" b="1" dirty="0"/>
              <a:t>Frequency of “at-risk” Patients Year 2: 7.4%</a:t>
            </a:r>
          </a:p>
        </p:txBody>
      </p:sp>
      <p:graphicFrame>
        <p:nvGraphicFramePr>
          <p:cNvPr id="4" name="Table 4">
            <a:extLst>
              <a:ext uri="{FF2B5EF4-FFF2-40B4-BE49-F238E27FC236}">
                <a16:creationId xmlns:a16="http://schemas.microsoft.com/office/drawing/2014/main" id="{C2EF2A48-FF5F-8679-095E-54CAC6C0BDF8}"/>
              </a:ext>
            </a:extLst>
          </p:cNvPr>
          <p:cNvGraphicFramePr>
            <a:graphicFrameLocks/>
          </p:cNvGraphicFramePr>
          <p:nvPr/>
        </p:nvGraphicFramePr>
        <p:xfrm>
          <a:off x="572521" y="1452075"/>
          <a:ext cx="7389225" cy="4590612"/>
        </p:xfrm>
        <a:graphic>
          <a:graphicData uri="http://schemas.openxmlformats.org/drawingml/2006/table">
            <a:tbl>
              <a:tblPr firstRow="1" bandRow="1">
                <a:tableStyleId>{5C22544A-7EE6-4342-B048-85BDC9FD1C3A}</a:tableStyleId>
              </a:tblPr>
              <a:tblGrid>
                <a:gridCol w="1856976">
                  <a:extLst>
                    <a:ext uri="{9D8B030D-6E8A-4147-A177-3AD203B41FA5}">
                      <a16:colId xmlns:a16="http://schemas.microsoft.com/office/drawing/2014/main" val="422502376"/>
                    </a:ext>
                  </a:extLst>
                </a:gridCol>
                <a:gridCol w="2780339">
                  <a:extLst>
                    <a:ext uri="{9D8B030D-6E8A-4147-A177-3AD203B41FA5}">
                      <a16:colId xmlns:a16="http://schemas.microsoft.com/office/drawing/2014/main" val="4088453581"/>
                    </a:ext>
                  </a:extLst>
                </a:gridCol>
                <a:gridCol w="2751910">
                  <a:extLst>
                    <a:ext uri="{9D8B030D-6E8A-4147-A177-3AD203B41FA5}">
                      <a16:colId xmlns:a16="http://schemas.microsoft.com/office/drawing/2014/main" val="1379620290"/>
                    </a:ext>
                  </a:extLst>
                </a:gridCol>
              </a:tblGrid>
              <a:tr h="521262">
                <a:tc>
                  <a:txBody>
                    <a:bodyPr/>
                    <a:lstStyle/>
                    <a:p>
                      <a:pPr algn="ctr"/>
                      <a:r>
                        <a:rPr lang="en-US" sz="2600" dirty="0"/>
                        <a:t>Disease Site</a:t>
                      </a:r>
                    </a:p>
                  </a:txBody>
                  <a:tcPr/>
                </a:tc>
                <a:tc>
                  <a:txBody>
                    <a:bodyPr/>
                    <a:lstStyle/>
                    <a:p>
                      <a:pPr algn="ctr"/>
                      <a:r>
                        <a:rPr lang="en-US" sz="2600" dirty="0"/>
                        <a:t>Year 1</a:t>
                      </a:r>
                    </a:p>
                  </a:txBody>
                  <a:tcPr/>
                </a:tc>
                <a:tc>
                  <a:txBody>
                    <a:bodyPr/>
                    <a:lstStyle/>
                    <a:p>
                      <a:pPr algn="ctr"/>
                      <a:r>
                        <a:rPr lang="en-US" sz="2600" dirty="0"/>
                        <a:t>Year 2</a:t>
                      </a:r>
                    </a:p>
                  </a:txBody>
                  <a:tcPr/>
                </a:tc>
                <a:extLst>
                  <a:ext uri="{0D108BD9-81ED-4DB2-BD59-A6C34878D82A}">
                    <a16:rowId xmlns:a16="http://schemas.microsoft.com/office/drawing/2014/main" val="3779673435"/>
                  </a:ext>
                </a:extLst>
              </a:tr>
              <a:tr h="287593">
                <a:tc>
                  <a:txBody>
                    <a:bodyPr/>
                    <a:lstStyle/>
                    <a:p>
                      <a:pPr algn="ctr"/>
                      <a:r>
                        <a:rPr lang="en-US" sz="2600" dirty="0"/>
                        <a:t>Breast</a:t>
                      </a:r>
                    </a:p>
                  </a:txBody>
                  <a:tcPr/>
                </a:tc>
                <a:tc>
                  <a:txBody>
                    <a:bodyPr/>
                    <a:lstStyle/>
                    <a:p>
                      <a:pPr algn="ctr"/>
                      <a:r>
                        <a:rPr lang="en-US" sz="2600" dirty="0"/>
                        <a:t>4.3%</a:t>
                      </a:r>
                    </a:p>
                  </a:txBody>
                  <a:tcPr/>
                </a:tc>
                <a:tc>
                  <a:txBody>
                    <a:bodyPr/>
                    <a:lstStyle/>
                    <a:p>
                      <a:pPr algn="ctr"/>
                      <a:r>
                        <a:rPr lang="en-US" sz="2600" dirty="0"/>
                        <a:t>5.2%</a:t>
                      </a:r>
                    </a:p>
                  </a:txBody>
                  <a:tcPr/>
                </a:tc>
                <a:extLst>
                  <a:ext uri="{0D108BD9-81ED-4DB2-BD59-A6C34878D82A}">
                    <a16:rowId xmlns:a16="http://schemas.microsoft.com/office/drawing/2014/main" val="3861523156"/>
                  </a:ext>
                </a:extLst>
              </a:tr>
              <a:tr h="521262">
                <a:tc>
                  <a:txBody>
                    <a:bodyPr/>
                    <a:lstStyle/>
                    <a:p>
                      <a:pPr algn="ctr"/>
                      <a:r>
                        <a:rPr lang="en-US" sz="2600" dirty="0"/>
                        <a:t>Upper GI</a:t>
                      </a:r>
                    </a:p>
                  </a:txBody>
                  <a:tcPr/>
                </a:tc>
                <a:tc>
                  <a:txBody>
                    <a:bodyPr/>
                    <a:lstStyle/>
                    <a:p>
                      <a:pPr algn="ctr"/>
                      <a:r>
                        <a:rPr lang="en-US" sz="2600" dirty="0"/>
                        <a:t>8.5%</a:t>
                      </a:r>
                    </a:p>
                  </a:txBody>
                  <a:tcPr/>
                </a:tc>
                <a:tc>
                  <a:txBody>
                    <a:bodyPr/>
                    <a:lstStyle/>
                    <a:p>
                      <a:pPr algn="ctr"/>
                      <a:r>
                        <a:rPr lang="en-US" sz="2600" dirty="0"/>
                        <a:t>12.5%</a:t>
                      </a:r>
                    </a:p>
                  </a:txBody>
                  <a:tcPr/>
                </a:tc>
                <a:extLst>
                  <a:ext uri="{0D108BD9-81ED-4DB2-BD59-A6C34878D82A}">
                    <a16:rowId xmlns:a16="http://schemas.microsoft.com/office/drawing/2014/main" val="1556822361"/>
                  </a:ext>
                </a:extLst>
              </a:tr>
              <a:tr h="521262">
                <a:tc>
                  <a:txBody>
                    <a:bodyPr/>
                    <a:lstStyle/>
                    <a:p>
                      <a:pPr algn="ctr"/>
                      <a:r>
                        <a:rPr lang="en-US" sz="2600" dirty="0"/>
                        <a:t>GYN</a:t>
                      </a:r>
                    </a:p>
                  </a:txBody>
                  <a:tcPr/>
                </a:tc>
                <a:tc>
                  <a:txBody>
                    <a:bodyPr/>
                    <a:lstStyle/>
                    <a:p>
                      <a:pPr algn="ctr"/>
                      <a:r>
                        <a:rPr lang="en-US" sz="2600" dirty="0"/>
                        <a:t>11.4%</a:t>
                      </a:r>
                    </a:p>
                  </a:txBody>
                  <a:tcPr/>
                </a:tc>
                <a:tc>
                  <a:txBody>
                    <a:bodyPr/>
                    <a:lstStyle/>
                    <a:p>
                      <a:pPr algn="ctr"/>
                      <a:r>
                        <a:rPr lang="en-US" sz="2600" dirty="0"/>
                        <a:t>23.8%</a:t>
                      </a:r>
                    </a:p>
                  </a:txBody>
                  <a:tcPr/>
                </a:tc>
                <a:extLst>
                  <a:ext uri="{0D108BD9-81ED-4DB2-BD59-A6C34878D82A}">
                    <a16:rowId xmlns:a16="http://schemas.microsoft.com/office/drawing/2014/main" val="3602748626"/>
                  </a:ext>
                </a:extLst>
              </a:tr>
              <a:tr h="521262">
                <a:tc>
                  <a:txBody>
                    <a:bodyPr/>
                    <a:lstStyle/>
                    <a:p>
                      <a:pPr algn="ctr"/>
                      <a:r>
                        <a:rPr lang="en-US" sz="2600" dirty="0"/>
                        <a:t>H&amp;N</a:t>
                      </a:r>
                    </a:p>
                  </a:txBody>
                  <a:tcPr/>
                </a:tc>
                <a:tc>
                  <a:txBody>
                    <a:bodyPr/>
                    <a:lstStyle/>
                    <a:p>
                      <a:pPr algn="ctr"/>
                      <a:r>
                        <a:rPr lang="en-US" sz="2600" dirty="0"/>
                        <a:t>10.7%</a:t>
                      </a:r>
                    </a:p>
                  </a:txBody>
                  <a:tcPr/>
                </a:tc>
                <a:tc>
                  <a:txBody>
                    <a:bodyPr/>
                    <a:lstStyle/>
                    <a:p>
                      <a:pPr algn="ctr"/>
                      <a:r>
                        <a:rPr lang="en-US" sz="2600" dirty="0"/>
                        <a:t>15.8%</a:t>
                      </a:r>
                    </a:p>
                  </a:txBody>
                  <a:tcPr/>
                </a:tc>
                <a:extLst>
                  <a:ext uri="{0D108BD9-81ED-4DB2-BD59-A6C34878D82A}">
                    <a16:rowId xmlns:a16="http://schemas.microsoft.com/office/drawing/2014/main" val="2504437102"/>
                  </a:ext>
                </a:extLst>
              </a:tr>
              <a:tr h="287593">
                <a:tc>
                  <a:txBody>
                    <a:bodyPr/>
                    <a:lstStyle/>
                    <a:p>
                      <a:pPr algn="ctr"/>
                      <a:r>
                        <a:rPr lang="en-US" sz="2600" dirty="0"/>
                        <a:t>Prostate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5.2%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600" dirty="0"/>
                        <a:t>7.8%</a:t>
                      </a:r>
                    </a:p>
                  </a:txBody>
                  <a:tcPr/>
                </a:tc>
                <a:extLst>
                  <a:ext uri="{0D108BD9-81ED-4DB2-BD59-A6C34878D82A}">
                    <a16:rowId xmlns:a16="http://schemas.microsoft.com/office/drawing/2014/main" val="3578335132"/>
                  </a:ext>
                </a:extLst>
              </a:tr>
              <a:tr h="521262">
                <a:tc>
                  <a:txBody>
                    <a:bodyPr/>
                    <a:lstStyle/>
                    <a:p>
                      <a:pPr algn="ctr"/>
                      <a:r>
                        <a:rPr lang="en-US" sz="2600" dirty="0"/>
                        <a:t>Lung</a:t>
                      </a:r>
                    </a:p>
                  </a:txBody>
                  <a:tcPr/>
                </a:tc>
                <a:tc>
                  <a:txBody>
                    <a:bodyPr/>
                    <a:lstStyle/>
                    <a:p>
                      <a:pPr algn="ctr"/>
                      <a:r>
                        <a:rPr lang="en-US" sz="2600" dirty="0"/>
                        <a:t>9.8%</a:t>
                      </a:r>
                    </a:p>
                  </a:txBody>
                  <a:tcPr/>
                </a:tc>
                <a:tc>
                  <a:txBody>
                    <a:bodyPr/>
                    <a:lstStyle/>
                    <a:p>
                      <a:pPr algn="ctr"/>
                      <a:r>
                        <a:rPr lang="en-US" sz="2600" dirty="0"/>
                        <a:t>7.7%</a:t>
                      </a:r>
                    </a:p>
                  </a:txBody>
                  <a:tcPr/>
                </a:tc>
                <a:extLst>
                  <a:ext uri="{0D108BD9-81ED-4DB2-BD59-A6C34878D82A}">
                    <a16:rowId xmlns:a16="http://schemas.microsoft.com/office/drawing/2014/main" val="3358102297"/>
                  </a:ext>
                </a:extLst>
              </a:tr>
              <a:tr h="521262">
                <a:tc>
                  <a:txBody>
                    <a:bodyPr/>
                    <a:lstStyle/>
                    <a:p>
                      <a:pPr algn="ctr"/>
                      <a:r>
                        <a:rPr lang="en-US" sz="2600" dirty="0"/>
                        <a:t>Rectum</a:t>
                      </a:r>
                    </a:p>
                  </a:txBody>
                  <a:tcPr/>
                </a:tc>
                <a:tc>
                  <a:txBody>
                    <a:bodyPr/>
                    <a:lstStyle/>
                    <a:p>
                      <a:pPr algn="ctr"/>
                      <a:r>
                        <a:rPr lang="en-US" sz="2600" dirty="0"/>
                        <a:t>13.0%</a:t>
                      </a:r>
                    </a:p>
                  </a:txBody>
                  <a:tcPr/>
                </a:tc>
                <a:tc>
                  <a:txBody>
                    <a:bodyPr/>
                    <a:lstStyle/>
                    <a:p>
                      <a:pPr algn="ctr"/>
                      <a:r>
                        <a:rPr lang="en-US" sz="2600" dirty="0"/>
                        <a:t>17.9%</a:t>
                      </a:r>
                    </a:p>
                  </a:txBody>
                  <a:tcPr/>
                </a:tc>
                <a:extLst>
                  <a:ext uri="{0D108BD9-81ED-4DB2-BD59-A6C34878D82A}">
                    <a16:rowId xmlns:a16="http://schemas.microsoft.com/office/drawing/2014/main" val="1326358890"/>
                  </a:ext>
                </a:extLst>
              </a:tr>
              <a:tr h="287593">
                <a:tc>
                  <a:txBody>
                    <a:bodyPr/>
                    <a:lstStyle/>
                    <a:p>
                      <a:pPr algn="ctr"/>
                      <a:r>
                        <a:rPr lang="en-US" sz="2600" dirty="0"/>
                        <a:t>Other</a:t>
                      </a:r>
                    </a:p>
                  </a:txBody>
                  <a:tcPr/>
                </a:tc>
                <a:tc>
                  <a:txBody>
                    <a:bodyPr/>
                    <a:lstStyle/>
                    <a:p>
                      <a:pPr algn="ctr"/>
                      <a:r>
                        <a:rPr lang="en-US" sz="2600" dirty="0"/>
                        <a:t>5.6%</a:t>
                      </a:r>
                    </a:p>
                  </a:txBody>
                  <a:tcPr/>
                </a:tc>
                <a:tc>
                  <a:txBody>
                    <a:bodyPr/>
                    <a:lstStyle/>
                    <a:p>
                      <a:pPr algn="ctr"/>
                      <a:r>
                        <a:rPr lang="en-US" sz="2600" dirty="0"/>
                        <a:t>3.3%</a:t>
                      </a:r>
                    </a:p>
                  </a:txBody>
                  <a:tcPr/>
                </a:tc>
                <a:extLst>
                  <a:ext uri="{0D108BD9-81ED-4DB2-BD59-A6C34878D82A}">
                    <a16:rowId xmlns:a16="http://schemas.microsoft.com/office/drawing/2014/main" val="1264467258"/>
                  </a:ext>
                </a:extLst>
              </a:tr>
            </a:tbl>
          </a:graphicData>
        </a:graphic>
      </p:graphicFrame>
    </p:spTree>
    <p:extLst>
      <p:ext uri="{BB962C8B-B14F-4D97-AF65-F5344CB8AC3E}">
        <p14:creationId xmlns:p14="http://schemas.microsoft.com/office/powerpoint/2010/main" val="3044757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normAutofit/>
          </a:bodyPr>
          <a:lstStyle/>
          <a:p>
            <a:r>
              <a:rPr lang="en-US" b="1" dirty="0">
                <a:latin typeface="+mj-lt"/>
              </a:rPr>
              <a:t>Reasons for Missed Radiotherapy Treatments</a:t>
            </a:r>
            <a:endParaRPr lang="en-US" dirty="0">
              <a:latin typeface="+mj-lt"/>
            </a:endParaRPr>
          </a:p>
        </p:txBody>
      </p:sp>
      <p:pic>
        <p:nvPicPr>
          <p:cNvPr id="3" name="Picture 2">
            <a:extLst>
              <a:ext uri="{FF2B5EF4-FFF2-40B4-BE49-F238E27FC236}">
                <a16:creationId xmlns:a16="http://schemas.microsoft.com/office/drawing/2014/main" id="{9E3CC6D7-ADFA-E854-9E81-9223285766E4}"/>
              </a:ext>
            </a:extLst>
          </p:cNvPr>
          <p:cNvPicPr>
            <a:picLocks noChangeAspect="1"/>
          </p:cNvPicPr>
          <p:nvPr/>
        </p:nvPicPr>
        <p:blipFill>
          <a:blip r:embed="rId3"/>
          <a:stretch>
            <a:fillRect/>
          </a:stretch>
        </p:blipFill>
        <p:spPr>
          <a:xfrm>
            <a:off x="1806791" y="1156318"/>
            <a:ext cx="8578417" cy="5213275"/>
          </a:xfrm>
          <a:prstGeom prst="rect">
            <a:avLst/>
          </a:prstGeom>
        </p:spPr>
      </p:pic>
    </p:spTree>
    <p:extLst>
      <p:ext uri="{BB962C8B-B14F-4D97-AF65-F5344CB8AC3E}">
        <p14:creationId xmlns:p14="http://schemas.microsoft.com/office/powerpoint/2010/main" val="3764023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 name="ARTICULATE_DESIGN_ID_BODY SLIDES" val="yT5PcKPx"/>
  <p:tag name="ARTICULATE_DESIGN_ID_CALLOUT SLIDE WITH WATERMARK" val="TI6KQgXX"/>
  <p:tag name="ARTICULATE_DESIGN_ID_OFFICE THEME" val="UX9SjBBe"/>
  <p:tag name="ARTICULATE_DESIGN_ID_CUSTOM DESIGN" val="uskJkxtw"/>
  <p:tag name="ARTICULATE_DESIGN_ID_RU_TEMPLATE_RED_ARIAL_B[1]" val="Z2JshjIz"/>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 Slide_Option 1">
  <a:themeElements>
    <a:clrScheme name="Cancer Programs">
      <a:dk1>
        <a:srgbClr val="000000"/>
      </a:dk1>
      <a:lt1>
        <a:srgbClr val="FFFFFF"/>
      </a:lt1>
      <a:dk2>
        <a:srgbClr val="1F497D"/>
      </a:dk2>
      <a:lt2>
        <a:srgbClr val="FEF6E3"/>
      </a:lt2>
      <a:accent1>
        <a:srgbClr val="1A3875"/>
      </a:accent1>
      <a:accent2>
        <a:srgbClr val="E91F00"/>
      </a:accent2>
      <a:accent3>
        <a:srgbClr val="8AA3B0"/>
      </a:accent3>
      <a:accent4>
        <a:srgbClr val="0082B8"/>
      </a:accent4>
      <a:accent5>
        <a:srgbClr val="492436"/>
      </a:accent5>
      <a:accent6>
        <a:srgbClr val="D6DFE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itle Slide_Option 2">
  <a:themeElements>
    <a:clrScheme name="Cancer Programs">
      <a:dk1>
        <a:srgbClr val="000000"/>
      </a:dk1>
      <a:lt1>
        <a:srgbClr val="FFFFFF"/>
      </a:lt1>
      <a:dk2>
        <a:srgbClr val="1F497D"/>
      </a:dk2>
      <a:lt2>
        <a:srgbClr val="FEF6E3"/>
      </a:lt2>
      <a:accent1>
        <a:srgbClr val="1A3875"/>
      </a:accent1>
      <a:accent2>
        <a:srgbClr val="E91F00"/>
      </a:accent2>
      <a:accent3>
        <a:srgbClr val="8AA3B0"/>
      </a:accent3>
      <a:accent4>
        <a:srgbClr val="0082B8"/>
      </a:accent4>
      <a:accent5>
        <a:srgbClr val="492436"/>
      </a:accent5>
      <a:accent6>
        <a:srgbClr val="D6DFE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allout Slide with Watermark">
  <a:themeElements>
    <a:clrScheme name="Cancer Programs">
      <a:dk1>
        <a:srgbClr val="000000"/>
      </a:dk1>
      <a:lt1>
        <a:srgbClr val="FFFFFF"/>
      </a:lt1>
      <a:dk2>
        <a:srgbClr val="1F497D"/>
      </a:dk2>
      <a:lt2>
        <a:srgbClr val="FEF6E3"/>
      </a:lt2>
      <a:accent1>
        <a:srgbClr val="1A3875"/>
      </a:accent1>
      <a:accent2>
        <a:srgbClr val="E91F00"/>
      </a:accent2>
      <a:accent3>
        <a:srgbClr val="8AA3B0"/>
      </a:accent3>
      <a:accent4>
        <a:srgbClr val="0082B8"/>
      </a:accent4>
      <a:accent5>
        <a:srgbClr val="492436"/>
      </a:accent5>
      <a:accent6>
        <a:srgbClr val="D6DFE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ody Slides">
  <a:themeElements>
    <a:clrScheme name="Cancer">
      <a:dk1>
        <a:srgbClr val="000000"/>
      </a:dk1>
      <a:lt1>
        <a:srgbClr val="FFFFFF"/>
      </a:lt1>
      <a:dk2>
        <a:srgbClr val="1F497D"/>
      </a:dk2>
      <a:lt2>
        <a:srgbClr val="FEF6E3"/>
      </a:lt2>
      <a:accent1>
        <a:srgbClr val="1A3875"/>
      </a:accent1>
      <a:accent2>
        <a:srgbClr val="E91F00"/>
      </a:accent2>
      <a:accent3>
        <a:srgbClr val="8AA3B0"/>
      </a:accent3>
      <a:accent4>
        <a:srgbClr val="0082B8"/>
      </a:accent4>
      <a:accent5>
        <a:srgbClr val="492436"/>
      </a:accent5>
      <a:accent6>
        <a:srgbClr val="D6DFE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Cancer Programs">
      <a:dk1>
        <a:srgbClr val="000000"/>
      </a:dk1>
      <a:lt1>
        <a:srgbClr val="FFFFFF"/>
      </a:lt1>
      <a:dk2>
        <a:srgbClr val="1F497D"/>
      </a:dk2>
      <a:lt2>
        <a:srgbClr val="FEF6E3"/>
      </a:lt2>
      <a:accent1>
        <a:srgbClr val="1A3875"/>
      </a:accent1>
      <a:accent2>
        <a:srgbClr val="E91F00"/>
      </a:accent2>
      <a:accent3>
        <a:srgbClr val="8AA3B0"/>
      </a:accent3>
      <a:accent4>
        <a:srgbClr val="0082B8"/>
      </a:accent4>
      <a:accent5>
        <a:srgbClr val="492436"/>
      </a:accent5>
      <a:accent6>
        <a:srgbClr val="D6DFE3"/>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946</Words>
  <Application>Microsoft Office PowerPoint</Application>
  <PresentationFormat>Widescreen</PresentationFormat>
  <Paragraphs>166</Paragraphs>
  <Slides>18</Slides>
  <Notes>6</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Aptos</vt:lpstr>
      <vt:lpstr>Arial</vt:lpstr>
      <vt:lpstr>Avenir Medium</vt:lpstr>
      <vt:lpstr>Calibri</vt:lpstr>
      <vt:lpstr>Courier New</vt:lpstr>
      <vt:lpstr>Roboto Black</vt:lpstr>
      <vt:lpstr>Symbol</vt:lpstr>
      <vt:lpstr>Title Slide_Option 1</vt:lpstr>
      <vt:lpstr>Title Slide_Option 2</vt:lpstr>
      <vt:lpstr>Callout Slide with Watermark</vt:lpstr>
      <vt:lpstr>Body Slides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Timeline</vt:lpstr>
      <vt:lpstr>Next Data Collection Cycle</vt:lpstr>
      <vt:lpstr>PowerPoint Presentation</vt:lpstr>
      <vt:lpstr>For compliance: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Eliana Goldstein</dc:creator>
  <cp:lastModifiedBy>Eileen Reilly</cp:lastModifiedBy>
  <cp:revision>33</cp:revision>
  <dcterms:created xsi:type="dcterms:W3CDTF">2022-08-24T20:32:50Z</dcterms:created>
  <dcterms:modified xsi:type="dcterms:W3CDTF">2024-05-30T15:56:59Z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398C9AF4-0121-4967-8177-001E847F6C65</vt:lpwstr>
  </property>
  <property fmtid="{D5CDD505-2E9C-101B-9397-08002B2CF9AE}" pid="3" name="ArticulatePath">
    <vt:lpwstr>Nov 17 23 outline webinar</vt:lpwstr>
  </property>
</Properties>
</file>